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Presenta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20DB03B-6834-9BB1-D1DA-96048F5FAD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270" y="2569115"/>
            <a:ext cx="8202025" cy="1128960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Presentation</a:t>
            </a:r>
            <a:br>
              <a:rPr lang="en-US" dirty="0"/>
            </a:b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BD01C2D-3A2F-8EC9-D926-97590E3573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13016" y="3658320"/>
            <a:ext cx="8209281" cy="1128961"/>
          </a:xfrm>
          <a:prstGeom prst="rect">
            <a:avLst/>
          </a:prstGeom>
          <a:noFill/>
        </p:spPr>
        <p:txBody>
          <a:bodyPr/>
          <a:lstStyle>
            <a:lvl1pPr>
              <a:defRPr sz="29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of Presentation / Name of Presenter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37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evider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C46D22A-2C6A-EA46-7FA7-367090E818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47" y="2380944"/>
            <a:ext cx="10515600" cy="945781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Divider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5D6D9-C182-8D98-6AEA-17DDB4B3DE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5352" y="3429000"/>
            <a:ext cx="10483849" cy="786887"/>
          </a:xfrm>
          <a:prstGeom prst="rect">
            <a:avLst/>
          </a:prstGeom>
        </p:spPr>
        <p:txBody>
          <a:bodyPr/>
          <a:lstStyle>
            <a:lvl1pPr algn="ctr"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30888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0">
            <a:extLst>
              <a:ext uri="{FF2B5EF4-FFF2-40B4-BE49-F238E27FC236}">
                <a16:creationId xmlns:a16="http://schemas.microsoft.com/office/drawing/2014/main" id="{9B7F2B3A-1F64-3F8F-BDEC-65D382179D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47" y="2380944"/>
            <a:ext cx="10515600" cy="945781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Divider 2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8900EDD-D9EF-F2A6-D324-25BE69EFFE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5352" y="3429000"/>
            <a:ext cx="10483849" cy="786887"/>
          </a:xfrm>
          <a:prstGeom prst="rect">
            <a:avLst/>
          </a:prstGeom>
        </p:spPr>
        <p:txBody>
          <a:bodyPr/>
          <a:lstStyle>
            <a:lvl1pPr algn="ctr"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1423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Content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E84C1-8C83-B225-BA76-56F306A39E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794938"/>
            <a:ext cx="11142133" cy="607361"/>
          </a:xfrm>
          <a:prstGeom prst="rect">
            <a:avLst/>
          </a:prstGeom>
        </p:spPr>
        <p:txBody>
          <a:bodyPr/>
          <a:lstStyle>
            <a:lvl1pPr>
              <a:defRPr sz="3333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Title of Content Slide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4545DE3-D5F9-23F0-91C4-84DAC43B45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67" y="1403351"/>
            <a:ext cx="11142133" cy="413808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0488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Content Slid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927DA-A993-3733-9260-4E105E7DEE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867" y="794938"/>
            <a:ext cx="11142133" cy="607361"/>
          </a:xfrm>
          <a:prstGeom prst="rect">
            <a:avLst/>
          </a:prstGeom>
        </p:spPr>
        <p:txBody>
          <a:bodyPr/>
          <a:lstStyle>
            <a:lvl1pPr>
              <a:defRPr sz="3333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Title of Content Slide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4271B3D-3358-57B4-3BC6-4265669230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67" y="1403351"/>
            <a:ext cx="11142133" cy="413808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1909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Image/Chart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A92325E8-7FD2-B383-2529-E6D3BC43BEF5}"/>
              </a:ext>
            </a:extLst>
          </p:cNvPr>
          <p:cNvSpPr txBox="1"/>
          <p:nvPr userDrawn="1"/>
        </p:nvSpPr>
        <p:spPr>
          <a:xfrm>
            <a:off x="-525193" y="-512064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121900" tIns="121900" rIns="121900" bIns="121900" rtlCol="0" anchor="t" anchorCtr="0">
            <a:normAutofit fontScale="25000" lnSpcReduction="20000"/>
          </a:bodyPr>
          <a:lstStyle/>
          <a:p>
            <a:pPr marL="35983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</a:pPr>
            <a:endParaRPr kumimoji="0" lang="en-US" sz="293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E997D06-3A9B-C5E4-7CAD-C0E8365569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46900" y="910168"/>
            <a:ext cx="4474603" cy="2518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C36379CC-E919-5AA7-F57D-9859B4D160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2667" y="3560234"/>
            <a:ext cx="4478836" cy="25209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EB3DB4A-5C67-A6B5-2E54-EB81C27F47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868" y="794938"/>
            <a:ext cx="5352985" cy="607361"/>
          </a:xfrm>
          <a:prstGeom prst="rect">
            <a:avLst/>
          </a:prstGeom>
        </p:spPr>
        <p:txBody>
          <a:bodyPr/>
          <a:lstStyle>
            <a:lvl1pPr>
              <a:defRPr sz="3333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Title of Image/Chart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14C077F-1B2F-8A53-C3F0-71F4CC96EF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68" y="1403351"/>
            <a:ext cx="5352985" cy="413808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9035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Image/Chart Slid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A92325E8-7FD2-B383-2529-E6D3BC43BEF5}"/>
              </a:ext>
            </a:extLst>
          </p:cNvPr>
          <p:cNvSpPr txBox="1"/>
          <p:nvPr userDrawn="1"/>
        </p:nvSpPr>
        <p:spPr>
          <a:xfrm>
            <a:off x="-525193" y="-512064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121900" tIns="121900" rIns="121900" bIns="121900" rtlCol="0" anchor="t" anchorCtr="0">
            <a:normAutofit fontScale="25000" lnSpcReduction="20000"/>
          </a:bodyPr>
          <a:lstStyle/>
          <a:p>
            <a:pPr marL="35983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</a:pPr>
            <a:endParaRPr kumimoji="0" lang="en-US" sz="293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E997D06-3A9B-C5E4-7CAD-C0E8365569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46900" y="910168"/>
            <a:ext cx="4474603" cy="2518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C36379CC-E919-5AA7-F57D-9859B4D160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2667" y="3560234"/>
            <a:ext cx="4478836" cy="25209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EB3DB4A-5C67-A6B5-2E54-EB81C27F47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868" y="794938"/>
            <a:ext cx="5352985" cy="607361"/>
          </a:xfrm>
          <a:prstGeom prst="rect">
            <a:avLst/>
          </a:prstGeom>
        </p:spPr>
        <p:txBody>
          <a:bodyPr/>
          <a:lstStyle>
            <a:lvl1pPr>
              <a:defRPr sz="3333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Title of Image/Chart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14C077F-1B2F-8A53-C3F0-71F4CC96EF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68" y="1403351"/>
            <a:ext cx="5352985" cy="413808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1907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AC851-4B9E-6D13-47BC-9E60D7D5C8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6018" y="5602818"/>
            <a:ext cx="10924116" cy="569383"/>
          </a:xfrm>
          <a:prstGeom prst="rect">
            <a:avLst/>
          </a:prstGeom>
        </p:spPr>
        <p:txBody>
          <a:bodyPr/>
          <a:lstStyle>
            <a:lvl1pPr algn="ctr">
              <a:defRPr sz="21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Image Caption: Details about a large image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7FED0D-4BEB-1389-615E-2AEB69CAA4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13561" y="726134"/>
            <a:ext cx="6764867" cy="452331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93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AC851-4B9E-6D13-47BC-9E60D7D5C8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6018" y="5602818"/>
            <a:ext cx="10924116" cy="569383"/>
          </a:xfrm>
          <a:prstGeom prst="rect">
            <a:avLst/>
          </a:prstGeom>
        </p:spPr>
        <p:txBody>
          <a:bodyPr/>
          <a:lstStyle>
            <a:lvl1pPr algn="ctr">
              <a:defRPr sz="21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Image Caption: Details about a large image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7FED0D-4BEB-1389-615E-2AEB69CAA4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13561" y="726134"/>
            <a:ext cx="6764867" cy="452331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33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5915E9-DDB9-9258-4B7C-A2494B565A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1250" y="1363134"/>
            <a:ext cx="9969501" cy="3613151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DD7F8F1-C837-575C-DCFB-B5D85968A5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1252" y="4976284"/>
            <a:ext cx="9112249" cy="726016"/>
          </a:xfrm>
          <a:prstGeom prst="rect">
            <a:avLst/>
          </a:prstGeom>
        </p:spPr>
        <p:txBody>
          <a:bodyPr/>
          <a:lstStyle>
            <a:lvl1pPr>
              <a:defRPr sz="25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-Subject Matter Expert</a:t>
            </a:r>
          </a:p>
        </p:txBody>
      </p:sp>
    </p:spTree>
    <p:extLst>
      <p:ext uri="{BB962C8B-B14F-4D97-AF65-F5344CB8AC3E}">
        <p14:creationId xmlns:p14="http://schemas.microsoft.com/office/powerpoint/2010/main" val="254237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5915E9-DDB9-9258-4B7C-A2494B565A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1250" y="1363134"/>
            <a:ext cx="9969501" cy="3613151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DD7F8F1-C837-575C-DCFB-B5D85968A5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1252" y="4976284"/>
            <a:ext cx="9112249" cy="726016"/>
          </a:xfrm>
          <a:prstGeom prst="rect">
            <a:avLst/>
          </a:prstGeom>
        </p:spPr>
        <p:txBody>
          <a:bodyPr/>
          <a:lstStyle>
            <a:lvl1pPr>
              <a:defRPr sz="25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-Subject Matter Expert</a:t>
            </a:r>
          </a:p>
        </p:txBody>
      </p:sp>
    </p:spTree>
    <p:extLst>
      <p:ext uri="{BB962C8B-B14F-4D97-AF65-F5344CB8AC3E}">
        <p14:creationId xmlns:p14="http://schemas.microsoft.com/office/powerpoint/2010/main" val="2571778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E879C7-DD46-9333-89E2-E9AD077DE5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01409" y="605367"/>
            <a:ext cx="6589183" cy="1178277"/>
          </a:xfrm>
          <a:prstGeom prst="rect">
            <a:avLst/>
          </a:prstGeom>
        </p:spPr>
        <p:txBody>
          <a:bodyPr/>
          <a:lstStyle>
            <a:lvl1pPr algn="ctr">
              <a:defRPr sz="6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99A256-6338-BF4B-03C8-A90ECEC4D9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50684" y="2655860"/>
            <a:ext cx="7897283" cy="831849"/>
          </a:xfrm>
          <a:prstGeom prst="rect">
            <a:avLst/>
          </a:prstGeom>
        </p:spPr>
        <p:txBody>
          <a:bodyPr/>
          <a:lstStyle>
            <a:lvl1pPr>
              <a:defRPr sz="53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82E0D8D-B766-A011-3B98-2181F578A2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27401" y="3708969"/>
            <a:ext cx="7903633" cy="857251"/>
          </a:xfrm>
          <a:prstGeom prst="rect">
            <a:avLst/>
          </a:prstGeom>
        </p:spPr>
        <p:txBody>
          <a:bodyPr/>
          <a:lstStyle>
            <a:lvl1pPr>
              <a:defRPr sz="29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 / Email / Phone</a:t>
            </a:r>
          </a:p>
        </p:txBody>
      </p:sp>
    </p:spTree>
    <p:extLst>
      <p:ext uri="{BB962C8B-B14F-4D97-AF65-F5344CB8AC3E}">
        <p14:creationId xmlns:p14="http://schemas.microsoft.com/office/powerpoint/2010/main" val="1857498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. Section Divider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E393B2-7DA2-28B6-35F4-AEDD7DE525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08853" y="2243667"/>
            <a:ext cx="9392356" cy="1143000"/>
          </a:xfrm>
          <a:prstGeom prst="rect">
            <a:avLst/>
          </a:prstGeom>
        </p:spPr>
        <p:txBody>
          <a:bodyPr/>
          <a:lstStyle>
            <a:lvl1pPr algn="ctr">
              <a:defRPr sz="53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Alt. Section Divider 3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E52F0F4-ADEF-0158-C929-4B1201D81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08854" y="3492225"/>
            <a:ext cx="9392356" cy="786887"/>
          </a:xfrm>
          <a:prstGeom prst="rect">
            <a:avLst/>
          </a:prstGeom>
        </p:spPr>
        <p:txBody>
          <a:bodyPr/>
          <a:lstStyle>
            <a:lvl1pPr algn="ctr"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33917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. Section Divider 4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E393B2-7DA2-28B6-35F4-AEDD7DE525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08853" y="2243667"/>
            <a:ext cx="9392356" cy="1143000"/>
          </a:xfrm>
          <a:prstGeom prst="rect">
            <a:avLst/>
          </a:prstGeom>
        </p:spPr>
        <p:txBody>
          <a:bodyPr/>
          <a:lstStyle>
            <a:lvl1pPr algn="ctr">
              <a:defRPr sz="53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Alt. Section Divider 3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E52F0F4-ADEF-0158-C929-4B1201D81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08854" y="3492225"/>
            <a:ext cx="9392356" cy="786887"/>
          </a:xfrm>
          <a:prstGeom prst="rect">
            <a:avLst/>
          </a:prstGeom>
        </p:spPr>
        <p:txBody>
          <a:bodyPr/>
          <a:lstStyle>
            <a:lvl1pPr algn="ctr"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1643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2206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60146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7630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marL="0" marR="0" indent="0" algn="l" defTabSz="914377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5200"/>
        <a:buFont typeface="Arial"/>
        <a:buNone/>
        <a:tabLst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377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95959"/>
        </a:buClr>
        <a:buSzPts val="2800"/>
        <a:buFont typeface="Arial"/>
        <a:buNone/>
        <a:tabLst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EBD491-9FED-4C2A-955A-10873FC7FD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3447" y="776844"/>
            <a:ext cx="11455527" cy="607361"/>
          </a:xfrm>
        </p:spPr>
        <p:txBody>
          <a:bodyPr/>
          <a:lstStyle/>
          <a:p>
            <a:r>
              <a:rPr lang="en-US" dirty="0"/>
              <a:t>Brand Strategy Committee Fall Meeting </a:t>
            </a:r>
          </a:p>
          <a:p>
            <a:r>
              <a:rPr lang="en-US" sz="2400" dirty="0"/>
              <a:t>October 13, 2025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9AC8C-D240-4987-B5E7-5D95E50BE5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3447" y="1866608"/>
            <a:ext cx="9442483" cy="4991392"/>
          </a:xfrm>
        </p:spPr>
        <p:txBody>
          <a:bodyPr/>
          <a:lstStyle/>
          <a:p>
            <a:pPr fontAlgn="base"/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11:00 AM EDT</a:t>
            </a:r>
          </a:p>
          <a:p>
            <a:pPr fontAlgn="base"/>
            <a:endParaRPr lang="en-US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 call, Committee Terms 		  Sarah 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Executive Director update		  Jana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23338"/>
                </a:solidFill>
                <a:effectLst/>
                <a:latin typeface="Figtree"/>
              </a:rPr>
              <a:t>Advertising Creative &amp; Media 	</a:t>
            </a:r>
            <a:r>
              <a:rPr lang="en-US" dirty="0">
                <a:solidFill>
                  <a:srgbClr val="323338"/>
                </a:solidFill>
                <a:latin typeface="Figtree"/>
              </a:rPr>
              <a:t>                  </a:t>
            </a:r>
            <a:r>
              <a:rPr lang="en-US" b="0" i="0" dirty="0">
                <a:solidFill>
                  <a:srgbClr val="323338"/>
                </a:solidFill>
                <a:effectLst/>
                <a:latin typeface="Figtree"/>
              </a:rPr>
              <a:t>MAC/Rafael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23338"/>
                </a:solidFill>
                <a:effectLst/>
                <a:latin typeface="Figtree"/>
              </a:rPr>
              <a:t>SHiNE				  </a:t>
            </a:r>
            <a:r>
              <a:rPr lang="en-US" dirty="0">
                <a:solidFill>
                  <a:srgbClr val="323338"/>
                </a:solidFill>
                <a:latin typeface="Figtree"/>
              </a:rPr>
              <a:t>Sean</a:t>
            </a:r>
            <a:endParaRPr lang="en-US" b="0" i="0" dirty="0">
              <a:solidFill>
                <a:srgbClr val="323338"/>
              </a:solidFill>
              <a:effectLst/>
              <a:latin typeface="Figtree"/>
            </a:endParaRPr>
          </a:p>
          <a:p>
            <a:pPr marL="342900" marR="0" lvl="0" indent="-342900" algn="l" defTabSz="914377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23338"/>
                </a:solidFill>
                <a:effectLst/>
                <a:uLnTx/>
                <a:uFillTx/>
                <a:latin typeface="Figtree"/>
                <a:ea typeface="+mn-ea"/>
                <a:cs typeface="Arial" panose="020B0604020202020204" pitchFamily="34" charset="0"/>
              </a:rPr>
              <a:t>Budget &amp; 2026 deliverables	</a:t>
            </a:r>
            <a:r>
              <a:rPr lang="en-US" dirty="0">
                <a:solidFill>
                  <a:srgbClr val="323338"/>
                </a:solidFill>
                <a:latin typeface="Figtree"/>
              </a:rPr>
              <a:t>	 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23338"/>
                </a:solidFill>
                <a:effectLst/>
                <a:uLnTx/>
                <a:uFillTx/>
                <a:latin typeface="Figtree"/>
                <a:ea typeface="+mn-ea"/>
                <a:cs typeface="Arial" panose="020B0604020202020204" pitchFamily="34" charset="0"/>
              </a:rPr>
              <a:t>MAC</a:t>
            </a: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3338"/>
                </a:solidFill>
                <a:latin typeface="Figtree"/>
              </a:rPr>
              <a:t>Roundtable</a:t>
            </a:r>
            <a:r>
              <a:rPr lang="en-US" b="0" i="0" dirty="0">
                <a:solidFill>
                  <a:srgbClr val="323338"/>
                </a:solidFill>
                <a:effectLst/>
                <a:latin typeface="Figtree"/>
              </a:rPr>
              <a:t> 				  All</a:t>
            </a:r>
            <a:endParaRPr lang="en-US" i="1" dirty="0">
              <a:solidFill>
                <a:srgbClr val="323338"/>
              </a:solidFill>
              <a:effectLst/>
              <a:latin typeface="Figtree"/>
            </a:endParaRPr>
          </a:p>
          <a:p>
            <a:pPr marL="342900" indent="-342900" algn="l" fontAlgn="base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23338"/>
                </a:solidFill>
                <a:effectLst/>
                <a:latin typeface="Figtree"/>
              </a:rPr>
              <a:t>Old/New Business		 	 </a:t>
            </a:r>
            <a:r>
              <a:rPr lang="en-US" dirty="0">
                <a:solidFill>
                  <a:srgbClr val="323338"/>
                </a:solidFill>
                <a:latin typeface="Figtree"/>
              </a:rPr>
              <a:t>Sarah</a:t>
            </a:r>
            <a:endParaRPr lang="en-US" b="0" i="0" dirty="0">
              <a:solidFill>
                <a:srgbClr val="323338"/>
              </a:solidFill>
              <a:effectLst/>
              <a:latin typeface="Figtree"/>
            </a:endParaRPr>
          </a:p>
          <a:p>
            <a:pPr algn="l" fontAlgn="base"/>
            <a:endParaRPr lang="en-US" b="1" dirty="0">
              <a:solidFill>
                <a:srgbClr val="323338"/>
              </a:solidFill>
              <a:latin typeface="Figtree"/>
            </a:endParaRPr>
          </a:p>
          <a:p>
            <a:pPr algn="l" fontAlgn="base"/>
            <a:r>
              <a:rPr lang="en-US" b="1" dirty="0">
                <a:solidFill>
                  <a:srgbClr val="323338"/>
                </a:solidFill>
                <a:latin typeface="Figtree"/>
              </a:rPr>
              <a:t>Adjourn 12:30 PM EDT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651911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Touchstone Energy ">
      <a:dk1>
        <a:srgbClr val="000000"/>
      </a:dk1>
      <a:lt1>
        <a:srgbClr val="FFFFFF"/>
      </a:lt1>
      <a:dk2>
        <a:srgbClr val="00599C"/>
      </a:dk2>
      <a:lt2>
        <a:srgbClr val="E7E6E6"/>
      </a:lt2>
      <a:accent1>
        <a:srgbClr val="00599C"/>
      </a:accent1>
      <a:accent2>
        <a:srgbClr val="3B3B3B"/>
      </a:accent2>
      <a:accent3>
        <a:srgbClr val="000000"/>
      </a:accent3>
      <a:accent4>
        <a:srgbClr val="FFFFFF"/>
      </a:accent4>
      <a:accent5>
        <a:srgbClr val="005BA1"/>
      </a:accent5>
      <a:accent6>
        <a:srgbClr val="000000"/>
      </a:accent6>
      <a:hlink>
        <a:srgbClr val="7EADE3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noFill/>
        </a:ln>
      </a:spPr>
      <a:bodyPr spcFirstLastPara="1" wrap="square" lIns="91425" tIns="91425" rIns="91425" bIns="91425" anchor="t" anchorCtr="0">
        <a:normAutofit lnSpcReduction="10000"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>
            <a:srgbClr val="595959"/>
          </a:buClr>
          <a:buSzPts val="2800"/>
          <a:buFont typeface="Arial"/>
          <a:buNone/>
          <a:tabLst/>
          <a:defRPr kumimoji="0" sz="2200" b="0" i="0" u="none" strike="noStrike" kern="0" cap="none" spc="0" normalizeH="0" baseline="0" noProof="0" dirty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Arial"/>
            <a:cs typeface="Arial"/>
            <a:sym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Figtree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Cristiano, Mary Ann</dc:creator>
  <cp:lastModifiedBy>Cristiano, Mary Ann</cp:lastModifiedBy>
  <cp:revision>1</cp:revision>
  <dcterms:created xsi:type="dcterms:W3CDTF">2025-10-01T19:13:48Z</dcterms:created>
  <dcterms:modified xsi:type="dcterms:W3CDTF">2025-10-01T19:14:52Z</dcterms:modified>
</cp:coreProperties>
</file>