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tags/tag2.xml" ContentType="application/vnd.openxmlformats-officedocument.presentationml.tags+xml"/>
  <Override PartName="/ppt/notesSlides/notesSlide2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8.xml" ContentType="application/vnd.openxmlformats-officedocument.drawingml.chart+xml"/>
  <Override PartName="/ppt/tags/tag3.xml" ContentType="application/vnd.openxmlformats-officedocument.presentationml.tags+xml"/>
  <Override PartName="/ppt/tags/tag4.xml" ContentType="application/vnd.openxmlformats-officedocument.presentationml.tags+xml"/>
  <Override PartName="/ppt/notesSlides/notesSlide2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ags/tag5.xml" ContentType="application/vnd.openxmlformats-officedocument.presentationml.tags+xml"/>
  <Override PartName="/ppt/notesSlides/notesSlide26.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ags/tag6.xml" ContentType="application/vnd.openxmlformats-officedocument.presentationml.tags+xml"/>
  <Override PartName="/ppt/notesSlides/notesSlide27.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ags/tag10.xml" ContentType="application/vnd.openxmlformats-officedocument.presentationml.tags+xml"/>
  <Override PartName="/ppt/notesSlides/notesSlide30.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16.xml" ContentType="application/vnd.openxmlformats-officedocument.drawingml.chart+xml"/>
  <Override PartName="/ppt/notesSlides/notesSlide32.xml" ContentType="application/vnd.openxmlformats-officedocument.presentationml.notesSlide+xml"/>
  <Override PartName="/ppt/charts/chart17.xml" ContentType="application/vnd.openxmlformats-officedocument.drawingml.chart+xml"/>
  <Override PartName="/ppt/tags/tag11.xml" ContentType="application/vnd.openxmlformats-officedocument.presentationml.tags+xml"/>
  <Override PartName="/ppt/notesSlides/notesSlide33.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ags/tag12.xml" ContentType="application/vnd.openxmlformats-officedocument.presentationml.tags+xml"/>
  <Override PartName="/ppt/notesSlides/notesSlide34.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notesSlides/notesSlide35.xml" ContentType="application/vnd.openxmlformats-officedocument.presentationml.notesSl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922" r:id="rId5"/>
    <p:sldMasterId id="2147483817" r:id="rId6"/>
    <p:sldMasterId id="2147483986" r:id="rId7"/>
  </p:sldMasterIdLst>
  <p:notesMasterIdLst>
    <p:notesMasterId r:id="rId67"/>
  </p:notesMasterIdLst>
  <p:sldIdLst>
    <p:sldId id="2146851049" r:id="rId8"/>
    <p:sldId id="2146851051" r:id="rId9"/>
    <p:sldId id="2146851052" r:id="rId10"/>
    <p:sldId id="2147478428" r:id="rId11"/>
    <p:sldId id="2147478432" r:id="rId12"/>
    <p:sldId id="2147478433" r:id="rId13"/>
    <p:sldId id="2147478434" r:id="rId14"/>
    <p:sldId id="2147478404" r:id="rId15"/>
    <p:sldId id="2146851054" r:id="rId16"/>
    <p:sldId id="2147478405" r:id="rId17"/>
    <p:sldId id="2147478406" r:id="rId18"/>
    <p:sldId id="2147478408" r:id="rId19"/>
    <p:sldId id="2147478407" r:id="rId20"/>
    <p:sldId id="258" r:id="rId21"/>
    <p:sldId id="978" r:id="rId22"/>
    <p:sldId id="862" r:id="rId23"/>
    <p:sldId id="979" r:id="rId24"/>
    <p:sldId id="993" r:id="rId25"/>
    <p:sldId id="994" r:id="rId26"/>
    <p:sldId id="995" r:id="rId27"/>
    <p:sldId id="996" r:id="rId28"/>
    <p:sldId id="997" r:id="rId29"/>
    <p:sldId id="998" r:id="rId30"/>
    <p:sldId id="2147478438" r:id="rId31"/>
    <p:sldId id="2147478435" r:id="rId32"/>
    <p:sldId id="2147478436" r:id="rId33"/>
    <p:sldId id="2147478409" r:id="rId34"/>
    <p:sldId id="2147478439" r:id="rId35"/>
    <p:sldId id="10760" r:id="rId36"/>
    <p:sldId id="10748" r:id="rId37"/>
    <p:sldId id="10761" r:id="rId38"/>
    <p:sldId id="10762" r:id="rId39"/>
    <p:sldId id="10712" r:id="rId40"/>
    <p:sldId id="10733" r:id="rId41"/>
    <p:sldId id="10745" r:id="rId42"/>
    <p:sldId id="10747" r:id="rId43"/>
    <p:sldId id="10693" r:id="rId44"/>
    <p:sldId id="10694" r:id="rId45"/>
    <p:sldId id="10704" r:id="rId46"/>
    <p:sldId id="10565" r:id="rId47"/>
    <p:sldId id="10668" r:id="rId48"/>
    <p:sldId id="10669" r:id="rId49"/>
    <p:sldId id="10674" r:id="rId50"/>
    <p:sldId id="10564" r:id="rId51"/>
    <p:sldId id="10764" r:id="rId52"/>
    <p:sldId id="10734" r:id="rId53"/>
    <p:sldId id="10749" r:id="rId54"/>
    <p:sldId id="10567" r:id="rId55"/>
    <p:sldId id="10750" r:id="rId56"/>
    <p:sldId id="10752" r:id="rId57"/>
    <p:sldId id="10753" r:id="rId58"/>
    <p:sldId id="10754" r:id="rId59"/>
    <p:sldId id="10759" r:id="rId60"/>
    <p:sldId id="2147478437" r:id="rId61"/>
    <p:sldId id="2146851053" r:id="rId62"/>
    <p:sldId id="2146851083" r:id="rId63"/>
    <p:sldId id="2147478402" r:id="rId64"/>
    <p:sldId id="2147478403" r:id="rId65"/>
    <p:sldId id="2134805933"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B4AEBF-8C9D-1EFD-A7EA-08815910C9BC}" name="Tritten, Renee M." initials="TM" userId="S::rxt7@va.nreca.org::08c7f870-845f-4309-9193-91f869c9c1cb" providerId="AD"/>
  <p188:author id="{A0D320E0-5D8D-761B-B212-E77D0D1C1562}" name="Hoelger, Angelika" initials="AH" userId="S::axh16@va.nreca.org::89a72882-d386-4d56-aad9-779eff399b61" providerId="AD"/>
  <p188:author id="{A7E8ECF9-FA0A-023A-F7A0-368A72D31A55}" name="Cristiano, Mary Ann" initials="CA" userId="S::mxc17@va.nreca.org::ec07dc58-8352-4427-8a4c-60dd70b15b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ams, Jana" initials="AJ" lastIdx="1" clrIdx="0">
    <p:extLst>
      <p:ext uri="{19B8F6BF-5375-455C-9EA6-DF929625EA0E}">
        <p15:presenceInfo xmlns:p15="http://schemas.microsoft.com/office/powerpoint/2012/main" userId="S::jxa13@va.nreca.org::ede22861-19eb-4ba7-9227-5dcfc1068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C"/>
    <a:srgbClr val="FF5733"/>
    <a:srgbClr val="9643D5"/>
    <a:srgbClr val="8917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C2EE8-461C-4D15-BC61-382B8AB42B11}" v="116" dt="2026-02-02T14:16:21.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484"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72217126514652"/>
          <c:y val="0.10297150950058498"/>
          <c:w val="0.7742778287348534"/>
          <c:h val="0.73466538118432045"/>
        </c:manualLayout>
      </c:layout>
      <c:barChart>
        <c:barDir val="col"/>
        <c:grouping val="clustered"/>
        <c:varyColors val="0"/>
        <c:ser>
          <c:idx val="0"/>
          <c:order val="0"/>
          <c:tx>
            <c:strRef>
              <c:f>Sheet1!$B$1</c:f>
              <c:strCache>
                <c:ptCount val="1"/>
              </c:strCache>
            </c:strRef>
          </c:tx>
          <c:spPr>
            <a:solidFill>
              <a:schemeClr val="bg1">
                <a:lumMod val="75000"/>
              </a:schemeClr>
            </a:solidFill>
            <a:ln>
              <a:noFill/>
            </a:ln>
            <a:effectLst/>
          </c:spPr>
          <c:invertIfNegative val="0"/>
          <c:dPt>
            <c:idx val="0"/>
            <c:invertIfNegative val="0"/>
            <c:bubble3D val="0"/>
            <c:spPr>
              <a:solidFill>
                <a:srgbClr val="45546D"/>
              </a:solidFill>
              <a:ln>
                <a:solidFill>
                  <a:srgbClr val="087988"/>
                </a:solidFill>
              </a:ln>
              <a:effectLst/>
            </c:spPr>
            <c:extLst>
              <c:ext xmlns:c16="http://schemas.microsoft.com/office/drawing/2014/chart" uri="{C3380CC4-5D6E-409C-BE32-E72D297353CC}">
                <c16:uniqueId val="{00000001-AB77-4AF4-8ABA-0DA2F841E971}"/>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AB77-4AF4-8ABA-0DA2F841E971}"/>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D322-40E2-A422-D592F882482E}"/>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AB77-4AF4-8ABA-0DA2F841E971}"/>
              </c:ext>
            </c:extLst>
          </c:dPt>
          <c:dPt>
            <c:idx val="5"/>
            <c:invertIfNegative val="0"/>
            <c:bubble3D val="0"/>
            <c:spPr>
              <a:solidFill>
                <a:schemeClr val="tx2"/>
              </a:solidFill>
              <a:ln>
                <a:noFill/>
              </a:ln>
              <a:effectLst/>
            </c:spPr>
            <c:extLst>
              <c:ext xmlns:c16="http://schemas.microsoft.com/office/drawing/2014/chart" uri="{C3380CC4-5D6E-409C-BE32-E72D297353CC}">
                <c16:uniqueId val="{00000009-925B-4EED-A464-FEB63C8530AD}"/>
              </c:ext>
            </c:extLst>
          </c:dPt>
          <c:dPt>
            <c:idx val="6"/>
            <c:invertIfNegative val="0"/>
            <c:bubble3D val="0"/>
            <c:spPr>
              <a:solidFill>
                <a:schemeClr val="tx2"/>
              </a:solidFill>
              <a:ln>
                <a:noFill/>
              </a:ln>
              <a:effectLst/>
            </c:spPr>
            <c:extLst>
              <c:ext xmlns:c16="http://schemas.microsoft.com/office/drawing/2014/chart" uri="{C3380CC4-5D6E-409C-BE32-E72D297353CC}">
                <c16:uniqueId val="{00000000-402A-4F9A-9821-FA2A6864C84A}"/>
              </c:ext>
            </c:extLst>
          </c:dPt>
          <c:dPt>
            <c:idx val="7"/>
            <c:invertIfNegative val="0"/>
            <c:bubble3D val="0"/>
            <c:spPr>
              <a:solidFill>
                <a:schemeClr val="tx2"/>
              </a:solidFill>
              <a:ln>
                <a:noFill/>
              </a:ln>
              <a:effectLst/>
            </c:spPr>
            <c:extLst>
              <c:ext xmlns:c16="http://schemas.microsoft.com/office/drawing/2014/chart" uri="{C3380CC4-5D6E-409C-BE32-E72D297353CC}">
                <c16:uniqueId val="{0000000D-6E0B-4908-A421-280E7D132854}"/>
              </c:ext>
            </c:extLst>
          </c:dPt>
          <c:dPt>
            <c:idx val="8"/>
            <c:invertIfNegative val="0"/>
            <c:bubble3D val="0"/>
            <c:spPr>
              <a:solidFill>
                <a:schemeClr val="tx2"/>
              </a:solidFill>
              <a:ln>
                <a:noFill/>
              </a:ln>
              <a:effectLst/>
            </c:spPr>
            <c:extLst>
              <c:ext xmlns:c16="http://schemas.microsoft.com/office/drawing/2014/chart" uri="{C3380CC4-5D6E-409C-BE32-E72D297353CC}">
                <c16:uniqueId val="{0000000C-26CB-48DC-AAC7-8D76ED28F99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2025 Texas Cooperatives ACSI Score</c:v>
                </c:pt>
                <c:pt idx="1">
                  <c:v>Overall Satifaction</c:v>
                </c:pt>
                <c:pt idx="2">
                  <c:v>Compared to Expectations</c:v>
                </c:pt>
                <c:pt idx="3">
                  <c:v>Compared to Ideal</c:v>
                </c:pt>
                <c:pt idx="5">
                  <c:v>Cooperative Utilities </c:v>
                </c:pt>
                <c:pt idx="6">
                  <c:v>Municipal Utilities</c:v>
                </c:pt>
                <c:pt idx="7">
                  <c:v>Utility Industry </c:v>
                </c:pt>
                <c:pt idx="8">
                  <c:v>Investor-Owned Utilities</c:v>
                </c:pt>
              </c:strCache>
            </c:strRef>
          </c:cat>
          <c:val>
            <c:numRef>
              <c:f>Sheet1!$B$2:$B$10</c:f>
              <c:numCache>
                <c:formatCode>0</c:formatCode>
                <c:ptCount val="9"/>
                <c:pt idx="0">
                  <c:v>86</c:v>
                </c:pt>
                <c:pt idx="1">
                  <c:v>88</c:v>
                </c:pt>
                <c:pt idx="2">
                  <c:v>84</c:v>
                </c:pt>
                <c:pt idx="3">
                  <c:v>85</c:v>
                </c:pt>
                <c:pt idx="5">
                  <c:v>76</c:v>
                </c:pt>
                <c:pt idx="6">
                  <c:v>75</c:v>
                </c:pt>
                <c:pt idx="7">
                  <c:v>74</c:v>
                </c:pt>
                <c:pt idx="8">
                  <c:v>74</c:v>
                </c:pt>
              </c:numCache>
            </c:numRef>
          </c:val>
          <c:extLst>
            <c:ext xmlns:c16="http://schemas.microsoft.com/office/drawing/2014/chart" uri="{C3380CC4-5D6E-409C-BE32-E72D297353CC}">
              <c16:uniqueId val="{0000000E-AB77-4AF4-8ABA-0DA2F841E971}"/>
            </c:ext>
          </c:extLst>
        </c:ser>
        <c:dLbls>
          <c:showLegendKey val="0"/>
          <c:showVal val="0"/>
          <c:showCatName val="0"/>
          <c:showSerName val="0"/>
          <c:showPercent val="0"/>
          <c:showBubbleSize val="0"/>
        </c:dLbls>
        <c:gapWidth val="75"/>
        <c:overlap val="-24"/>
        <c:axId val="1673687039"/>
        <c:axId val="1673688735"/>
      </c:barChart>
      <c:catAx>
        <c:axId val="16736870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73688735"/>
        <c:crosses val="autoZero"/>
        <c:auto val="1"/>
        <c:lblAlgn val="ctr"/>
        <c:lblOffset val="100"/>
        <c:noMultiLvlLbl val="0"/>
      </c:catAx>
      <c:valAx>
        <c:axId val="1673688735"/>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673687039"/>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 </c:v>
                </c:pt>
                <c:pt idx="1">
                  <c:v>Social media </c:v>
                </c:pt>
                <c:pt idx="2">
                  <c:v>Check website </c:v>
                </c:pt>
                <c:pt idx="3">
                  <c:v>Email</c:v>
                </c:pt>
                <c:pt idx="4">
                  <c:v>Automated phone call </c:v>
                </c:pt>
                <c:pt idx="5">
                  <c:v>Text message </c:v>
                </c:pt>
              </c:strCache>
            </c:strRef>
          </c:cat>
          <c:val>
            <c:numRef>
              <c:f>Sheet1!$B$2:$B$7</c:f>
              <c:numCache>
                <c:formatCode>0%</c:formatCode>
                <c:ptCount val="6"/>
                <c:pt idx="0">
                  <c:v>0.01</c:v>
                </c:pt>
                <c:pt idx="1">
                  <c:v>0.01</c:v>
                </c:pt>
                <c:pt idx="2">
                  <c:v>0.02</c:v>
                </c:pt>
                <c:pt idx="3">
                  <c:v>0.09</c:v>
                </c:pt>
                <c:pt idx="4">
                  <c:v>0.09</c:v>
                </c:pt>
                <c:pt idx="5">
                  <c:v>0.78</c:v>
                </c:pt>
              </c:numCache>
            </c:numRef>
          </c:val>
          <c:extLst>
            <c:ext xmlns:c16="http://schemas.microsoft.com/office/drawing/2014/chart" uri="{C3380CC4-5D6E-409C-BE32-E72D297353CC}">
              <c16:uniqueId val="{00000000-AE02-4F77-9227-628B72C4D2F6}"/>
            </c:ext>
          </c:extLst>
        </c:ser>
        <c:dLbls>
          <c:showLegendKey val="0"/>
          <c:showVal val="0"/>
          <c:showCatName val="0"/>
          <c:showSerName val="0"/>
          <c:showPercent val="0"/>
          <c:showBubbleSize val="0"/>
        </c:dLbls>
        <c:gapWidth val="182"/>
        <c:axId val="72741247"/>
        <c:axId val="72742207"/>
      </c:barChart>
      <c:catAx>
        <c:axId val="72741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2742207"/>
        <c:crosses val="autoZero"/>
        <c:auto val="1"/>
        <c:lblAlgn val="ctr"/>
        <c:lblOffset val="100"/>
        <c:noMultiLvlLbl val="0"/>
      </c:catAx>
      <c:valAx>
        <c:axId val="72742207"/>
        <c:scaling>
          <c:orientation val="minMax"/>
        </c:scaling>
        <c:delete val="1"/>
        <c:axPos val="b"/>
        <c:numFmt formatCode="0%" sourceLinked="1"/>
        <c:majorTickMark val="none"/>
        <c:minorTickMark val="none"/>
        <c:tickLblPos val="nextTo"/>
        <c:crossAx val="72741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Other </c:v>
                </c:pt>
                <c:pt idx="1">
                  <c:v>Energy efficiency advice </c:v>
                </c:pt>
                <c:pt idx="2">
                  <c:v>Equipment repair </c:v>
                </c:pt>
                <c:pt idx="3">
                  <c:v>Start or stop electric service </c:v>
                </c:pt>
                <c:pt idx="4">
                  <c:v>Check the status of a power outage </c:v>
                </c:pt>
                <c:pt idx="5">
                  <c:v>Find out general information </c:v>
                </c:pt>
                <c:pt idx="6">
                  <c:v>Ask a question about your bill </c:v>
                </c:pt>
                <c:pt idx="7">
                  <c:v>Report a power outage </c:v>
                </c:pt>
              </c:strCache>
            </c:strRef>
          </c:cat>
          <c:val>
            <c:numRef>
              <c:f>Sheet1!$B$2:$B$9</c:f>
              <c:numCache>
                <c:formatCode>0%</c:formatCode>
                <c:ptCount val="8"/>
                <c:pt idx="0">
                  <c:v>0.15</c:v>
                </c:pt>
                <c:pt idx="1">
                  <c:v>0.01</c:v>
                </c:pt>
                <c:pt idx="2">
                  <c:v>0.05</c:v>
                </c:pt>
                <c:pt idx="3">
                  <c:v>0.06</c:v>
                </c:pt>
                <c:pt idx="4">
                  <c:v>0.08</c:v>
                </c:pt>
                <c:pt idx="5">
                  <c:v>0.08</c:v>
                </c:pt>
                <c:pt idx="6">
                  <c:v>0.14000000000000001</c:v>
                </c:pt>
                <c:pt idx="7">
                  <c:v>0.42</c:v>
                </c:pt>
              </c:numCache>
            </c:numRef>
          </c:val>
          <c:extLst>
            <c:ext xmlns:c16="http://schemas.microsoft.com/office/drawing/2014/chart" uri="{C3380CC4-5D6E-409C-BE32-E72D297353CC}">
              <c16:uniqueId val="{00000000-6E3E-44D1-8E70-131827F82E2B}"/>
            </c:ext>
          </c:extLst>
        </c:ser>
        <c:dLbls>
          <c:showLegendKey val="0"/>
          <c:showVal val="0"/>
          <c:showCatName val="0"/>
          <c:showSerName val="0"/>
          <c:showPercent val="0"/>
          <c:showBubbleSize val="0"/>
        </c:dLbls>
        <c:gapWidth val="44"/>
        <c:axId val="72741247"/>
        <c:axId val="72742207"/>
      </c:barChart>
      <c:catAx>
        <c:axId val="72741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2742207"/>
        <c:crosses val="autoZero"/>
        <c:auto val="1"/>
        <c:lblAlgn val="ctr"/>
        <c:lblOffset val="100"/>
        <c:noMultiLvlLbl val="0"/>
      </c:catAx>
      <c:valAx>
        <c:axId val="72742207"/>
        <c:scaling>
          <c:orientation val="minMax"/>
        </c:scaling>
        <c:delete val="1"/>
        <c:axPos val="b"/>
        <c:numFmt formatCode="0%" sourceLinked="1"/>
        <c:majorTickMark val="none"/>
        <c:minorTickMark val="none"/>
        <c:tickLblPos val="nextTo"/>
        <c:crossAx val="72741247"/>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Likelihood to Return to Website </c:v>
                </c:pt>
              </c:strCache>
            </c:strRef>
          </c:cat>
          <c:val>
            <c:numRef>
              <c:f>Sheet1!$B$2</c:f>
              <c:numCache>
                <c:formatCode>General</c:formatCode>
                <c:ptCount val="1"/>
                <c:pt idx="0">
                  <c:v>92</c:v>
                </c:pt>
              </c:numCache>
            </c:numRef>
          </c:val>
          <c:extLst>
            <c:ext xmlns:c16="http://schemas.microsoft.com/office/drawing/2014/chart" uri="{C3380CC4-5D6E-409C-BE32-E72D297353CC}">
              <c16:uniqueId val="{00000000-FD55-406A-A766-0D127AD9D664}"/>
            </c:ext>
          </c:extLst>
        </c:ser>
        <c:dLbls>
          <c:showLegendKey val="0"/>
          <c:showVal val="0"/>
          <c:showCatName val="0"/>
          <c:showSerName val="0"/>
          <c:showPercent val="0"/>
          <c:showBubbleSize val="0"/>
        </c:dLbls>
        <c:gapWidth val="219"/>
        <c:overlap val="-27"/>
        <c:axId val="1096108623"/>
        <c:axId val="1096109583"/>
      </c:barChart>
      <c:catAx>
        <c:axId val="1096108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96109583"/>
        <c:crosses val="autoZero"/>
        <c:auto val="1"/>
        <c:lblAlgn val="ctr"/>
        <c:lblOffset val="100"/>
        <c:noMultiLvlLbl val="0"/>
      </c:catAx>
      <c:valAx>
        <c:axId val="1096109583"/>
        <c:scaling>
          <c:orientation val="minMax"/>
        </c:scaling>
        <c:delete val="1"/>
        <c:axPos val="l"/>
        <c:numFmt formatCode="General" sourceLinked="1"/>
        <c:majorTickMark val="none"/>
        <c:minorTickMark val="none"/>
        <c:tickLblPos val="nextTo"/>
        <c:crossAx val="1096108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41309868336544"/>
          <c:y val="3.3146389984156671E-2"/>
          <c:w val="0.65359504005142788"/>
          <c:h val="0.96685353557324671"/>
        </c:manualLayout>
      </c:layout>
      <c:barChart>
        <c:barDir val="bar"/>
        <c:grouping val="clustered"/>
        <c:varyColors val="0"/>
        <c:ser>
          <c:idx val="1"/>
          <c:order val="3"/>
          <c:tx>
            <c:strRef>
              <c:f>'Tetra Bar'!$B$1</c:f>
              <c:strCache>
                <c:ptCount val="1"/>
                <c:pt idx="0">
                  <c:v>Aggregate</c:v>
                </c:pt>
              </c:strCache>
            </c:strRef>
          </c:tx>
          <c:spPr>
            <a:solidFill>
              <a:schemeClr val="accent2"/>
            </a:solidFill>
            <a:ln>
              <a:noFill/>
            </a:ln>
            <a:scene3d>
              <a:camera prst="orthographicFront"/>
              <a:lightRig rig="soft" dir="t">
                <a:rot lat="0" lon="0" rev="0"/>
              </a:lightRig>
            </a:scene3d>
            <a:sp3d prstMaterial="matte"/>
          </c:spPr>
          <c:invertIfNegative val="0"/>
          <c:dLbls>
            <c:spPr>
              <a:noFill/>
              <a:ln>
                <a:noFill/>
              </a:ln>
              <a:effectLst/>
            </c:spPr>
            <c:txPr>
              <a:bodyPr wrap="square" lIns="38100" tIns="19050" rIns="38100" bIns="19050" anchor="ctr">
                <a:spAutoFit/>
              </a:bodyPr>
              <a:lstStyle/>
              <a:p>
                <a:pPr>
                  <a:defRPr sz="14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'Tetra Bar'!$A$2:$A$6</c:f>
              <c:strCache>
                <c:ptCount val="5"/>
                <c:pt idx="0">
                  <c:v>Website Satisfaction Index</c:v>
                </c:pt>
                <c:pt idx="2">
                  <c:v>Overall satisfaction</c:v>
                </c:pt>
                <c:pt idx="3">
                  <c:v>Compared to expectations</c:v>
                </c:pt>
                <c:pt idx="4">
                  <c:v>Compared to ideal</c:v>
                </c:pt>
              </c:strCache>
              <c:extLst/>
            </c:strRef>
          </c:cat>
          <c:val>
            <c:numRef>
              <c:f>'Tetra Bar'!$B$2:$B$6</c:f>
              <c:numCache>
                <c:formatCode>General</c:formatCode>
                <c:ptCount val="5"/>
                <c:pt idx="0">
                  <c:v>88</c:v>
                </c:pt>
                <c:pt idx="2">
                  <c:v>90</c:v>
                </c:pt>
                <c:pt idx="3">
                  <c:v>89</c:v>
                </c:pt>
                <c:pt idx="4">
                  <c:v>86</c:v>
                </c:pt>
              </c:numCache>
              <c:extLst/>
            </c:numRef>
          </c:val>
          <c:extLst>
            <c:ext xmlns:c16="http://schemas.microsoft.com/office/drawing/2014/chart" uri="{C3380CC4-5D6E-409C-BE32-E72D297353CC}">
              <c16:uniqueId val="{00000000-403D-467C-9EFA-A8A9AD3BB1FC}"/>
            </c:ext>
          </c:extLst>
        </c:ser>
        <c:dLbls>
          <c:showLegendKey val="0"/>
          <c:showVal val="0"/>
          <c:showCatName val="0"/>
          <c:showSerName val="0"/>
          <c:showPercent val="0"/>
          <c:showBubbleSize val="0"/>
        </c:dLbls>
        <c:gapWidth val="85"/>
        <c:axId val="79193984"/>
        <c:axId val="79195520"/>
        <c:extLst>
          <c:ext xmlns:c15="http://schemas.microsoft.com/office/drawing/2012/chart" uri="{02D57815-91ED-43cb-92C2-25804820EDAC}">
            <c15:filteredBarSeries>
              <c15:ser>
                <c:idx val="0"/>
                <c:order val="0"/>
                <c:tx>
                  <c:strRef>
                    <c:extLst>
                      <c:ext uri="{02D57815-91ED-43cb-92C2-25804820EDAC}">
                        <c15:formulaRef>
                          <c15:sqref>'Tetra Bar'!$E$1</c15:sqref>
                        </c15:formulaRef>
                      </c:ext>
                    </c:extLst>
                    <c:strCache>
                      <c:ptCount val="1"/>
                      <c:pt idx="0">
                        <c:v>Placeholder3</c:v>
                      </c:pt>
                    </c:strCache>
                  </c:strRef>
                </c:tx>
                <c:spPr>
                  <a:solidFill>
                    <a:srgbClr val="45546D"/>
                  </a:solidFill>
                  <a:ln w="9525" cap="flat" cmpd="sng" algn="ctr">
                    <a:noFill/>
                    <a:prstDash val="solid"/>
                  </a:ln>
                  <a:effectLst/>
                </c:spPr>
                <c:invertIfNegative val="0"/>
                <c:dLbls>
                  <c:spPr>
                    <a:noFill/>
                    <a:ln>
                      <a:noFill/>
                    </a:ln>
                    <a:effectLst/>
                  </c:spPr>
                  <c:dLblPos val="outEnd"/>
                  <c:showLegendKey val="0"/>
                  <c:showVal val="1"/>
                  <c:showCatName val="0"/>
                  <c:showSerName val="0"/>
                  <c:showPercent val="0"/>
                  <c:showBubbleSize val="0"/>
                  <c:separator> </c:separator>
                  <c:showLeaderLines val="0"/>
                  <c:extLst>
                    <c:ext uri="{CE6537A1-D6FC-4f65-9D91-7224C49458BB}">
                      <c15:showLeaderLines val="1"/>
                    </c:ext>
                  </c:extLst>
                </c:dLbls>
                <c:cat>
                  <c:strRef>
                    <c:extLst>
                      <c:ext uri="{02D57815-91ED-43cb-92C2-25804820EDAC}">
                        <c15:formulaRef>
                          <c15:sqref>'Tetra Bar'!$A$2:$A$4</c15:sqref>
                        </c15:formulaRef>
                      </c:ext>
                    </c:extLst>
                    <c:strCache>
                      <c:ptCount val="3"/>
                      <c:pt idx="0">
                        <c:v>Website Satisfaction Index</c:v>
                      </c:pt>
                      <c:pt idx="2">
                        <c:v>Overall satisfaction</c:v>
                      </c:pt>
                    </c:strCache>
                  </c:strRef>
                </c:cat>
                <c:val>
                  <c:numRef>
                    <c:extLst>
                      <c:ext uri="{02D57815-91ED-43cb-92C2-25804820EDAC}">
                        <c15:formulaRef>
                          <c15:sqref>'Tetra Bar'!$E$2:$E$4</c15:sqref>
                        </c15:formulaRef>
                      </c:ext>
                    </c:extLst>
                    <c:numCache>
                      <c:formatCode>General</c:formatCode>
                      <c:ptCount val="3"/>
                    </c:numCache>
                  </c:numRef>
                </c:val>
                <c:extLst>
                  <c:ext xmlns:c16="http://schemas.microsoft.com/office/drawing/2014/chart" uri="{C3380CC4-5D6E-409C-BE32-E72D297353CC}">
                    <c16:uniqueId val="{00000006-403D-467C-9EFA-A8A9AD3BB1FC}"/>
                  </c:ext>
                </c:extLst>
              </c15:ser>
            </c15:filteredBarSeries>
            <c15:filteredBarSeries>
              <c15:ser>
                <c:idx val="3"/>
                <c:order val="1"/>
                <c:tx>
                  <c:strRef>
                    <c:extLst xmlns:c15="http://schemas.microsoft.com/office/drawing/2012/chart">
                      <c:ext xmlns:c15="http://schemas.microsoft.com/office/drawing/2012/chart" uri="{02D57815-91ED-43cb-92C2-25804820EDAC}">
                        <c15:formulaRef>
                          <c15:sqref>'Tetra Bar'!$D$1</c15:sqref>
                        </c15:formulaRef>
                      </c:ext>
                    </c:extLst>
                    <c:strCache>
                      <c:ptCount val="1"/>
                      <c:pt idx="0">
                        <c:v>Placeholder2</c:v>
                      </c:pt>
                    </c:strCache>
                  </c:strRef>
                </c:tx>
                <c:spPr>
                  <a:solidFill>
                    <a:schemeClr val="tx1">
                      <a:lumMod val="60000"/>
                      <a:lumOff val="4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Website Satisfaction Index</c:v>
                      </c:pt>
                      <c:pt idx="2">
                        <c:v>Overall satisfaction</c:v>
                      </c:pt>
                    </c:strCache>
                  </c:strRef>
                </c:cat>
                <c:val>
                  <c:numRef>
                    <c:extLst xmlns:c15="http://schemas.microsoft.com/office/drawing/2012/chart">
                      <c:ext xmlns:c15="http://schemas.microsoft.com/office/drawing/2012/chart" uri="{02D57815-91ED-43cb-92C2-25804820EDAC}">
                        <c15:formulaRef>
                          <c15:sqref>'Tetra Bar'!$D$2:$D$4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7-403D-467C-9EFA-A8A9AD3BB1F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'Tetra Bar'!$C$1</c15:sqref>
                        </c15:formulaRef>
                      </c:ext>
                    </c:extLst>
                    <c:strCache>
                      <c:ptCount val="1"/>
                      <c:pt idx="0">
                        <c:v>Placeholder</c:v>
                      </c:pt>
                    </c:strCache>
                  </c:strRef>
                </c:tx>
                <c:spPr>
                  <a:solidFill>
                    <a:schemeClr val="tx1">
                      <a:lumMod val="40000"/>
                      <a:lumOff val="6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Website Satisfaction Index</c:v>
                      </c:pt>
                      <c:pt idx="2">
                        <c:v>Overall satisfaction</c:v>
                      </c:pt>
                    </c:strCache>
                  </c:strRef>
                </c:cat>
                <c:val>
                  <c:numRef>
                    <c:extLst xmlns:c15="http://schemas.microsoft.com/office/drawing/2012/chart">
                      <c:ext xmlns:c15="http://schemas.microsoft.com/office/drawing/2012/chart" uri="{02D57815-91ED-43cb-92C2-25804820EDAC}">
                        <c15:formulaRef>
                          <c15:sqref>'Tetra Bar'!$C$2:$C$4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8-403D-467C-9EFA-A8A9AD3BB1FC}"/>
                  </c:ext>
                </c:extLst>
              </c15:ser>
            </c15:filteredBarSeries>
          </c:ext>
        </c:extLst>
      </c:barChart>
      <c:barChart>
        <c:barDir val="bar"/>
        <c:grouping val="clustered"/>
        <c:varyColors val="0"/>
        <c:ser>
          <c:idx val="4"/>
          <c:order val="7"/>
          <c:tx>
            <c:strRef>
              <c:f>'Tetra Bar'!$F$1</c:f>
              <c:strCache>
                <c:ptCount val="1"/>
                <c:pt idx="0">
                  <c:v>n =</c:v>
                </c:pt>
              </c:strCache>
            </c:strRef>
          </c:tx>
          <c:spPr>
            <a:noFill/>
          </c:spPr>
          <c:invertIfNegative val="0"/>
          <c:dLbls>
            <c:dLbl>
              <c:idx val="0"/>
              <c:tx>
                <c:rich>
                  <a:bodyPr/>
                  <a:lstStyle/>
                  <a:p>
                    <a:fld id="{B6CDD55F-1631-45BD-9043-D2CF81C1DA40}" type="SERIESNAME">
                      <a:rPr lang="en-US"/>
                      <a:pPr/>
                      <a:t>[SERIES NAME]</a:t>
                    </a:fld>
                    <a:r>
                      <a:rPr lang="en-US" baseline="0"/>
                      <a:t> 1,322</a:t>
                    </a:r>
                  </a:p>
                </c:rich>
              </c:tx>
              <c:dLblPos val="inBase"/>
              <c:showLegendKey val="0"/>
              <c:showVal val="1"/>
              <c:showCatName val="0"/>
              <c:showSerName val="1"/>
              <c:showPercent val="0"/>
              <c:showBubbleSize val="0"/>
              <c:extLst>
                <c:ext xmlns:c15="http://schemas.microsoft.com/office/drawing/2012/chart" uri="{CE6537A1-D6FC-4f65-9D91-7224C49458BB}">
                  <c15:layout>
                    <c:manualLayout>
                      <c:w val="0.10913659819459512"/>
                      <c:h val="3.4841268895850944E-2"/>
                    </c:manualLayout>
                  </c15:layout>
                  <c15:dlblFieldTable/>
                  <c15:showDataLabelsRange val="0"/>
                </c:ext>
                <c:ext xmlns:c16="http://schemas.microsoft.com/office/drawing/2014/chart" uri="{C3380CC4-5D6E-409C-BE32-E72D297353CC}">
                  <c16:uniqueId val="{00000001-403D-467C-9EFA-A8A9AD3BB1FC}"/>
                </c:ext>
              </c:extLst>
            </c:dLbl>
            <c:dLbl>
              <c:idx val="2"/>
              <c:delete val="1"/>
              <c:extLst>
                <c:ext xmlns:c15="http://schemas.microsoft.com/office/drawing/2012/chart" uri="{CE6537A1-D6FC-4f65-9D91-7224C49458BB}"/>
                <c:ext xmlns:c16="http://schemas.microsoft.com/office/drawing/2014/chart" uri="{C3380CC4-5D6E-409C-BE32-E72D297353CC}">
                  <c16:uniqueId val="{00000002-403D-467C-9EFA-A8A9AD3BB1FC}"/>
                </c:ext>
              </c:extLst>
            </c:dLbl>
            <c:dLbl>
              <c:idx val="3"/>
              <c:delete val="1"/>
              <c:extLst>
                <c:ext xmlns:c15="http://schemas.microsoft.com/office/drawing/2012/chart" uri="{CE6537A1-D6FC-4f65-9D91-7224C49458BB}"/>
                <c:ext xmlns:c16="http://schemas.microsoft.com/office/drawing/2014/chart" uri="{C3380CC4-5D6E-409C-BE32-E72D297353CC}">
                  <c16:uniqueId val="{00000003-403D-467C-9EFA-A8A9AD3BB1FC}"/>
                </c:ext>
              </c:extLst>
            </c:dLbl>
            <c:dLbl>
              <c:idx val="4"/>
              <c:delete val="1"/>
              <c:extLst>
                <c:ext xmlns:c15="http://schemas.microsoft.com/office/drawing/2012/chart" uri="{CE6537A1-D6FC-4f65-9D91-7224C49458BB}"/>
                <c:ext xmlns:c16="http://schemas.microsoft.com/office/drawing/2014/chart" uri="{C3380CC4-5D6E-409C-BE32-E72D297353CC}">
                  <c16:uniqueId val="{00000004-403D-467C-9EFA-A8A9AD3BB1FC}"/>
                </c:ext>
              </c:extLst>
            </c:dLbl>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ext>
            </c:extLst>
          </c:dLbls>
          <c:cat>
            <c:strRef>
              <c:f>'Tetra Bar'!$A$2:$A$6</c:f>
              <c:strCache>
                <c:ptCount val="5"/>
                <c:pt idx="0">
                  <c:v>Website Satisfaction Index</c:v>
                </c:pt>
                <c:pt idx="2">
                  <c:v>Overall satisfaction</c:v>
                </c:pt>
                <c:pt idx="3">
                  <c:v>Compared to expectations</c:v>
                </c:pt>
                <c:pt idx="4">
                  <c:v>Compared to ideal</c:v>
                </c:pt>
              </c:strCache>
              <c:extLst/>
            </c:strRef>
          </c:cat>
          <c:val>
            <c:numRef>
              <c:f>'Tetra Bar'!$F$2:$F$6</c:f>
              <c:numCache>
                <c:formatCode>General</c:formatCode>
                <c:ptCount val="5"/>
                <c:pt idx="0" formatCode="#,##0">
                  <c:v>7626</c:v>
                </c:pt>
              </c:numCache>
              <c:extLst/>
            </c:numRef>
          </c:val>
          <c:extLst>
            <c:ext xmlns:c16="http://schemas.microsoft.com/office/drawing/2014/chart" uri="{C3380CC4-5D6E-409C-BE32-E72D297353CC}">
              <c16:uniqueId val="{00000005-403D-467C-9EFA-A8A9AD3BB1FC}"/>
            </c:ext>
          </c:extLst>
        </c:ser>
        <c:dLbls>
          <c:showLegendKey val="0"/>
          <c:showVal val="1"/>
          <c:showCatName val="0"/>
          <c:showSerName val="0"/>
          <c:showPercent val="0"/>
          <c:showBubbleSize val="0"/>
        </c:dLbls>
        <c:gapWidth val="85"/>
        <c:axId val="79268480"/>
        <c:axId val="79266944"/>
        <c:extLst>
          <c:ext xmlns:c15="http://schemas.microsoft.com/office/drawing/2012/chart" uri="{02D57815-91ED-43cb-92C2-25804820EDAC}">
            <c15:filteredBarSeries>
              <c15:ser>
                <c:idx val="7"/>
                <c:order val="4"/>
                <c:tx>
                  <c:strRef>
                    <c:extLst>
                      <c:ext uri="{02D57815-91ED-43cb-92C2-25804820EDAC}">
                        <c15:formulaRef>
                          <c15:sqref>'Tetra Bar'!$I$1</c15:sqref>
                        </c15:formulaRef>
                      </c:ext>
                    </c:extLst>
                    <c:strCache>
                      <c:ptCount val="1"/>
                      <c:pt idx="0">
                        <c:v>Placeholder</c:v>
                      </c:pt>
                    </c:strCache>
                  </c:strRef>
                </c:tx>
                <c:spPr>
                  <a:noFill/>
                </c:spPr>
                <c:invertIfNegative val="0"/>
                <c:dLbls>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uri="{CE6537A1-D6FC-4f65-9D91-7224C49458BB}">
                      <c15:showLeaderLines val="0"/>
                    </c:ext>
                  </c:extLst>
                </c:dLbls>
                <c:cat>
                  <c:strRef>
                    <c:extLst>
                      <c:ext uri="{02D57815-91ED-43cb-92C2-25804820EDAC}">
                        <c15:formulaRef>
                          <c15:sqref>'Tetra Bar'!$A$2:$A$4</c15:sqref>
                        </c15:formulaRef>
                      </c:ext>
                    </c:extLst>
                    <c:strCache>
                      <c:ptCount val="3"/>
                      <c:pt idx="0">
                        <c:v>Website Satisfaction Index</c:v>
                      </c:pt>
                      <c:pt idx="2">
                        <c:v>Overall satisfaction</c:v>
                      </c:pt>
                    </c:strCache>
                  </c:strRef>
                </c:cat>
                <c:val>
                  <c:numRef>
                    <c:extLst>
                      <c:ext uri="{02D57815-91ED-43cb-92C2-25804820EDAC}">
                        <c15:formulaRef>
                          <c15:sqref>'Tetra Bar'!$I$2:$I$4</c15:sqref>
                        </c15:formulaRef>
                      </c:ext>
                    </c:extLst>
                    <c:numCache>
                      <c:formatCode>General</c:formatCode>
                      <c:ptCount val="3"/>
                    </c:numCache>
                  </c:numRef>
                </c:val>
                <c:extLst>
                  <c:ext xmlns:c16="http://schemas.microsoft.com/office/drawing/2014/chart" uri="{C3380CC4-5D6E-409C-BE32-E72D297353CC}">
                    <c16:uniqueId val="{00000009-403D-467C-9EFA-A8A9AD3BB1FC}"/>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'Tetra Bar'!$H$1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Website Satisfaction Index</c:v>
                      </c:pt>
                      <c:pt idx="2">
                        <c:v>Overall satisfaction</c:v>
                      </c:pt>
                    </c:strCache>
                  </c:strRef>
                </c:cat>
                <c:val>
                  <c:numRef>
                    <c:extLst xmlns:c15="http://schemas.microsoft.com/office/drawing/2012/chart">
                      <c:ext xmlns:c15="http://schemas.microsoft.com/office/drawing/2012/chart" uri="{02D57815-91ED-43cb-92C2-25804820EDAC}">
                        <c15:formulaRef>
                          <c15:sqref>'Tetra Bar'!$H$2:$H$4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A-403D-467C-9EFA-A8A9AD3BB1FC}"/>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'Tetra Bar'!$G$1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Website Satisfaction Index</c:v>
                      </c:pt>
                      <c:pt idx="2">
                        <c:v>Overall satisfaction</c:v>
                      </c:pt>
                    </c:strCache>
                  </c:strRef>
                </c:cat>
                <c:val>
                  <c:numRef>
                    <c:extLst xmlns:c15="http://schemas.microsoft.com/office/drawing/2012/chart">
                      <c:ext xmlns:c15="http://schemas.microsoft.com/office/drawing/2012/chart" uri="{02D57815-91ED-43cb-92C2-25804820EDAC}">
                        <c15:formulaRef>
                          <c15:sqref>'Tetra Bar'!$G$2:$G$4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B-403D-467C-9EFA-A8A9AD3BB1FC}"/>
                  </c:ext>
                </c:extLst>
              </c15:ser>
            </c15:filteredBarSeries>
          </c:ext>
        </c:extLst>
      </c:barChart>
      <c:catAx>
        <c:axId val="79193984"/>
        <c:scaling>
          <c:orientation val="maxMin"/>
        </c:scaling>
        <c:delete val="0"/>
        <c:axPos val="l"/>
        <c:numFmt formatCode="General" sourceLinked="1"/>
        <c:majorTickMark val="none"/>
        <c:minorTickMark val="none"/>
        <c:tickLblPos val="nextTo"/>
        <c:spPr>
          <a:ln>
            <a:solidFill>
              <a:schemeClr val="bg1">
                <a:lumMod val="75000"/>
              </a:schemeClr>
            </a:solidFill>
          </a:ln>
        </c:spPr>
        <c:txPr>
          <a:bodyPr/>
          <a:lstStyle/>
          <a:p>
            <a:pPr>
              <a:defRPr sz="1400">
                <a:solidFill>
                  <a:schemeClr val="tx1"/>
                </a:solidFill>
              </a:defRPr>
            </a:pPr>
            <a:endParaRPr lang="en-US"/>
          </a:p>
        </c:txPr>
        <c:crossAx val="79195520"/>
        <c:crosses val="autoZero"/>
        <c:auto val="1"/>
        <c:lblAlgn val="ctr"/>
        <c:lblOffset val="100"/>
        <c:noMultiLvlLbl val="0"/>
      </c:catAx>
      <c:valAx>
        <c:axId val="79195520"/>
        <c:scaling>
          <c:orientation val="minMax"/>
          <c:max val="100"/>
          <c:min val="40"/>
        </c:scaling>
        <c:delete val="1"/>
        <c:axPos val="b"/>
        <c:numFmt formatCode="General" sourceLinked="1"/>
        <c:majorTickMark val="out"/>
        <c:minorTickMark val="none"/>
        <c:tickLblPos val="nextTo"/>
        <c:crossAx val="79193984"/>
        <c:crosses val="max"/>
        <c:crossBetween val="between"/>
        <c:majorUnit val="100"/>
      </c:valAx>
      <c:valAx>
        <c:axId val="79266944"/>
        <c:scaling>
          <c:orientation val="minMax"/>
        </c:scaling>
        <c:delete val="1"/>
        <c:axPos val="b"/>
        <c:numFmt formatCode="#,##0" sourceLinked="1"/>
        <c:majorTickMark val="out"/>
        <c:minorTickMark val="none"/>
        <c:tickLblPos val="none"/>
        <c:crossAx val="79268480"/>
        <c:crosses val="max"/>
        <c:crossBetween val="between"/>
      </c:valAx>
      <c:catAx>
        <c:axId val="79268480"/>
        <c:scaling>
          <c:orientation val="maxMin"/>
        </c:scaling>
        <c:delete val="1"/>
        <c:axPos val="l"/>
        <c:numFmt formatCode="General" sourceLinked="1"/>
        <c:majorTickMark val="out"/>
        <c:minorTickMark val="none"/>
        <c:tickLblPos val="none"/>
        <c:crossAx val="79266944"/>
        <c:crosses val="autoZero"/>
        <c:auto val="1"/>
        <c:lblAlgn val="ctr"/>
        <c:lblOffset val="100"/>
        <c:noMultiLvlLbl val="0"/>
      </c:catAx>
      <c:spPr>
        <a:noFill/>
        <a:ln>
          <a:noFill/>
        </a:ln>
      </c:spPr>
    </c:plotArea>
    <c:plotVisOnly val="1"/>
    <c:dispBlanksAs val="gap"/>
    <c:showDLblsOverMax val="0"/>
  </c:chart>
  <c:spPr>
    <a:noFill/>
    <a:ln>
      <a:noFill/>
    </a:ln>
  </c:spPr>
  <c:txPr>
    <a:bodyPr/>
    <a:lstStyle/>
    <a:p>
      <a:pPr>
        <a:defRPr sz="1200">
          <a:solidFill>
            <a:schemeClr val="tx1"/>
          </a:solidFill>
          <a:latin typeface="+mn-lt"/>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2674689248749553E-2"/>
          <c:y val="6.6561748624030304E-2"/>
          <c:w val="0.7297624589379158"/>
          <c:h val="0.81081087677912878"/>
        </c:manualLayout>
      </c:layout>
      <c:doughnutChart>
        <c:varyColors val="1"/>
        <c:ser>
          <c:idx val="0"/>
          <c:order val="0"/>
          <c:tx>
            <c:strRef>
              <c:f>Sheet1!$B$1</c:f>
              <c:strCache>
                <c:ptCount val="1"/>
                <c:pt idx="0">
                  <c:v>Percent</c:v>
                </c:pt>
              </c:strCache>
            </c:strRef>
          </c:tx>
          <c:spPr>
            <a:ln w="12700">
              <a:solidFill>
                <a:schemeClr val="bg1"/>
              </a:solidFill>
            </a:ln>
          </c:spPr>
          <c:dPt>
            <c:idx val="0"/>
            <c:bubble3D val="0"/>
            <c:spPr>
              <a:solidFill>
                <a:srgbClr val="45546D"/>
              </a:solidFill>
              <a:ln w="12700">
                <a:solidFill>
                  <a:schemeClr val="bg1"/>
                </a:solidFill>
              </a:ln>
              <a:effectLst/>
            </c:spPr>
            <c:extLst>
              <c:ext xmlns:c16="http://schemas.microsoft.com/office/drawing/2014/chart" uri="{C3380CC4-5D6E-409C-BE32-E72D297353CC}">
                <c16:uniqueId val="{00000001-0086-47E4-8B19-046F491F2704}"/>
              </c:ext>
            </c:extLst>
          </c:dPt>
          <c:dPt>
            <c:idx val="1"/>
            <c:bubble3D val="0"/>
            <c:spPr>
              <a:solidFill>
                <a:srgbClr val="0D7988"/>
              </a:solidFill>
              <a:ln w="12700">
                <a:solidFill>
                  <a:schemeClr val="bg1"/>
                </a:solidFill>
              </a:ln>
              <a:effectLst/>
            </c:spPr>
            <c:extLst>
              <c:ext xmlns:c16="http://schemas.microsoft.com/office/drawing/2014/chart" uri="{C3380CC4-5D6E-409C-BE32-E72D297353CC}">
                <c16:uniqueId val="{00000003-0086-47E4-8B19-046F491F2704}"/>
              </c:ext>
            </c:extLst>
          </c:dPt>
          <c:dPt>
            <c:idx val="2"/>
            <c:bubble3D val="0"/>
            <c:spPr>
              <a:solidFill>
                <a:schemeClr val="tx2"/>
              </a:solidFill>
              <a:ln w="12700">
                <a:solidFill>
                  <a:schemeClr val="bg1"/>
                </a:solidFill>
              </a:ln>
              <a:effectLst/>
            </c:spPr>
            <c:extLst>
              <c:ext xmlns:c16="http://schemas.microsoft.com/office/drawing/2014/chart" uri="{C3380CC4-5D6E-409C-BE32-E72D297353CC}">
                <c16:uniqueId val="{00000005-0086-47E4-8B19-046F491F2704}"/>
              </c:ext>
            </c:extLst>
          </c:dPt>
          <c:dPt>
            <c:idx val="3"/>
            <c:bubble3D val="0"/>
            <c:spPr>
              <a:solidFill>
                <a:schemeClr val="tx2">
                  <a:lumMod val="40000"/>
                  <a:lumOff val="60000"/>
                </a:schemeClr>
              </a:solidFill>
              <a:ln w="12700">
                <a:solidFill>
                  <a:schemeClr val="bg1"/>
                </a:solidFill>
              </a:ln>
              <a:effectLst/>
            </c:spPr>
            <c:extLst>
              <c:ext xmlns:c16="http://schemas.microsoft.com/office/drawing/2014/chart" uri="{C3380CC4-5D6E-409C-BE32-E72D297353CC}">
                <c16:uniqueId val="{00000007-0086-47E4-8B19-046F491F2704}"/>
              </c:ext>
            </c:extLst>
          </c:dPt>
          <c:dPt>
            <c:idx val="4"/>
            <c:bubble3D val="0"/>
            <c:spPr>
              <a:solidFill>
                <a:schemeClr val="accent2">
                  <a:lumMod val="40000"/>
                  <a:lumOff val="60000"/>
                </a:schemeClr>
              </a:solidFill>
              <a:ln w="12700">
                <a:solidFill>
                  <a:schemeClr val="bg1"/>
                </a:solidFill>
              </a:ln>
              <a:effectLst/>
            </c:spPr>
            <c:extLst>
              <c:ext xmlns:c16="http://schemas.microsoft.com/office/drawing/2014/chart" uri="{C3380CC4-5D6E-409C-BE32-E72D297353CC}">
                <c16:uniqueId val="{00000009-B0B1-4109-83EC-8FA57FF1AB7E}"/>
              </c:ext>
            </c:extLst>
          </c:dPt>
          <c:dLbls>
            <c:dLbl>
              <c:idx val="0"/>
              <c:spPr>
                <a:noFill/>
                <a:ln>
                  <a:noFill/>
                </a:ln>
                <a:effectLst/>
              </c:spPr>
              <c:txPr>
                <a:bodyPr rot="0" spcFirstLastPara="1" vertOverflow="ellipsis" vert="horz" wrap="square" anchor="ctr" anchorCtr="1"/>
                <a:lstStyle/>
                <a:p>
                  <a:pP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086-47E4-8B19-046F491F2704}"/>
                </c:ext>
              </c:extLst>
            </c:dLbl>
            <c:dLbl>
              <c:idx val="1"/>
              <c:spPr>
                <a:noFill/>
                <a:ln>
                  <a:noFill/>
                </a:ln>
                <a:effectLst/>
              </c:spPr>
              <c:txPr>
                <a:bodyPr rot="0" spcFirstLastPara="1" vertOverflow="ellipsis" vert="horz" wrap="square" anchor="ctr" anchorCtr="0"/>
                <a:lstStyle/>
                <a:p>
                  <a:pPr algn="ct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086-47E4-8B19-046F491F2704}"/>
                </c:ext>
              </c:extLst>
            </c:dLbl>
            <c:dLbl>
              <c:idx val="2"/>
              <c:layout>
                <c:manualLayout>
                  <c:x val="6.418083659326149E-3"/>
                  <c:y val="-1.8787200016863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86-47E4-8B19-046F491F2704}"/>
                </c:ext>
              </c:extLst>
            </c:dLbl>
            <c:dLbl>
              <c:idx val="3"/>
              <c:spPr>
                <a:noFill/>
                <a:ln>
                  <a:noFill/>
                </a:ln>
                <a:effectLst/>
              </c:spPr>
              <c:txPr>
                <a:bodyPr rot="0" spcFirstLastPara="1" vertOverflow="ellipsis" vert="horz" wrap="square" anchor="ctr" anchorCtr="0"/>
                <a:lstStyle/>
                <a:p>
                  <a:pPr algn="ct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086-47E4-8B19-046F491F2704}"/>
                </c:ext>
              </c:extLst>
            </c:dLbl>
            <c:dLbl>
              <c:idx val="4"/>
              <c:spPr>
                <a:noFill/>
                <a:ln>
                  <a:noFill/>
                </a:ln>
                <a:effectLst/>
              </c:spPr>
              <c:txPr>
                <a:bodyPr rot="0" spcFirstLastPara="1" vertOverflow="ellipsis" vert="horz" wrap="square" anchor="ctr" anchorCtr="0"/>
                <a:lstStyle/>
                <a:p>
                  <a:pPr algn="ct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B0B1-4109-83EC-8FA57FF1AB7E}"/>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6350" cap="flat" cmpd="sng" algn="ctr">
                  <a:solidFill>
                    <a:schemeClr val="tx1">
                      <a:lumMod val="60000"/>
                      <a:lumOff val="40000"/>
                    </a:schemeClr>
                  </a:solidFill>
                  <a:prstDash val="solid"/>
                  <a:round/>
                </a:ln>
                <a:effectLst/>
              </c:spPr>
            </c:leaderLines>
            <c:extLst>
              <c:ext xmlns:c15="http://schemas.microsoft.com/office/drawing/2012/chart" uri="{CE6537A1-D6FC-4f65-9D91-7224C49458BB}"/>
            </c:extLst>
          </c:dLbls>
          <c:cat>
            <c:strRef>
              <c:f>Sheet1!$A$2:$A$6</c:f>
              <c:strCache>
                <c:ptCount val="5"/>
                <c:pt idx="0">
                  <c:v>None</c:v>
                </c:pt>
                <c:pt idx="1">
                  <c:v>1</c:v>
                </c:pt>
                <c:pt idx="2">
                  <c:v>2-3</c:v>
                </c:pt>
                <c:pt idx="3">
                  <c:v>4-5</c:v>
                </c:pt>
                <c:pt idx="4">
                  <c:v>6 or more </c:v>
                </c:pt>
              </c:strCache>
            </c:strRef>
          </c:cat>
          <c:val>
            <c:numRef>
              <c:f>Sheet1!$B$2:$B$6</c:f>
              <c:numCache>
                <c:formatCode>0%</c:formatCode>
                <c:ptCount val="5"/>
                <c:pt idx="0">
                  <c:v>0.35</c:v>
                </c:pt>
                <c:pt idx="1">
                  <c:v>0.15</c:v>
                </c:pt>
                <c:pt idx="2">
                  <c:v>0.19</c:v>
                </c:pt>
                <c:pt idx="3">
                  <c:v>7.0000000000000007E-2</c:v>
                </c:pt>
                <c:pt idx="4">
                  <c:v>0.24</c:v>
                </c:pt>
              </c:numCache>
            </c:numRef>
          </c:val>
          <c:extLst>
            <c:ext xmlns:c16="http://schemas.microsoft.com/office/drawing/2014/chart" uri="{C3380CC4-5D6E-409C-BE32-E72D297353CC}">
              <c16:uniqueId val="{00000008-0086-47E4-8B19-046F491F2704}"/>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cap="flat" cmpd="sng" algn="ctr">
      <a:noFill/>
      <a:prstDash val="solid"/>
      <a:miter lim="800000"/>
    </a:ln>
    <a:effectLst/>
  </c:spPr>
  <c:txPr>
    <a:bodyPr/>
    <a:lstStyle/>
    <a:p>
      <a:pPr>
        <a:defRPr>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386282630437853"/>
          <c:y val="3.1080082939548458E-2"/>
          <c:w val="0.45738285261681177"/>
          <c:h val="0.937839834120903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 learn about sustainability efforts </c:v>
                </c:pt>
                <c:pt idx="1">
                  <c:v>To learn about economic development efforts </c:v>
                </c:pt>
                <c:pt idx="2">
                  <c:v>To sign up or change existing service </c:v>
                </c:pt>
                <c:pt idx="3">
                  <c:v>To learn about right-of-way and tree trimming </c:v>
                </c:pt>
                <c:pt idx="4">
                  <c:v>To learn about safety tips </c:v>
                </c:pt>
                <c:pt idx="5">
                  <c:v>Other </c:v>
                </c:pt>
                <c:pt idx="6">
                  <c:v>To learn about rebates</c:v>
                </c:pt>
                <c:pt idx="7">
                  <c:v>To find energy efficiency information </c:v>
                </c:pt>
                <c:pt idx="8">
                  <c:v>To vote on board candidates </c:v>
                </c:pt>
                <c:pt idx="9">
                  <c:v>To report an outage </c:v>
                </c:pt>
                <c:pt idx="10">
                  <c:v>To view usage information </c:v>
                </c:pt>
                <c:pt idx="11">
                  <c:v>To view a bill </c:v>
                </c:pt>
                <c:pt idx="12">
                  <c:v>To pay a bill </c:v>
                </c:pt>
              </c:strCache>
            </c:strRef>
          </c:cat>
          <c:val>
            <c:numRef>
              <c:f>Sheet1!$B$2:$B$14</c:f>
              <c:numCache>
                <c:formatCode>0%</c:formatCode>
                <c:ptCount val="13"/>
                <c:pt idx="0">
                  <c:v>0.02</c:v>
                </c:pt>
                <c:pt idx="1">
                  <c:v>0.02</c:v>
                </c:pt>
                <c:pt idx="2">
                  <c:v>0.02</c:v>
                </c:pt>
                <c:pt idx="3">
                  <c:v>0.03</c:v>
                </c:pt>
                <c:pt idx="4">
                  <c:v>0.04</c:v>
                </c:pt>
                <c:pt idx="5">
                  <c:v>0.06</c:v>
                </c:pt>
                <c:pt idx="6">
                  <c:v>0.06</c:v>
                </c:pt>
                <c:pt idx="7">
                  <c:v>7.0000000000000007E-2</c:v>
                </c:pt>
                <c:pt idx="8">
                  <c:v>0.09</c:v>
                </c:pt>
                <c:pt idx="9">
                  <c:v>0.16</c:v>
                </c:pt>
                <c:pt idx="10">
                  <c:v>0.37</c:v>
                </c:pt>
                <c:pt idx="11">
                  <c:v>0.44</c:v>
                </c:pt>
                <c:pt idx="12">
                  <c:v>0.48</c:v>
                </c:pt>
              </c:numCache>
            </c:numRef>
          </c:val>
          <c:extLst>
            <c:ext xmlns:c16="http://schemas.microsoft.com/office/drawing/2014/chart" uri="{C3380CC4-5D6E-409C-BE32-E72D297353CC}">
              <c16:uniqueId val="{00000000-AE02-4F77-9227-628B72C4D2F6}"/>
            </c:ext>
          </c:extLst>
        </c:ser>
        <c:dLbls>
          <c:showLegendKey val="0"/>
          <c:showVal val="0"/>
          <c:showCatName val="0"/>
          <c:showSerName val="0"/>
          <c:showPercent val="0"/>
          <c:showBubbleSize val="0"/>
        </c:dLbls>
        <c:gapWidth val="17"/>
        <c:axId val="72741247"/>
        <c:axId val="72742207"/>
      </c:barChart>
      <c:catAx>
        <c:axId val="72741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200" b="0" i="0" u="none" strike="noStrike" kern="1200" baseline="0">
                <a:solidFill>
                  <a:schemeClr val="tx1"/>
                </a:solidFill>
                <a:latin typeface="+mn-lt"/>
                <a:ea typeface="+mn-ea"/>
                <a:cs typeface="+mn-cs"/>
              </a:defRPr>
            </a:pPr>
            <a:endParaRPr lang="en-US"/>
          </a:p>
        </c:txPr>
        <c:crossAx val="72742207"/>
        <c:crosses val="autoZero"/>
        <c:auto val="1"/>
        <c:lblAlgn val="ctr"/>
        <c:lblOffset val="1000"/>
        <c:noMultiLvlLbl val="0"/>
      </c:catAx>
      <c:valAx>
        <c:axId val="72742207"/>
        <c:scaling>
          <c:orientation val="minMax"/>
        </c:scaling>
        <c:delete val="1"/>
        <c:axPos val="b"/>
        <c:numFmt formatCode="0%" sourceLinked="1"/>
        <c:majorTickMark val="none"/>
        <c:minorTickMark val="none"/>
        <c:tickLblPos val="nextTo"/>
        <c:crossAx val="72741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4307528158547"/>
          <c:y val="3.3146464426753279E-2"/>
          <c:w val="0.60010938336113817"/>
          <c:h val="0.85452511827931266"/>
        </c:manualLayout>
      </c:layout>
      <c:barChart>
        <c:barDir val="bar"/>
        <c:grouping val="clustered"/>
        <c:varyColors val="0"/>
        <c:ser>
          <c:idx val="1"/>
          <c:order val="3"/>
          <c:tx>
            <c:strRef>
              <c:f>'Tetra Bar'!$B$1</c:f>
              <c:strCache>
                <c:ptCount val="1"/>
                <c:pt idx="0">
                  <c:v>Aggregate</c:v>
                </c:pt>
              </c:strCache>
            </c:strRef>
          </c:tx>
          <c:spPr>
            <a:solidFill>
              <a:schemeClr val="accent2"/>
            </a:solidFill>
            <a:ln>
              <a:noFill/>
            </a:ln>
            <a:scene3d>
              <a:camera prst="orthographicFront"/>
              <a:lightRig rig="soft" dir="t">
                <a:rot lat="0" lon="0" rev="0"/>
              </a:lightRig>
            </a:scene3d>
            <a:sp3d prstMaterial="matte"/>
          </c:spPr>
          <c:invertIfNegative val="0"/>
          <c:dLbls>
            <c:spPr>
              <a:noFill/>
              <a:ln>
                <a:noFill/>
              </a:ln>
              <a:effectLst/>
            </c:spPr>
            <c:txPr>
              <a:bodyPr wrap="square" lIns="38100" tIns="19050" rIns="38100" bIns="19050" anchor="ctr">
                <a:spAutoFit/>
              </a:bodyPr>
              <a:lstStyle/>
              <a:p>
                <a:pPr>
                  <a:defRPr sz="14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'Tetra Bar'!$A$2:$A$10</c:f>
              <c:strCache>
                <c:ptCount val="9"/>
                <c:pt idx="0">
                  <c:v>Outreach </c:v>
                </c:pt>
                <c:pt idx="2">
                  <c:v>Timeliness of providing information on annual mtg</c:v>
                </c:pt>
                <c:pt idx="3">
                  <c:v>Relevancy of co-op magazine content </c:v>
                </c:pt>
                <c:pt idx="4">
                  <c:v>Holding annual mtg in convenient format</c:v>
                </c:pt>
                <c:pt idx="5">
                  <c:v>Efforts to support the local community </c:v>
                </c:pt>
                <c:pt idx="6">
                  <c:v>Convenience of annual mtg time</c:v>
                </c:pt>
                <c:pt idx="7">
                  <c:v>Efforts to support clean energy programs </c:v>
                </c:pt>
                <c:pt idx="8">
                  <c:v>Information provided on energy savings </c:v>
                </c:pt>
              </c:strCache>
            </c:strRef>
          </c:cat>
          <c:val>
            <c:numRef>
              <c:f>'Tetra Bar'!$B$2:$B$10</c:f>
              <c:numCache>
                <c:formatCode>General</c:formatCode>
                <c:ptCount val="9"/>
                <c:pt idx="0">
                  <c:v>84</c:v>
                </c:pt>
                <c:pt idx="2">
                  <c:v>88</c:v>
                </c:pt>
                <c:pt idx="3">
                  <c:v>86</c:v>
                </c:pt>
                <c:pt idx="4">
                  <c:v>85</c:v>
                </c:pt>
                <c:pt idx="5">
                  <c:v>85</c:v>
                </c:pt>
                <c:pt idx="6">
                  <c:v>84</c:v>
                </c:pt>
                <c:pt idx="7">
                  <c:v>82</c:v>
                </c:pt>
                <c:pt idx="8">
                  <c:v>81</c:v>
                </c:pt>
              </c:numCache>
            </c:numRef>
          </c:val>
          <c:extLst>
            <c:ext xmlns:c16="http://schemas.microsoft.com/office/drawing/2014/chart" uri="{C3380CC4-5D6E-409C-BE32-E72D297353CC}">
              <c16:uniqueId val="{00000000-8BA3-45CA-8BEC-0A93350FFC2F}"/>
            </c:ext>
          </c:extLst>
        </c:ser>
        <c:dLbls>
          <c:showLegendKey val="0"/>
          <c:showVal val="0"/>
          <c:showCatName val="0"/>
          <c:showSerName val="0"/>
          <c:showPercent val="0"/>
          <c:showBubbleSize val="0"/>
        </c:dLbls>
        <c:gapWidth val="85"/>
        <c:axId val="79193984"/>
        <c:axId val="79195520"/>
        <c:extLst>
          <c:ext xmlns:c15="http://schemas.microsoft.com/office/drawing/2012/chart" uri="{02D57815-91ED-43cb-92C2-25804820EDAC}">
            <c15:filteredBarSeries>
              <c15:ser>
                <c:idx val="0"/>
                <c:order val="0"/>
                <c:tx>
                  <c:strRef>
                    <c:extLst>
                      <c:ext uri="{02D57815-91ED-43cb-92C2-25804820EDAC}">
                        <c15:formulaRef>
                          <c15:sqref>'Tetra Bar'!$E$1</c15:sqref>
                        </c15:formulaRef>
                      </c:ext>
                    </c:extLst>
                    <c:strCache>
                      <c:ptCount val="1"/>
                      <c:pt idx="0">
                        <c:v>Placeholder</c:v>
                      </c:pt>
                    </c:strCache>
                  </c:strRef>
                </c:tx>
                <c:spPr>
                  <a:solidFill>
                    <a:srgbClr val="45546D"/>
                  </a:solidFill>
                  <a:ln w="9525" cap="flat" cmpd="sng" algn="ctr">
                    <a:noFill/>
                    <a:prstDash val="solid"/>
                  </a:ln>
                  <a:effectLst/>
                </c:spPr>
                <c:invertIfNegative val="0"/>
                <c:dLbls>
                  <c:spPr>
                    <a:noFill/>
                    <a:ln>
                      <a:noFill/>
                    </a:ln>
                    <a:effectLst/>
                  </c:spPr>
                  <c:dLblPos val="outEnd"/>
                  <c:showLegendKey val="0"/>
                  <c:showVal val="1"/>
                  <c:showCatName val="0"/>
                  <c:showSerName val="0"/>
                  <c:showPercent val="0"/>
                  <c:showBubbleSize val="0"/>
                  <c:separator> </c:separator>
                  <c:showLeaderLines val="0"/>
                  <c:extLst>
                    <c:ext uri="{CE6537A1-D6FC-4f65-9D91-7224C49458BB}">
                      <c15:showLeaderLines val="0"/>
                    </c:ext>
                  </c:extLst>
                </c:dLbls>
                <c:cat>
                  <c:strRef>
                    <c:extLst>
                      <c:ext uri="{02D57815-91ED-43cb-92C2-25804820EDAC}">
                        <c15:formulaRef>
                          <c15:sqref>'Tetra Bar'!$A$2:$A$10</c15:sqref>
                        </c15:formulaRef>
                      </c:ext>
                    </c:extLst>
                    <c:strCache>
                      <c:ptCount val="9"/>
                      <c:pt idx="0">
                        <c:v>Outreach </c:v>
                      </c:pt>
                      <c:pt idx="2">
                        <c:v>Timeliness of providing information on annual mtg</c:v>
                      </c:pt>
                      <c:pt idx="3">
                        <c:v>Relevancy of co-op magazine content </c:v>
                      </c:pt>
                      <c:pt idx="4">
                        <c:v>Holding annual mtg in convenient format</c:v>
                      </c:pt>
                      <c:pt idx="5">
                        <c:v>Efforts to support the local community </c:v>
                      </c:pt>
                      <c:pt idx="6">
                        <c:v>Convenience of annual mtg time</c:v>
                      </c:pt>
                      <c:pt idx="7">
                        <c:v>Efforts to support clean energy programs </c:v>
                      </c:pt>
                      <c:pt idx="8">
                        <c:v>Information provided on energy savings </c:v>
                      </c:pt>
                    </c:strCache>
                  </c:strRef>
                </c:cat>
                <c:val>
                  <c:numRef>
                    <c:extLst>
                      <c:ext uri="{02D57815-91ED-43cb-92C2-25804820EDAC}">
                        <c15:formulaRef>
                          <c15:sqref>'Tetra Bar'!$E$2:$E$4</c15:sqref>
                        </c15:formulaRef>
                      </c:ext>
                    </c:extLst>
                    <c:numCache>
                      <c:formatCode>General</c:formatCode>
                      <c:ptCount val="3"/>
                    </c:numCache>
                  </c:numRef>
                </c:val>
                <c:extLst>
                  <c:ext xmlns:c16="http://schemas.microsoft.com/office/drawing/2014/chart" uri="{C3380CC4-5D6E-409C-BE32-E72D297353CC}">
                    <c16:uniqueId val="{00000008-8BA3-45CA-8BEC-0A93350FFC2F}"/>
                  </c:ext>
                </c:extLst>
              </c15:ser>
            </c15:filteredBarSeries>
            <c15:filteredBarSeries>
              <c15:ser>
                <c:idx val="3"/>
                <c:order val="1"/>
                <c:tx>
                  <c:strRef>
                    <c:extLst xmlns:c15="http://schemas.microsoft.com/office/drawing/2012/chart">
                      <c:ext xmlns:c15="http://schemas.microsoft.com/office/drawing/2012/chart" uri="{02D57815-91ED-43cb-92C2-25804820EDAC}">
                        <c15:formulaRef>
                          <c15:sqref>'Tetra Bar'!$D$1</c15:sqref>
                        </c15:formulaRef>
                      </c:ext>
                    </c:extLst>
                    <c:strCache>
                      <c:ptCount val="1"/>
                      <c:pt idx="0">
                        <c:v>Placeholder</c:v>
                      </c:pt>
                    </c:strCache>
                  </c:strRef>
                </c:tx>
                <c:spPr>
                  <a:solidFill>
                    <a:schemeClr val="tx1">
                      <a:lumMod val="60000"/>
                      <a:lumOff val="4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Bar'!$A$2:$A$10</c15:sqref>
                        </c15:formulaRef>
                      </c:ext>
                    </c:extLst>
                    <c:strCache>
                      <c:ptCount val="9"/>
                      <c:pt idx="0">
                        <c:v>Outreach </c:v>
                      </c:pt>
                      <c:pt idx="2">
                        <c:v>Timeliness of providing information on annual mtg</c:v>
                      </c:pt>
                      <c:pt idx="3">
                        <c:v>Relevancy of co-op magazine content </c:v>
                      </c:pt>
                      <c:pt idx="4">
                        <c:v>Holding annual mtg in convenient format</c:v>
                      </c:pt>
                      <c:pt idx="5">
                        <c:v>Efforts to support the local community </c:v>
                      </c:pt>
                      <c:pt idx="6">
                        <c:v>Convenience of annual mtg time</c:v>
                      </c:pt>
                      <c:pt idx="7">
                        <c:v>Efforts to support clean energy programs </c:v>
                      </c:pt>
                      <c:pt idx="8">
                        <c:v>Information provided on energy savings </c:v>
                      </c:pt>
                    </c:strCache>
                  </c:strRef>
                </c:cat>
                <c:val>
                  <c:numRef>
                    <c:extLst xmlns:c15="http://schemas.microsoft.com/office/drawing/2012/chart">
                      <c:ext xmlns:c15="http://schemas.microsoft.com/office/drawing/2012/chart" uri="{02D57815-91ED-43cb-92C2-25804820EDAC}">
                        <c15:formulaRef>
                          <c15:sqref>'Tetra Bar'!$D$2:$D$4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9-8BA3-45CA-8BEC-0A93350FFC2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'Tetra Bar'!$C$1</c15:sqref>
                        </c15:formulaRef>
                      </c:ext>
                    </c:extLst>
                    <c:strCache>
                      <c:ptCount val="1"/>
                      <c:pt idx="0">
                        <c:v>Placeholder</c:v>
                      </c:pt>
                    </c:strCache>
                  </c:strRef>
                </c:tx>
                <c:spPr>
                  <a:solidFill>
                    <a:schemeClr val="tx1">
                      <a:lumMod val="40000"/>
                      <a:lumOff val="6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Bar'!$A$2:$A$10</c15:sqref>
                        </c15:formulaRef>
                      </c:ext>
                    </c:extLst>
                    <c:strCache>
                      <c:ptCount val="9"/>
                      <c:pt idx="0">
                        <c:v>Outreach </c:v>
                      </c:pt>
                      <c:pt idx="2">
                        <c:v>Timeliness of providing information on annual mtg</c:v>
                      </c:pt>
                      <c:pt idx="3">
                        <c:v>Relevancy of co-op magazine content </c:v>
                      </c:pt>
                      <c:pt idx="4">
                        <c:v>Holding annual mtg in convenient format</c:v>
                      </c:pt>
                      <c:pt idx="5">
                        <c:v>Efforts to support the local community </c:v>
                      </c:pt>
                      <c:pt idx="6">
                        <c:v>Convenience of annual mtg time</c:v>
                      </c:pt>
                      <c:pt idx="7">
                        <c:v>Efforts to support clean energy programs </c:v>
                      </c:pt>
                      <c:pt idx="8">
                        <c:v>Information provided on energy savings </c:v>
                      </c:pt>
                    </c:strCache>
                  </c:strRef>
                </c:cat>
                <c:val>
                  <c:numRef>
                    <c:extLst xmlns:c15="http://schemas.microsoft.com/office/drawing/2012/chart">
                      <c:ext xmlns:c15="http://schemas.microsoft.com/office/drawing/2012/chart" uri="{02D57815-91ED-43cb-92C2-25804820EDAC}">
                        <c15:formulaRef>
                          <c15:sqref>'Tetra Bar'!$C$2:$C$4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A-8BA3-45CA-8BEC-0A93350FFC2F}"/>
                  </c:ext>
                </c:extLst>
              </c15:ser>
            </c15:filteredBarSeries>
          </c:ext>
        </c:extLst>
      </c:barChart>
      <c:barChart>
        <c:barDir val="bar"/>
        <c:grouping val="clustered"/>
        <c:varyColors val="0"/>
        <c:ser>
          <c:idx val="4"/>
          <c:order val="7"/>
          <c:tx>
            <c:strRef>
              <c:f>'Tetra Bar'!$F$1</c:f>
              <c:strCache>
                <c:ptCount val="1"/>
                <c:pt idx="0">
                  <c:v>n =</c:v>
                </c:pt>
              </c:strCache>
            </c:strRef>
          </c:tx>
          <c:spPr>
            <a:noFill/>
          </c:spPr>
          <c:invertIfNegative val="0"/>
          <c:dLbls>
            <c:dLbl>
              <c:idx val="0"/>
              <c:layout>
                <c:manualLayout>
                  <c:x val="-0.54931205979370479"/>
                  <c:y val="4.4199475065616799E-2"/>
                </c:manualLayout>
              </c:layout>
              <c:tx>
                <c:rich>
                  <a:bodyPr/>
                  <a:lstStyle/>
                  <a:p>
                    <a:fld id="{20F07174-0728-48F4-9559-E1BB376F5A8C}" type="SERIESNAME">
                      <a:rPr lang="en-US" smtClean="0"/>
                      <a:pPr/>
                      <a:t>[SERIES NAME]</a:t>
                    </a:fld>
                    <a:r>
                      <a:rPr lang="en-US" baseline="0"/>
                      <a:t> 1,982</a:t>
                    </a:r>
                  </a:p>
                </c:rich>
              </c:tx>
              <c:dLblPos val="outEnd"/>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A3-45CA-8BEC-0A93350FFC2F}"/>
                </c:ext>
              </c:extLst>
            </c:dLbl>
            <c:dLbl>
              <c:idx val="2"/>
              <c:delete val="1"/>
              <c:extLst>
                <c:ext xmlns:c15="http://schemas.microsoft.com/office/drawing/2012/chart" uri="{CE6537A1-D6FC-4f65-9D91-7224C49458BB}"/>
                <c:ext xmlns:c16="http://schemas.microsoft.com/office/drawing/2014/chart" uri="{C3380CC4-5D6E-409C-BE32-E72D297353CC}">
                  <c16:uniqueId val="{00000002-8BA3-45CA-8BEC-0A93350FFC2F}"/>
                </c:ext>
              </c:extLst>
            </c:dLbl>
            <c:dLbl>
              <c:idx val="3"/>
              <c:delete val="1"/>
              <c:extLst>
                <c:ext xmlns:c15="http://schemas.microsoft.com/office/drawing/2012/chart" uri="{CE6537A1-D6FC-4f65-9D91-7224C49458BB}"/>
                <c:ext xmlns:c16="http://schemas.microsoft.com/office/drawing/2014/chart" uri="{C3380CC4-5D6E-409C-BE32-E72D297353CC}">
                  <c16:uniqueId val="{00000003-8BA3-45CA-8BEC-0A93350FFC2F}"/>
                </c:ext>
              </c:extLst>
            </c:dLbl>
            <c:dLbl>
              <c:idx val="4"/>
              <c:delete val="1"/>
              <c:extLst>
                <c:ext xmlns:c15="http://schemas.microsoft.com/office/drawing/2012/chart" uri="{CE6537A1-D6FC-4f65-9D91-7224C49458BB}"/>
                <c:ext xmlns:c16="http://schemas.microsoft.com/office/drawing/2014/chart" uri="{C3380CC4-5D6E-409C-BE32-E72D297353CC}">
                  <c16:uniqueId val="{00000004-8BA3-45CA-8BEC-0A93350FFC2F}"/>
                </c:ext>
              </c:extLst>
            </c:dLbl>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ext>
            </c:extLst>
          </c:dLbls>
          <c:cat>
            <c:strRef>
              <c:f>'Tetra Bar'!$A$2:$A$6</c:f>
              <c:strCache>
                <c:ptCount val="5"/>
                <c:pt idx="0">
                  <c:v>Outreach </c:v>
                </c:pt>
                <c:pt idx="2">
                  <c:v>Timeliness of providing information on annual mtg</c:v>
                </c:pt>
                <c:pt idx="3">
                  <c:v>Relevancy of co-op magazine content </c:v>
                </c:pt>
                <c:pt idx="4">
                  <c:v>Holding annual mtg in convenient format</c:v>
                </c:pt>
              </c:strCache>
            </c:strRef>
          </c:cat>
          <c:val>
            <c:numRef>
              <c:f>'Tetra Bar'!$F$2:$F$6</c:f>
              <c:numCache>
                <c:formatCode>General</c:formatCode>
                <c:ptCount val="5"/>
                <c:pt idx="0">
                  <c:v>250</c:v>
                </c:pt>
                <c:pt idx="2">
                  <c:v>45</c:v>
                </c:pt>
                <c:pt idx="3">
                  <c:v>45</c:v>
                </c:pt>
                <c:pt idx="4">
                  <c:v>45</c:v>
                </c:pt>
              </c:numCache>
            </c:numRef>
          </c:val>
          <c:extLst>
            <c:ext xmlns:c16="http://schemas.microsoft.com/office/drawing/2014/chart" uri="{C3380CC4-5D6E-409C-BE32-E72D297353CC}">
              <c16:uniqueId val="{00000007-8BA3-45CA-8BEC-0A93350FFC2F}"/>
            </c:ext>
          </c:extLst>
        </c:ser>
        <c:dLbls>
          <c:showLegendKey val="0"/>
          <c:showVal val="1"/>
          <c:showCatName val="0"/>
          <c:showSerName val="0"/>
          <c:showPercent val="0"/>
          <c:showBubbleSize val="0"/>
        </c:dLbls>
        <c:gapWidth val="85"/>
        <c:axId val="79268480"/>
        <c:axId val="79266944"/>
        <c:extLst>
          <c:ext xmlns:c15="http://schemas.microsoft.com/office/drawing/2012/chart" uri="{02D57815-91ED-43cb-92C2-25804820EDAC}">
            <c15:filteredBarSeries>
              <c15:ser>
                <c:idx val="7"/>
                <c:order val="4"/>
                <c:tx>
                  <c:strRef>
                    <c:extLst>
                      <c:ext uri="{02D57815-91ED-43cb-92C2-25804820EDAC}">
                        <c15:formulaRef>
                          <c15:sqref>'Tetra Bar'!$I$1</c15:sqref>
                        </c15:formulaRef>
                      </c:ext>
                    </c:extLst>
                    <c:strCache>
                      <c:ptCount val="1"/>
                      <c:pt idx="0">
                        <c:v>Placeholder</c:v>
                      </c:pt>
                    </c:strCache>
                  </c:strRef>
                </c:tx>
                <c:spPr>
                  <a:noFill/>
                </c:spPr>
                <c:invertIfNegative val="0"/>
                <c:dLbls>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uri="{CE6537A1-D6FC-4f65-9D91-7224C49458BB}">
                      <c15:showLeaderLines val="0"/>
                    </c:ext>
                  </c:extLst>
                </c:dLbls>
                <c:cat>
                  <c:strRef>
                    <c:extLst>
                      <c:ext uri="{02D57815-91ED-43cb-92C2-25804820EDAC}">
                        <c15:formulaRef>
                          <c15:sqref>'Tetra Bar'!$A$2:$A$4</c15:sqref>
                        </c15:formulaRef>
                      </c:ext>
                    </c:extLst>
                    <c:strCache>
                      <c:ptCount val="3"/>
                      <c:pt idx="0">
                        <c:v>Outreach </c:v>
                      </c:pt>
                      <c:pt idx="2">
                        <c:v>Timeliness of providing information on annual mtg</c:v>
                      </c:pt>
                    </c:strCache>
                  </c:strRef>
                </c:cat>
                <c:val>
                  <c:numRef>
                    <c:extLst>
                      <c:ext uri="{02D57815-91ED-43cb-92C2-25804820EDAC}">
                        <c15:formulaRef>
                          <c15:sqref>'Tetra Bar'!$I$2:$I$4</c15:sqref>
                        </c15:formulaRef>
                      </c:ext>
                    </c:extLst>
                    <c:numCache>
                      <c:formatCode>General</c:formatCode>
                      <c:ptCount val="3"/>
                    </c:numCache>
                  </c:numRef>
                </c:val>
                <c:extLst>
                  <c:ext xmlns:c16="http://schemas.microsoft.com/office/drawing/2014/chart" uri="{C3380CC4-5D6E-409C-BE32-E72D297353CC}">
                    <c16:uniqueId val="{0000000B-8BA3-45CA-8BEC-0A93350FFC2F}"/>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'Tetra Bar'!$H$1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Outreach </c:v>
                      </c:pt>
                      <c:pt idx="2">
                        <c:v>Timeliness of providing information on annual mtg</c:v>
                      </c:pt>
                    </c:strCache>
                  </c:strRef>
                </c:cat>
                <c:val>
                  <c:numRef>
                    <c:extLst xmlns:c15="http://schemas.microsoft.com/office/drawing/2012/chart">
                      <c:ext xmlns:c15="http://schemas.microsoft.com/office/drawing/2012/chart" uri="{02D57815-91ED-43cb-92C2-25804820EDAC}">
                        <c15:formulaRef>
                          <c15:sqref>'Tetra Bar'!$H$2:$H$4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C-8BA3-45CA-8BEC-0A93350FFC2F}"/>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'Tetra Bar'!$G$1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Bar'!$A$2:$A$4</c15:sqref>
                        </c15:formulaRef>
                      </c:ext>
                    </c:extLst>
                    <c:strCache>
                      <c:ptCount val="3"/>
                      <c:pt idx="0">
                        <c:v>Outreach </c:v>
                      </c:pt>
                      <c:pt idx="2">
                        <c:v>Timeliness of providing information on annual mtg</c:v>
                      </c:pt>
                    </c:strCache>
                  </c:strRef>
                </c:cat>
                <c:val>
                  <c:numRef>
                    <c:extLst xmlns:c15="http://schemas.microsoft.com/office/drawing/2012/chart">
                      <c:ext xmlns:c15="http://schemas.microsoft.com/office/drawing/2012/chart" uri="{02D57815-91ED-43cb-92C2-25804820EDAC}">
                        <c15:formulaRef>
                          <c15:sqref>'Tetra Bar'!$G$2:$G$4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D-8BA3-45CA-8BEC-0A93350FFC2F}"/>
                  </c:ext>
                </c:extLst>
              </c15:ser>
            </c15:filteredBarSeries>
          </c:ext>
        </c:extLst>
      </c:barChart>
      <c:catAx>
        <c:axId val="79193984"/>
        <c:scaling>
          <c:orientation val="maxMin"/>
        </c:scaling>
        <c:delete val="0"/>
        <c:axPos val="l"/>
        <c:numFmt formatCode="General" sourceLinked="1"/>
        <c:majorTickMark val="none"/>
        <c:minorTickMark val="none"/>
        <c:tickLblPos val="nextTo"/>
        <c:spPr>
          <a:ln>
            <a:solidFill>
              <a:schemeClr val="bg1">
                <a:lumMod val="75000"/>
              </a:schemeClr>
            </a:solidFill>
          </a:ln>
        </c:spPr>
        <c:txPr>
          <a:bodyPr/>
          <a:lstStyle/>
          <a:p>
            <a:pPr>
              <a:defRPr sz="1400">
                <a:solidFill>
                  <a:schemeClr val="tx1"/>
                </a:solidFill>
              </a:defRPr>
            </a:pPr>
            <a:endParaRPr lang="en-US"/>
          </a:p>
        </c:txPr>
        <c:crossAx val="79195520"/>
        <c:crosses val="autoZero"/>
        <c:auto val="1"/>
        <c:lblAlgn val="ctr"/>
        <c:lblOffset val="100"/>
        <c:noMultiLvlLbl val="0"/>
      </c:catAx>
      <c:valAx>
        <c:axId val="79195520"/>
        <c:scaling>
          <c:orientation val="minMax"/>
          <c:max val="100"/>
          <c:min val="40"/>
        </c:scaling>
        <c:delete val="1"/>
        <c:axPos val="b"/>
        <c:numFmt formatCode="General" sourceLinked="1"/>
        <c:majorTickMark val="out"/>
        <c:minorTickMark val="none"/>
        <c:tickLblPos val="nextTo"/>
        <c:crossAx val="79193984"/>
        <c:crosses val="max"/>
        <c:crossBetween val="between"/>
        <c:majorUnit val="100"/>
      </c:valAx>
      <c:valAx>
        <c:axId val="79266944"/>
        <c:scaling>
          <c:orientation val="minMax"/>
        </c:scaling>
        <c:delete val="1"/>
        <c:axPos val="b"/>
        <c:numFmt formatCode="General" sourceLinked="1"/>
        <c:majorTickMark val="out"/>
        <c:minorTickMark val="none"/>
        <c:tickLblPos val="none"/>
        <c:crossAx val="79268480"/>
        <c:crosses val="max"/>
        <c:crossBetween val="between"/>
      </c:valAx>
      <c:catAx>
        <c:axId val="79268480"/>
        <c:scaling>
          <c:orientation val="maxMin"/>
        </c:scaling>
        <c:delete val="1"/>
        <c:axPos val="l"/>
        <c:numFmt formatCode="General" sourceLinked="1"/>
        <c:majorTickMark val="out"/>
        <c:minorTickMark val="none"/>
        <c:tickLblPos val="none"/>
        <c:crossAx val="79266944"/>
        <c:crosses val="autoZero"/>
        <c:auto val="1"/>
        <c:lblAlgn val="ctr"/>
        <c:lblOffset val="100"/>
        <c:noMultiLvlLbl val="0"/>
      </c:catAx>
      <c:spPr>
        <a:noFill/>
        <a:ln>
          <a:noFill/>
        </a:ln>
      </c:spPr>
    </c:plotArea>
    <c:plotVisOnly val="1"/>
    <c:dispBlanksAs val="gap"/>
    <c:showDLblsOverMax val="0"/>
  </c:chart>
  <c:spPr>
    <a:noFill/>
    <a:ln>
      <a:noFill/>
    </a:ln>
  </c:spPr>
  <c:txPr>
    <a:bodyPr/>
    <a:lstStyle/>
    <a:p>
      <a:pPr>
        <a:defRPr sz="1200">
          <a:solidFill>
            <a:schemeClr val="tx1"/>
          </a:solidFill>
          <a:latin typeface="+mn-lt"/>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09569728025911"/>
          <c:y val="3.3146464426753279E-2"/>
          <c:w val="0.67075678848554077"/>
          <c:h val="0.85452511827931266"/>
        </c:manualLayout>
      </c:layout>
      <c:barChart>
        <c:barDir val="bar"/>
        <c:grouping val="clustered"/>
        <c:varyColors val="0"/>
        <c:ser>
          <c:idx val="1"/>
          <c:order val="3"/>
          <c:tx>
            <c:strRef>
              <c:f>'Tetra Bar'!$B$1</c:f>
              <c:strCache>
                <c:ptCount val="1"/>
                <c:pt idx="0">
                  <c:v>Aggregate</c:v>
                </c:pt>
              </c:strCache>
            </c:strRef>
          </c:tx>
          <c:spPr>
            <a:solidFill>
              <a:schemeClr val="accent2"/>
            </a:solidFill>
            <a:ln>
              <a:noFill/>
            </a:ln>
            <a:scene3d>
              <a:camera prst="orthographicFront"/>
              <a:lightRig rig="soft" dir="t">
                <a:rot lat="0" lon="0" rev="0"/>
              </a:lightRig>
            </a:scene3d>
            <a:sp3d prstMaterial="matte"/>
          </c:spPr>
          <c:invertIfNegative val="0"/>
          <c:dLbls>
            <c:spPr>
              <a:noFill/>
              <a:ln>
                <a:noFill/>
              </a:ln>
              <a:effectLst/>
            </c:spPr>
            <c:txPr>
              <a:bodyPr wrap="square" lIns="38100" tIns="19050" rIns="38100" bIns="19050" anchor="ctr">
                <a:spAutoFit/>
              </a:bodyPr>
              <a:lstStyle/>
              <a:p>
                <a:pPr>
                  <a:defRPr sz="14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'Tetra Bar'!$A$2:$A$7</c:f>
              <c:strCache>
                <c:ptCount val="6"/>
                <c:pt idx="0">
                  <c:v>Billing and Payments</c:v>
                </c:pt>
                <c:pt idx="2">
                  <c:v>Ease of making a payment </c:v>
                </c:pt>
                <c:pt idx="3">
                  <c:v>Accuracy of billing statements </c:v>
                </c:pt>
                <c:pt idx="4">
                  <c:v>Options for making a payment </c:v>
                </c:pt>
                <c:pt idx="5">
                  <c:v>Ease of understanding your bill </c:v>
                </c:pt>
              </c:strCache>
            </c:strRef>
          </c:cat>
          <c:val>
            <c:numRef>
              <c:f>'Tetra Bar'!$B$2:$B$7</c:f>
              <c:numCache>
                <c:formatCode>General</c:formatCode>
                <c:ptCount val="6"/>
                <c:pt idx="0">
                  <c:v>94</c:v>
                </c:pt>
                <c:pt idx="2">
                  <c:v>95</c:v>
                </c:pt>
                <c:pt idx="3">
                  <c:v>94</c:v>
                </c:pt>
                <c:pt idx="4">
                  <c:v>94</c:v>
                </c:pt>
                <c:pt idx="5">
                  <c:v>92</c:v>
                </c:pt>
              </c:numCache>
            </c:numRef>
          </c:val>
          <c:extLst>
            <c:ext xmlns:c16="http://schemas.microsoft.com/office/drawing/2014/chart" uri="{C3380CC4-5D6E-409C-BE32-E72D297353CC}">
              <c16:uniqueId val="{00000000-8BA3-45CA-8BEC-0A93350FFC2F}"/>
            </c:ext>
          </c:extLst>
        </c:ser>
        <c:dLbls>
          <c:showLegendKey val="0"/>
          <c:showVal val="0"/>
          <c:showCatName val="0"/>
          <c:showSerName val="0"/>
          <c:showPercent val="0"/>
          <c:showBubbleSize val="0"/>
        </c:dLbls>
        <c:gapWidth val="85"/>
        <c:axId val="79193984"/>
        <c:axId val="79195520"/>
        <c:extLst>
          <c:ext xmlns:c15="http://schemas.microsoft.com/office/drawing/2012/chart" uri="{02D57815-91ED-43cb-92C2-25804820EDAC}">
            <c15:filteredBarSeries>
              <c15:ser>
                <c:idx val="0"/>
                <c:order val="0"/>
                <c:tx>
                  <c:strRef>
                    <c:extLst>
                      <c:ext uri="{02D57815-91ED-43cb-92C2-25804820EDAC}">
                        <c15:formulaRef>
                          <c15:sqref>'Tetra Bar'!$E$1</c15:sqref>
                        </c15:formulaRef>
                      </c:ext>
                    </c:extLst>
                    <c:strCache>
                      <c:ptCount val="1"/>
                      <c:pt idx="0">
                        <c:v>Placeholder</c:v>
                      </c:pt>
                    </c:strCache>
                  </c:strRef>
                </c:tx>
                <c:spPr>
                  <a:solidFill>
                    <a:srgbClr val="45546D"/>
                  </a:solidFill>
                  <a:ln w="9525" cap="flat" cmpd="sng" algn="ctr">
                    <a:noFill/>
                    <a:prstDash val="solid"/>
                  </a:ln>
                  <a:effectLst/>
                </c:spPr>
                <c:invertIfNegative val="0"/>
                <c:dLbls>
                  <c:spPr>
                    <a:noFill/>
                    <a:ln>
                      <a:noFill/>
                    </a:ln>
                    <a:effectLst/>
                  </c:spPr>
                  <c:dLblPos val="outEnd"/>
                  <c:showLegendKey val="0"/>
                  <c:showVal val="1"/>
                  <c:showCatName val="0"/>
                  <c:showSerName val="0"/>
                  <c:showPercent val="0"/>
                  <c:showBubbleSize val="0"/>
                  <c:separator> </c:separator>
                  <c:showLeaderLines val="0"/>
                  <c:extLst>
                    <c:ext uri="{CE6537A1-D6FC-4f65-9D91-7224C49458BB}">
                      <c15:showLeaderLines val="0"/>
                    </c:ext>
                  </c:extLst>
                </c:dLbls>
                <c:cat>
                  <c:strRef>
                    <c:extLst>
                      <c:ext uri="{02D57815-91ED-43cb-92C2-25804820EDAC}">
                        <c15:formulaRef>
                          <c15:sqref>'Tetra Bar'!$A$2:$A$7</c15:sqref>
                        </c15:formulaRef>
                      </c:ext>
                    </c:extLst>
                    <c:strCache>
                      <c:ptCount val="6"/>
                      <c:pt idx="0">
                        <c:v>Billing and Payments</c:v>
                      </c:pt>
                      <c:pt idx="2">
                        <c:v>Ease of making a payment </c:v>
                      </c:pt>
                      <c:pt idx="3">
                        <c:v>Accuracy of billing statements </c:v>
                      </c:pt>
                      <c:pt idx="4">
                        <c:v>Options for making a payment </c:v>
                      </c:pt>
                      <c:pt idx="5">
                        <c:v>Ease of understanding your bill </c:v>
                      </c:pt>
                    </c:strCache>
                  </c:strRef>
                </c:cat>
                <c:val>
                  <c:numRef>
                    <c:extLst>
                      <c:ext uri="{02D57815-91ED-43cb-92C2-25804820EDAC}">
                        <c15:formulaRef>
                          <c15:sqref>'Tetra Bar'!$E$2:$E$6</c15:sqref>
                        </c15:formulaRef>
                      </c:ext>
                    </c:extLst>
                    <c:numCache>
                      <c:formatCode>General</c:formatCode>
                      <c:ptCount val="5"/>
                    </c:numCache>
                  </c:numRef>
                </c:val>
                <c:extLst>
                  <c:ext xmlns:c16="http://schemas.microsoft.com/office/drawing/2014/chart" uri="{C3380CC4-5D6E-409C-BE32-E72D297353CC}">
                    <c16:uniqueId val="{00000008-8BA3-45CA-8BEC-0A93350FFC2F}"/>
                  </c:ext>
                </c:extLst>
              </c15:ser>
            </c15:filteredBarSeries>
            <c15:filteredBarSeries>
              <c15:ser>
                <c:idx val="3"/>
                <c:order val="1"/>
                <c:tx>
                  <c:strRef>
                    <c:extLst xmlns:c15="http://schemas.microsoft.com/office/drawing/2012/chart">
                      <c:ext xmlns:c15="http://schemas.microsoft.com/office/drawing/2012/chart" uri="{02D57815-91ED-43cb-92C2-25804820EDAC}">
                        <c15:formulaRef>
                          <c15:sqref>'Tetra Bar'!$D$1</c15:sqref>
                        </c15:formulaRef>
                      </c:ext>
                    </c:extLst>
                    <c:strCache>
                      <c:ptCount val="1"/>
                      <c:pt idx="0">
                        <c:v>Placeholder</c:v>
                      </c:pt>
                    </c:strCache>
                  </c:strRef>
                </c:tx>
                <c:spPr>
                  <a:solidFill>
                    <a:schemeClr val="tx1">
                      <a:lumMod val="60000"/>
                      <a:lumOff val="4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Bar'!$A$2:$A$7</c15:sqref>
                        </c15:formulaRef>
                      </c:ext>
                    </c:extLst>
                    <c:strCache>
                      <c:ptCount val="6"/>
                      <c:pt idx="0">
                        <c:v>Billing and Payments</c:v>
                      </c:pt>
                      <c:pt idx="2">
                        <c:v>Ease of making a payment </c:v>
                      </c:pt>
                      <c:pt idx="3">
                        <c:v>Accuracy of billing statements </c:v>
                      </c:pt>
                      <c:pt idx="4">
                        <c:v>Options for making a payment </c:v>
                      </c:pt>
                      <c:pt idx="5">
                        <c:v>Ease of understanding your bill </c:v>
                      </c:pt>
                    </c:strCache>
                  </c:strRef>
                </c:cat>
                <c:val>
                  <c:numRef>
                    <c:extLst xmlns:c15="http://schemas.microsoft.com/office/drawing/2012/chart">
                      <c:ext xmlns:c15="http://schemas.microsoft.com/office/drawing/2012/chart" uri="{02D57815-91ED-43cb-92C2-25804820EDAC}">
                        <c15:formulaRef>
                          <c15:sqref>'Tetra Bar'!$D$2:$D$6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9-8BA3-45CA-8BEC-0A93350FFC2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'Tetra Bar'!$C$1</c15:sqref>
                        </c15:formulaRef>
                      </c:ext>
                    </c:extLst>
                    <c:strCache>
                      <c:ptCount val="1"/>
                      <c:pt idx="0">
                        <c:v>Placeholder</c:v>
                      </c:pt>
                    </c:strCache>
                  </c:strRef>
                </c:tx>
                <c:spPr>
                  <a:solidFill>
                    <a:schemeClr val="tx1">
                      <a:lumMod val="40000"/>
                      <a:lumOff val="6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Bar'!$A$2:$A$7</c15:sqref>
                        </c15:formulaRef>
                      </c:ext>
                    </c:extLst>
                    <c:strCache>
                      <c:ptCount val="6"/>
                      <c:pt idx="0">
                        <c:v>Billing and Payments</c:v>
                      </c:pt>
                      <c:pt idx="2">
                        <c:v>Ease of making a payment </c:v>
                      </c:pt>
                      <c:pt idx="3">
                        <c:v>Accuracy of billing statements </c:v>
                      </c:pt>
                      <c:pt idx="4">
                        <c:v>Options for making a payment </c:v>
                      </c:pt>
                      <c:pt idx="5">
                        <c:v>Ease of understanding your bill </c:v>
                      </c:pt>
                    </c:strCache>
                  </c:strRef>
                </c:cat>
                <c:val>
                  <c:numRef>
                    <c:extLst xmlns:c15="http://schemas.microsoft.com/office/drawing/2012/chart">
                      <c:ext xmlns:c15="http://schemas.microsoft.com/office/drawing/2012/chart" uri="{02D57815-91ED-43cb-92C2-25804820EDAC}">
                        <c15:formulaRef>
                          <c15:sqref>'Tetra Bar'!$C$2:$C$6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A-8BA3-45CA-8BEC-0A93350FFC2F}"/>
                  </c:ext>
                </c:extLst>
              </c15:ser>
            </c15:filteredBarSeries>
          </c:ext>
        </c:extLst>
      </c:barChart>
      <c:barChart>
        <c:barDir val="bar"/>
        <c:grouping val="clustered"/>
        <c:varyColors val="0"/>
        <c:ser>
          <c:idx val="4"/>
          <c:order val="7"/>
          <c:tx>
            <c:strRef>
              <c:f>'Tetra Bar'!$F$1</c:f>
              <c:strCache>
                <c:ptCount val="1"/>
                <c:pt idx="0">
                  <c:v>n =</c:v>
                </c:pt>
              </c:strCache>
            </c:strRef>
          </c:tx>
          <c:spPr>
            <a:noFill/>
          </c:spPr>
          <c:invertIfNegative val="0"/>
          <c:dLbls>
            <c:dLbl>
              <c:idx val="0"/>
              <c:tx>
                <c:rich>
                  <a:bodyPr/>
                  <a:lstStyle/>
                  <a:p>
                    <a:fld id="{8B18BB4D-2094-4DB7-AD77-1B2F848704F4}" type="SERIESNAME">
                      <a:rPr lang="en-US" smtClean="0"/>
                      <a:pPr/>
                      <a:t>[SERIES NAME]</a:t>
                    </a:fld>
                    <a:r>
                      <a:rPr lang="en-US" baseline="0"/>
                      <a:t> 2,039</a:t>
                    </a:r>
                  </a:p>
                </c:rich>
              </c:tx>
              <c:dLblPos val="inBase"/>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A3-45CA-8BEC-0A93350FFC2F}"/>
                </c:ext>
              </c:extLst>
            </c:dLbl>
            <c:dLbl>
              <c:idx val="4"/>
              <c:delete val="1"/>
              <c:extLst>
                <c:ext xmlns:c15="http://schemas.microsoft.com/office/drawing/2012/chart" uri="{CE6537A1-D6FC-4f65-9D91-7224C49458BB}"/>
                <c:ext xmlns:c16="http://schemas.microsoft.com/office/drawing/2014/chart" uri="{C3380CC4-5D6E-409C-BE32-E72D297353CC}">
                  <c16:uniqueId val="{00000000-2153-4033-A456-33413B561793}"/>
                </c:ext>
              </c:extLst>
            </c:dLbl>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ext>
            </c:extLst>
          </c:dLbls>
          <c:cat>
            <c:strRef>
              <c:f>'Tetra Bar'!$A$2:$A$7</c:f>
              <c:strCache>
                <c:ptCount val="6"/>
                <c:pt idx="0">
                  <c:v>Billing and Payments</c:v>
                </c:pt>
                <c:pt idx="2">
                  <c:v>Ease of making a payment </c:v>
                </c:pt>
                <c:pt idx="3">
                  <c:v>Accuracy of billing statements </c:v>
                </c:pt>
                <c:pt idx="4">
                  <c:v>Options for making a payment </c:v>
                </c:pt>
                <c:pt idx="5">
                  <c:v>Ease of understanding your bill </c:v>
                </c:pt>
              </c:strCache>
            </c:strRef>
          </c:cat>
          <c:val>
            <c:numRef>
              <c:f>'Tetra Bar'!$F$2:$F$7</c:f>
              <c:numCache>
                <c:formatCode>General</c:formatCode>
                <c:ptCount val="6"/>
                <c:pt idx="0" formatCode="#,##0">
                  <c:v>11378</c:v>
                </c:pt>
                <c:pt idx="4">
                  <c:v>45</c:v>
                </c:pt>
              </c:numCache>
            </c:numRef>
          </c:val>
          <c:extLst>
            <c:ext xmlns:c16="http://schemas.microsoft.com/office/drawing/2014/chart" uri="{C3380CC4-5D6E-409C-BE32-E72D297353CC}">
              <c16:uniqueId val="{00000007-8BA3-45CA-8BEC-0A93350FFC2F}"/>
            </c:ext>
          </c:extLst>
        </c:ser>
        <c:dLbls>
          <c:showLegendKey val="0"/>
          <c:showVal val="1"/>
          <c:showCatName val="0"/>
          <c:showSerName val="0"/>
          <c:showPercent val="0"/>
          <c:showBubbleSize val="0"/>
        </c:dLbls>
        <c:gapWidth val="85"/>
        <c:axId val="79268480"/>
        <c:axId val="79266944"/>
        <c:extLst>
          <c:ext xmlns:c15="http://schemas.microsoft.com/office/drawing/2012/chart" uri="{02D57815-91ED-43cb-92C2-25804820EDAC}">
            <c15:filteredBarSeries>
              <c15:ser>
                <c:idx val="7"/>
                <c:order val="4"/>
                <c:tx>
                  <c:strRef>
                    <c:extLst>
                      <c:ext uri="{02D57815-91ED-43cb-92C2-25804820EDAC}">
                        <c15:formulaRef>
                          <c15:sqref>'Tetra Bar'!$I$1</c15:sqref>
                        </c15:formulaRef>
                      </c:ext>
                    </c:extLst>
                    <c:strCache>
                      <c:ptCount val="1"/>
                      <c:pt idx="0">
                        <c:v>Placeholder</c:v>
                      </c:pt>
                    </c:strCache>
                  </c:strRef>
                </c:tx>
                <c:spPr>
                  <a:noFill/>
                </c:spPr>
                <c:invertIfNegative val="0"/>
                <c:dLbls>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uri="{CE6537A1-D6FC-4f65-9D91-7224C49458BB}">
                      <c15:showLeaderLines val="0"/>
                    </c:ext>
                  </c:extLst>
                </c:dLbls>
                <c:cat>
                  <c:strRef>
                    <c:extLst>
                      <c:ext uri="{02D57815-91ED-43cb-92C2-25804820EDAC}">
                        <c15:formulaRef>
                          <c15:sqref>'Tetra Bar'!$A$2:$A$6</c15:sqref>
                        </c15:formulaRef>
                      </c:ext>
                    </c:extLst>
                    <c:strCache>
                      <c:ptCount val="5"/>
                      <c:pt idx="0">
                        <c:v>Billing and Payments</c:v>
                      </c:pt>
                      <c:pt idx="2">
                        <c:v>Ease of making a payment </c:v>
                      </c:pt>
                      <c:pt idx="3">
                        <c:v>Accuracy of billing statements </c:v>
                      </c:pt>
                      <c:pt idx="4">
                        <c:v>Options for making a payment </c:v>
                      </c:pt>
                    </c:strCache>
                  </c:strRef>
                </c:cat>
                <c:val>
                  <c:numRef>
                    <c:extLst>
                      <c:ext uri="{02D57815-91ED-43cb-92C2-25804820EDAC}">
                        <c15:formulaRef>
                          <c15:sqref>'Tetra Bar'!$I$2:$I$6</c15:sqref>
                        </c15:formulaRef>
                      </c:ext>
                    </c:extLst>
                    <c:numCache>
                      <c:formatCode>General</c:formatCode>
                      <c:ptCount val="5"/>
                    </c:numCache>
                  </c:numRef>
                </c:val>
                <c:extLst>
                  <c:ext xmlns:c16="http://schemas.microsoft.com/office/drawing/2014/chart" uri="{C3380CC4-5D6E-409C-BE32-E72D297353CC}">
                    <c16:uniqueId val="{0000000B-8BA3-45CA-8BEC-0A93350FFC2F}"/>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'Tetra Bar'!$H$1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Bar'!$A$2:$A$6</c15:sqref>
                        </c15:formulaRef>
                      </c:ext>
                    </c:extLst>
                    <c:strCache>
                      <c:ptCount val="5"/>
                      <c:pt idx="0">
                        <c:v>Billing and Payments</c:v>
                      </c:pt>
                      <c:pt idx="2">
                        <c:v>Ease of making a payment </c:v>
                      </c:pt>
                      <c:pt idx="3">
                        <c:v>Accuracy of billing statements </c:v>
                      </c:pt>
                      <c:pt idx="4">
                        <c:v>Options for making a payment </c:v>
                      </c:pt>
                    </c:strCache>
                  </c:strRef>
                </c:cat>
                <c:val>
                  <c:numRef>
                    <c:extLst xmlns:c15="http://schemas.microsoft.com/office/drawing/2012/chart">
                      <c:ext xmlns:c15="http://schemas.microsoft.com/office/drawing/2012/chart" uri="{02D57815-91ED-43cb-92C2-25804820EDAC}">
                        <c15:formulaRef>
                          <c15:sqref>'Tetra Bar'!$H$2:$H$6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C-8BA3-45CA-8BEC-0A93350FFC2F}"/>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'Tetra Bar'!$G$1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Bar'!$A$2:$A$6</c15:sqref>
                        </c15:formulaRef>
                      </c:ext>
                    </c:extLst>
                    <c:strCache>
                      <c:ptCount val="5"/>
                      <c:pt idx="0">
                        <c:v>Billing and Payments</c:v>
                      </c:pt>
                      <c:pt idx="2">
                        <c:v>Ease of making a payment </c:v>
                      </c:pt>
                      <c:pt idx="3">
                        <c:v>Accuracy of billing statements </c:v>
                      </c:pt>
                      <c:pt idx="4">
                        <c:v>Options for making a payment </c:v>
                      </c:pt>
                    </c:strCache>
                  </c:strRef>
                </c:cat>
                <c:val>
                  <c:numRef>
                    <c:extLst xmlns:c15="http://schemas.microsoft.com/office/drawing/2012/chart">
                      <c:ext xmlns:c15="http://schemas.microsoft.com/office/drawing/2012/chart" uri="{02D57815-91ED-43cb-92C2-25804820EDAC}">
                        <c15:formulaRef>
                          <c15:sqref>'Tetra Bar'!$G$2:$G$6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D-8BA3-45CA-8BEC-0A93350FFC2F}"/>
                  </c:ext>
                </c:extLst>
              </c15:ser>
            </c15:filteredBarSeries>
          </c:ext>
        </c:extLst>
      </c:barChart>
      <c:catAx>
        <c:axId val="79193984"/>
        <c:scaling>
          <c:orientation val="maxMin"/>
        </c:scaling>
        <c:delete val="0"/>
        <c:axPos val="l"/>
        <c:numFmt formatCode="General" sourceLinked="1"/>
        <c:majorTickMark val="none"/>
        <c:minorTickMark val="none"/>
        <c:tickLblPos val="nextTo"/>
        <c:spPr>
          <a:ln>
            <a:solidFill>
              <a:schemeClr val="bg1">
                <a:lumMod val="75000"/>
              </a:schemeClr>
            </a:solidFill>
          </a:ln>
        </c:spPr>
        <c:txPr>
          <a:bodyPr/>
          <a:lstStyle/>
          <a:p>
            <a:pPr>
              <a:defRPr sz="1400">
                <a:solidFill>
                  <a:schemeClr val="tx1"/>
                </a:solidFill>
              </a:defRPr>
            </a:pPr>
            <a:endParaRPr lang="en-US"/>
          </a:p>
        </c:txPr>
        <c:crossAx val="79195520"/>
        <c:crosses val="autoZero"/>
        <c:auto val="1"/>
        <c:lblAlgn val="ctr"/>
        <c:lblOffset val="100"/>
        <c:noMultiLvlLbl val="0"/>
      </c:catAx>
      <c:valAx>
        <c:axId val="79195520"/>
        <c:scaling>
          <c:orientation val="minMax"/>
          <c:max val="100"/>
          <c:min val="40"/>
        </c:scaling>
        <c:delete val="1"/>
        <c:axPos val="b"/>
        <c:numFmt formatCode="General" sourceLinked="1"/>
        <c:majorTickMark val="out"/>
        <c:minorTickMark val="none"/>
        <c:tickLblPos val="nextTo"/>
        <c:crossAx val="79193984"/>
        <c:crosses val="max"/>
        <c:crossBetween val="between"/>
        <c:majorUnit val="100"/>
      </c:valAx>
      <c:valAx>
        <c:axId val="79266944"/>
        <c:scaling>
          <c:orientation val="minMax"/>
        </c:scaling>
        <c:delete val="1"/>
        <c:axPos val="b"/>
        <c:numFmt formatCode="#,##0" sourceLinked="1"/>
        <c:majorTickMark val="out"/>
        <c:minorTickMark val="none"/>
        <c:tickLblPos val="none"/>
        <c:crossAx val="79268480"/>
        <c:crosses val="max"/>
        <c:crossBetween val="between"/>
      </c:valAx>
      <c:catAx>
        <c:axId val="79268480"/>
        <c:scaling>
          <c:orientation val="maxMin"/>
        </c:scaling>
        <c:delete val="1"/>
        <c:axPos val="l"/>
        <c:numFmt formatCode="General" sourceLinked="1"/>
        <c:majorTickMark val="out"/>
        <c:minorTickMark val="none"/>
        <c:tickLblPos val="none"/>
        <c:crossAx val="79266944"/>
        <c:crosses val="autoZero"/>
        <c:auto val="1"/>
        <c:lblAlgn val="ctr"/>
        <c:lblOffset val="100"/>
        <c:noMultiLvlLbl val="0"/>
      </c:catAx>
      <c:spPr>
        <a:noFill/>
        <a:ln>
          <a:noFill/>
        </a:ln>
      </c:spPr>
    </c:plotArea>
    <c:plotVisOnly val="1"/>
    <c:dispBlanksAs val="gap"/>
    <c:showDLblsOverMax val="0"/>
  </c:chart>
  <c:spPr>
    <a:noFill/>
    <a:ln>
      <a:noFill/>
    </a:ln>
  </c:spPr>
  <c:txPr>
    <a:bodyPr/>
    <a:lstStyle/>
    <a:p>
      <a:pPr>
        <a:defRPr sz="1200">
          <a:solidFill>
            <a:schemeClr val="tx1"/>
          </a:solidFill>
          <a:latin typeface="+mn-lt"/>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Someone else pays the bill </c:v>
                </c:pt>
                <c:pt idx="1">
                  <c:v>Night-drop box</c:v>
                </c:pt>
                <c:pt idx="2">
                  <c:v>Pay at office </c:v>
                </c:pt>
                <c:pt idx="3">
                  <c:v>By phone </c:v>
                </c:pt>
                <c:pt idx="4">
                  <c:v>Bill-Pay or Third Party Services </c:v>
                </c:pt>
                <c:pt idx="5">
                  <c:v>By Mail </c:v>
                </c:pt>
                <c:pt idx="6">
                  <c:v>Mobile app </c:v>
                </c:pt>
                <c:pt idx="7">
                  <c:v>Online </c:v>
                </c:pt>
                <c:pt idx="8">
                  <c:v>Autopay </c:v>
                </c:pt>
              </c:strCache>
            </c:strRef>
          </c:cat>
          <c:val>
            <c:numRef>
              <c:f>Sheet1!$B$2:$B$10</c:f>
              <c:numCache>
                <c:formatCode>0%</c:formatCode>
                <c:ptCount val="9"/>
                <c:pt idx="0">
                  <c:v>0</c:v>
                </c:pt>
                <c:pt idx="1">
                  <c:v>0.01</c:v>
                </c:pt>
                <c:pt idx="2">
                  <c:v>0.03</c:v>
                </c:pt>
                <c:pt idx="3">
                  <c:v>0.04</c:v>
                </c:pt>
                <c:pt idx="4">
                  <c:v>0.04</c:v>
                </c:pt>
                <c:pt idx="5">
                  <c:v>7.0000000000000007E-2</c:v>
                </c:pt>
                <c:pt idx="6">
                  <c:v>0.13</c:v>
                </c:pt>
                <c:pt idx="7">
                  <c:v>0.25</c:v>
                </c:pt>
                <c:pt idx="8">
                  <c:v>0.43</c:v>
                </c:pt>
              </c:numCache>
            </c:numRef>
          </c:val>
          <c:extLst>
            <c:ext xmlns:c16="http://schemas.microsoft.com/office/drawing/2014/chart" uri="{C3380CC4-5D6E-409C-BE32-E72D297353CC}">
              <c16:uniqueId val="{00000000-AE02-4F77-9227-628B72C4D2F6}"/>
            </c:ext>
          </c:extLst>
        </c:ser>
        <c:dLbls>
          <c:showLegendKey val="0"/>
          <c:showVal val="0"/>
          <c:showCatName val="0"/>
          <c:showSerName val="0"/>
          <c:showPercent val="0"/>
          <c:showBubbleSize val="0"/>
        </c:dLbls>
        <c:gapWidth val="182"/>
        <c:axId val="72741247"/>
        <c:axId val="72742207"/>
      </c:barChart>
      <c:catAx>
        <c:axId val="72741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2742207"/>
        <c:crosses val="autoZero"/>
        <c:auto val="1"/>
        <c:lblAlgn val="ctr"/>
        <c:lblOffset val="100"/>
        <c:noMultiLvlLbl val="0"/>
      </c:catAx>
      <c:valAx>
        <c:axId val="72742207"/>
        <c:scaling>
          <c:orientation val="minMax"/>
        </c:scaling>
        <c:delete val="1"/>
        <c:axPos val="b"/>
        <c:numFmt formatCode="0%" sourceLinked="1"/>
        <c:majorTickMark val="none"/>
        <c:minorTickMark val="none"/>
        <c:tickLblPos val="nextTo"/>
        <c:crossAx val="72741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Likelihood to Speak Positively about Cooperative </c:v>
                </c:pt>
                <c:pt idx="1">
                  <c:v>Likelihood to Recommend </c:v>
                </c:pt>
                <c:pt idx="2">
                  <c:v>Likelihood to Choose Again </c:v>
                </c:pt>
              </c:strCache>
            </c:strRef>
          </c:cat>
          <c:val>
            <c:numRef>
              <c:f>Sheet1!$B$2:$B$4</c:f>
              <c:numCache>
                <c:formatCode>General</c:formatCode>
                <c:ptCount val="3"/>
                <c:pt idx="0">
                  <c:v>88</c:v>
                </c:pt>
                <c:pt idx="1">
                  <c:v>87</c:v>
                </c:pt>
                <c:pt idx="2">
                  <c:v>85</c:v>
                </c:pt>
              </c:numCache>
            </c:numRef>
          </c:val>
          <c:extLst>
            <c:ext xmlns:c16="http://schemas.microsoft.com/office/drawing/2014/chart" uri="{C3380CC4-5D6E-409C-BE32-E72D297353CC}">
              <c16:uniqueId val="{00000000-7C4B-4994-9367-4FE75003CB39}"/>
            </c:ext>
          </c:extLst>
        </c:ser>
        <c:dLbls>
          <c:showLegendKey val="0"/>
          <c:showVal val="0"/>
          <c:showCatName val="0"/>
          <c:showSerName val="0"/>
          <c:showPercent val="0"/>
          <c:showBubbleSize val="0"/>
        </c:dLbls>
        <c:gapWidth val="219"/>
        <c:overlap val="-27"/>
        <c:axId val="1096108623"/>
        <c:axId val="1096109583"/>
      </c:barChart>
      <c:catAx>
        <c:axId val="1096108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96109583"/>
        <c:crosses val="autoZero"/>
        <c:auto val="1"/>
        <c:lblAlgn val="ctr"/>
        <c:lblOffset val="100"/>
        <c:noMultiLvlLbl val="0"/>
      </c:catAx>
      <c:valAx>
        <c:axId val="1096109583"/>
        <c:scaling>
          <c:orientation val="minMax"/>
          <c:min val="75.5"/>
        </c:scaling>
        <c:delete val="1"/>
        <c:axPos val="l"/>
        <c:numFmt formatCode="General" sourceLinked="1"/>
        <c:majorTickMark val="out"/>
        <c:minorTickMark val="none"/>
        <c:tickLblPos val="nextTo"/>
        <c:crossAx val="109610862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31391723184062"/>
          <c:y val="2.6526503992436116E-2"/>
          <c:w val="0.72892388451443568"/>
          <c:h val="0.9351574346851561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Don’t know</c:v>
                </c:pt>
                <c:pt idx="1">
                  <c:v>More than 10 years </c:v>
                </c:pt>
                <c:pt idx="2">
                  <c:v>6-10 years </c:v>
                </c:pt>
                <c:pt idx="3">
                  <c:v>3-5 years </c:v>
                </c:pt>
                <c:pt idx="4">
                  <c:v>1-2 years </c:v>
                </c:pt>
                <c:pt idx="5">
                  <c:v>Less than one year</c:v>
                </c:pt>
              </c:strCache>
            </c:strRef>
          </c:cat>
          <c:val>
            <c:numRef>
              <c:f>Sheet1!$B$2:$B$7</c:f>
              <c:numCache>
                <c:formatCode>0%</c:formatCode>
                <c:ptCount val="6"/>
                <c:pt idx="0">
                  <c:v>0.01</c:v>
                </c:pt>
                <c:pt idx="1">
                  <c:v>0.61</c:v>
                </c:pt>
                <c:pt idx="2">
                  <c:v>0.13</c:v>
                </c:pt>
                <c:pt idx="3">
                  <c:v>0.14000000000000001</c:v>
                </c:pt>
                <c:pt idx="4">
                  <c:v>0.06</c:v>
                </c:pt>
                <c:pt idx="5">
                  <c:v>0.05</c:v>
                </c:pt>
              </c:numCache>
            </c:numRef>
          </c:val>
          <c:extLst>
            <c:ext xmlns:c16="http://schemas.microsoft.com/office/drawing/2014/chart" uri="{C3380CC4-5D6E-409C-BE32-E72D297353CC}">
              <c16:uniqueId val="{00000000-3434-4E80-826F-F37BE2ACCD9D}"/>
            </c:ext>
          </c:extLst>
        </c:ser>
        <c:dLbls>
          <c:showLegendKey val="0"/>
          <c:showVal val="0"/>
          <c:showCatName val="0"/>
          <c:showSerName val="0"/>
          <c:showPercent val="0"/>
          <c:showBubbleSize val="0"/>
        </c:dLbls>
        <c:gapWidth val="44"/>
        <c:axId val="72741247"/>
        <c:axId val="72742207"/>
      </c:barChart>
      <c:catAx>
        <c:axId val="72741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2742207"/>
        <c:crosses val="autoZero"/>
        <c:auto val="1"/>
        <c:lblAlgn val="ctr"/>
        <c:lblOffset val="100"/>
        <c:noMultiLvlLbl val="0"/>
      </c:catAx>
      <c:valAx>
        <c:axId val="72742207"/>
        <c:scaling>
          <c:orientation val="minMax"/>
        </c:scaling>
        <c:delete val="1"/>
        <c:axPos val="b"/>
        <c:numFmt formatCode="0%" sourceLinked="1"/>
        <c:majorTickMark val="none"/>
        <c:minorTickMark val="none"/>
        <c:tickLblPos val="nextTo"/>
        <c:crossAx val="72741247"/>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5438636736570994"/>
          <c:y val="0.25017711330012449"/>
          <c:w val="0.41929359831536561"/>
          <c:h val="0.64866479285608536"/>
        </c:manualLayout>
      </c:layout>
      <c:doughnutChart>
        <c:varyColors val="1"/>
        <c:ser>
          <c:idx val="0"/>
          <c:order val="0"/>
          <c:tx>
            <c:strRef>
              <c:f>Sheet1!$B$1</c:f>
              <c:strCache>
                <c:ptCount val="1"/>
                <c:pt idx="0">
                  <c:v>Percent</c:v>
                </c:pt>
              </c:strCache>
            </c:strRef>
          </c:tx>
          <c:spPr>
            <a:ln w="12700">
              <a:solidFill>
                <a:schemeClr val="bg1"/>
              </a:solidFill>
            </a:ln>
          </c:spPr>
          <c:dPt>
            <c:idx val="0"/>
            <c:bubble3D val="0"/>
            <c:spPr>
              <a:solidFill>
                <a:srgbClr val="0D7988"/>
              </a:solidFill>
              <a:ln w="12700">
                <a:solidFill>
                  <a:schemeClr val="bg1"/>
                </a:solidFill>
              </a:ln>
              <a:effectLst/>
            </c:spPr>
            <c:extLst>
              <c:ext xmlns:c16="http://schemas.microsoft.com/office/drawing/2014/chart" uri="{C3380CC4-5D6E-409C-BE32-E72D297353CC}">
                <c16:uniqueId val="{00000001-D70E-48F9-97F2-D7B7A288E8DA}"/>
              </c:ext>
            </c:extLst>
          </c:dPt>
          <c:dPt>
            <c:idx val="1"/>
            <c:bubble3D val="0"/>
            <c:spPr>
              <a:solidFill>
                <a:srgbClr val="45546D"/>
              </a:solidFill>
              <a:ln w="12700">
                <a:solidFill>
                  <a:schemeClr val="bg1"/>
                </a:solidFill>
              </a:ln>
              <a:effectLst/>
            </c:spPr>
            <c:extLst>
              <c:ext xmlns:c16="http://schemas.microsoft.com/office/drawing/2014/chart" uri="{C3380CC4-5D6E-409C-BE32-E72D297353CC}">
                <c16:uniqueId val="{00000003-D70E-48F9-97F2-D7B7A288E8DA}"/>
              </c:ext>
            </c:extLst>
          </c:dPt>
          <c:dLbls>
            <c:dLbl>
              <c:idx val="0"/>
              <c:layout>
                <c:manualLayout>
                  <c:x val="0.12334967638648238"/>
                  <c:y val="-0.14019089382238253"/>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AC24FC5C-630C-4EF3-A7CD-D1731F33FFD7}" type="CATEGORYNAME">
                      <a:rPr lang="en-US" sz="1400"/>
                      <a:pPr>
                        <a:defRPr sz="1200">
                          <a:solidFill>
                            <a:schemeClr val="bg1"/>
                          </a:solidFill>
                        </a:defRPr>
                      </a:pPr>
                      <a:t>[CATEGORY NAME]</a:t>
                    </a:fld>
                    <a:r>
                      <a:rPr lang="en-US" sz="1400" baseline="0"/>
                      <a:t>
</a:t>
                    </a:r>
                    <a:fld id="{CF93DBCF-39D1-4906-BBD1-1399C644C823}" type="PERCENTAGE">
                      <a:rPr lang="en-US" sz="1400" baseline="0"/>
                      <a:pPr>
                        <a:defRPr sz="1200">
                          <a:solidFill>
                            <a:schemeClr val="bg1"/>
                          </a:solidFill>
                        </a:defRPr>
                      </a:pPr>
                      <a:t>[PERCENTAGE]</a:t>
                    </a:fld>
                    <a:endParaRPr lang="en-US" sz="1400" baseline="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70E-48F9-97F2-D7B7A288E8DA}"/>
                </c:ext>
              </c:extLst>
            </c:dLbl>
            <c:dLbl>
              <c:idx val="1"/>
              <c:delete val="1"/>
              <c:extLst>
                <c:ext xmlns:c15="http://schemas.microsoft.com/office/drawing/2012/chart" uri="{CE6537A1-D6FC-4f65-9D91-7224C49458BB}"/>
                <c:ext xmlns:c16="http://schemas.microsoft.com/office/drawing/2014/chart" uri="{C3380CC4-5D6E-409C-BE32-E72D297353CC}">
                  <c16:uniqueId val="{00000003-D70E-48F9-97F2-D7B7A288E8D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0.87</c:v>
                </c:pt>
                <c:pt idx="1">
                  <c:v>0.13</c:v>
                </c:pt>
              </c:numCache>
            </c:numRef>
          </c:val>
          <c:extLst>
            <c:ext xmlns:c16="http://schemas.microsoft.com/office/drawing/2014/chart" uri="{C3380CC4-5D6E-409C-BE32-E72D297353CC}">
              <c16:uniqueId val="{00000004-D70E-48F9-97F2-D7B7A288E8DA}"/>
            </c:ext>
          </c:extLst>
        </c:ser>
        <c:dLbls>
          <c:showLegendKey val="0"/>
          <c:showVal val="0"/>
          <c:showCatName val="0"/>
          <c:showSerName val="0"/>
          <c:showPercent val="1"/>
          <c:showBubbleSize val="0"/>
          <c:showLeaderLines val="0"/>
        </c:dLbls>
        <c:firstSliceAng val="153"/>
        <c:holeSize val="6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cap="flat" cmpd="sng" algn="ctr">
      <a:noFill/>
      <a:prstDash val="solid"/>
      <a:miter lim="800000"/>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NPS Score</c:v>
                </c:pt>
              </c:strCache>
            </c:strRef>
          </c:tx>
          <c:spPr>
            <a:solidFill>
              <a:schemeClr val="accent1"/>
            </a:solidFill>
            <a:ln>
              <a:noFill/>
            </a:ln>
            <a:effectLst/>
          </c:spPr>
          <c:invertIfNegative val="0"/>
          <c:dLbls>
            <c:dLbl>
              <c:idx val="0"/>
              <c:layout>
                <c:manualLayout>
                  <c:x val="-2.0960900493488869E-2"/>
                  <c:y val="-6.75470475823747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A3-4666-ADA0-E4F5B96DA28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NPS *</c:v>
                </c:pt>
              </c:strCache>
            </c:strRef>
          </c:cat>
          <c:val>
            <c:numRef>
              <c:f>Sheet1!$B$2</c:f>
              <c:numCache>
                <c:formatCode>General</c:formatCode>
                <c:ptCount val="1"/>
                <c:pt idx="0">
                  <c:v>68</c:v>
                </c:pt>
              </c:numCache>
            </c:numRef>
          </c:val>
          <c:extLst>
            <c:ext xmlns:c16="http://schemas.microsoft.com/office/drawing/2014/chart" uri="{C3380CC4-5D6E-409C-BE32-E72D297353CC}">
              <c16:uniqueId val="{00000000-B0A3-4666-ADA0-E4F5B96DA28C}"/>
            </c:ext>
          </c:extLst>
        </c:ser>
        <c:dLbls>
          <c:showLegendKey val="0"/>
          <c:showVal val="0"/>
          <c:showCatName val="0"/>
          <c:showSerName val="0"/>
          <c:showPercent val="0"/>
          <c:showBubbleSize val="0"/>
        </c:dLbls>
        <c:gapWidth val="219"/>
        <c:overlap val="-27"/>
        <c:axId val="230773408"/>
        <c:axId val="230785408"/>
      </c:barChart>
      <c:catAx>
        <c:axId val="2307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30785408"/>
        <c:crosses val="autoZero"/>
        <c:auto val="1"/>
        <c:lblAlgn val="ctr"/>
        <c:lblOffset val="100"/>
        <c:noMultiLvlLbl val="0"/>
      </c:catAx>
      <c:valAx>
        <c:axId val="230785408"/>
        <c:scaling>
          <c:orientation val="minMax"/>
          <c:max val="100"/>
          <c:min val="0"/>
        </c:scaling>
        <c:delete val="1"/>
        <c:axPos val="l"/>
        <c:numFmt formatCode="General" sourceLinked="1"/>
        <c:majorTickMark val="none"/>
        <c:minorTickMark val="none"/>
        <c:tickLblPos val="nextTo"/>
        <c:crossAx val="230773408"/>
        <c:crossesAt val="1"/>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363435907558909"/>
          <c:y val="9.012661962673843E-2"/>
          <c:w val="0.48918796014008004"/>
          <c:h val="0.72795231832807794"/>
        </c:manualLayout>
      </c:layout>
      <c:barChart>
        <c:barDir val="bar"/>
        <c:grouping val="clustered"/>
        <c:varyColors val="0"/>
        <c:ser>
          <c:idx val="0"/>
          <c:order val="0"/>
          <c:tx>
            <c:strRef>
              <c:f>Sheet1!$B$1</c:f>
              <c:strCache>
                <c:ptCount val="1"/>
                <c:pt idx="0">
                  <c:v>Percent</c:v>
                </c:pt>
              </c:strCache>
            </c:strRef>
          </c:tx>
          <c:spPr>
            <a:solidFill>
              <a:schemeClr val="accent1"/>
            </a:solidFill>
            <a:ln w="12700">
              <a:solidFill>
                <a:schemeClr val="bg1"/>
              </a:solidFill>
            </a:ln>
            <a:effectLst/>
          </c:spPr>
          <c:invertIfNegative val="0"/>
          <c:dPt>
            <c:idx val="1"/>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3-A604-4F72-A62D-C5B83E649391}"/>
              </c:ext>
            </c:extLst>
          </c:dPt>
          <c:dPt>
            <c:idx val="2"/>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5-84F6-4E79-8507-2AE16E525BE1}"/>
              </c:ext>
            </c:extLst>
          </c:dPt>
          <c:dPt>
            <c:idx val="3"/>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7-84F6-4E79-8507-2AE16E525BE1}"/>
              </c:ext>
            </c:extLst>
          </c:dPt>
          <c:dPt>
            <c:idx val="4"/>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9-CB67-4AC1-9ACB-7698F3F0C158}"/>
              </c:ext>
            </c:extLst>
          </c:dPt>
          <c:dPt>
            <c:idx val="5"/>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9-95FB-4CFA-8DD0-E4924273E30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Sheet1!$A$2:$A$7</c:f>
              <c:strCache>
                <c:ptCount val="6"/>
                <c:pt idx="0">
                  <c:v>Don't know</c:v>
                </c:pt>
                <c:pt idx="1">
                  <c:v>Much lower </c:v>
                </c:pt>
                <c:pt idx="2">
                  <c:v>Somewhat lower </c:v>
                </c:pt>
                <c:pt idx="3">
                  <c:v>About the same </c:v>
                </c:pt>
                <c:pt idx="4">
                  <c:v>Somewhat higher </c:v>
                </c:pt>
                <c:pt idx="5">
                  <c:v>Much higher </c:v>
                </c:pt>
              </c:strCache>
            </c:strRef>
          </c:cat>
          <c:val>
            <c:numRef>
              <c:f>Sheet1!$B$2:$B$7</c:f>
              <c:numCache>
                <c:formatCode>0%</c:formatCode>
                <c:ptCount val="6"/>
                <c:pt idx="0">
                  <c:v>0.35</c:v>
                </c:pt>
                <c:pt idx="1">
                  <c:v>0.12</c:v>
                </c:pt>
                <c:pt idx="2">
                  <c:v>0.22</c:v>
                </c:pt>
                <c:pt idx="3">
                  <c:v>0.16</c:v>
                </c:pt>
                <c:pt idx="4">
                  <c:v>0.08</c:v>
                </c:pt>
                <c:pt idx="5">
                  <c:v>0.06</c:v>
                </c:pt>
              </c:numCache>
            </c:numRef>
          </c:val>
          <c:extLst>
            <c:ext xmlns:c16="http://schemas.microsoft.com/office/drawing/2014/chart" uri="{C3380CC4-5D6E-409C-BE32-E72D297353CC}">
              <c16:uniqueId val="{00000016-A604-4F72-A62D-C5B83E649391}"/>
            </c:ext>
          </c:extLst>
        </c:ser>
        <c:dLbls>
          <c:showLegendKey val="0"/>
          <c:showVal val="0"/>
          <c:showCatName val="0"/>
          <c:showSerName val="0"/>
          <c:showPercent val="0"/>
          <c:showBubbleSize val="0"/>
        </c:dLbls>
        <c:gapWidth val="100"/>
        <c:axId val="947941088"/>
        <c:axId val="947929568"/>
      </c:barChart>
      <c:catAx>
        <c:axId val="947941088"/>
        <c:scaling>
          <c:orientation val="minMax"/>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7929568"/>
        <c:crosses val="autoZero"/>
        <c:auto val="1"/>
        <c:lblAlgn val="ctr"/>
        <c:lblOffset val="100"/>
        <c:noMultiLvlLbl val="0"/>
      </c:catAx>
      <c:valAx>
        <c:axId val="947929568"/>
        <c:scaling>
          <c:orientation val="minMax"/>
        </c:scaling>
        <c:delete val="0"/>
        <c:axPos val="b"/>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4794108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D7988"/>
              </a:solidFill>
              <a:ln w="19050">
                <a:solidFill>
                  <a:schemeClr val="lt1"/>
                </a:solidFill>
              </a:ln>
              <a:effectLst/>
            </c:spPr>
            <c:extLst>
              <c:ext xmlns:c16="http://schemas.microsoft.com/office/drawing/2014/chart" uri="{C3380CC4-5D6E-409C-BE32-E72D297353CC}">
                <c16:uniqueId val="{00000001-225C-4418-A9A6-AF2C611A8A09}"/>
              </c:ext>
            </c:extLst>
          </c:dPt>
          <c:dPt>
            <c:idx val="1"/>
            <c:bubble3D val="0"/>
            <c:spPr>
              <a:solidFill>
                <a:srgbClr val="576681"/>
              </a:solidFill>
              <a:ln w="19050">
                <a:solidFill>
                  <a:schemeClr val="lt1"/>
                </a:solidFill>
              </a:ln>
              <a:effectLst/>
            </c:spPr>
            <c:extLst>
              <c:ext xmlns:c16="http://schemas.microsoft.com/office/drawing/2014/chart" uri="{C3380CC4-5D6E-409C-BE32-E72D297353CC}">
                <c16:uniqueId val="{00000003-225C-4418-A9A6-AF2C611A8A09}"/>
              </c:ext>
            </c:extLst>
          </c:dPt>
          <c:dPt>
            <c:idx val="2"/>
            <c:bubble3D val="0"/>
            <c:spPr>
              <a:solidFill>
                <a:srgbClr val="343F52"/>
              </a:solidFill>
              <a:ln w="19050">
                <a:solidFill>
                  <a:schemeClr val="lt1"/>
                </a:solidFill>
              </a:ln>
              <a:effectLst/>
            </c:spPr>
            <c:extLst>
              <c:ext xmlns:c16="http://schemas.microsoft.com/office/drawing/2014/chart" uri="{C3380CC4-5D6E-409C-BE32-E72D297353CC}">
                <c16:uniqueId val="{00000005-225C-4418-A9A6-AF2C611A8A09}"/>
              </c:ext>
            </c:extLst>
          </c:dPt>
          <c:dLbls>
            <c:dLbl>
              <c:idx val="0"/>
              <c:layout>
                <c:manualLayout>
                  <c:x val="-0.11367664358343779"/>
                  <c:y val="0.129484415710664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5C-4418-A9A6-AF2C611A8A09}"/>
                </c:ext>
              </c:extLst>
            </c:dLbl>
            <c:dLbl>
              <c:idx val="1"/>
              <c:layout>
                <c:manualLayout>
                  <c:x val="-0.16528366380789927"/>
                  <c:y val="-0.10400858666193778"/>
                </c:manualLayout>
              </c:layout>
              <c:tx>
                <c:rich>
                  <a:bodyPr/>
                  <a:lstStyle/>
                  <a:p>
                    <a:fld id="{62991FFB-2C82-46A8-8D8A-7E5C15C7ADC7}" type="VALUE">
                      <a:rPr lang="en-US">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5C-4418-A9A6-AF2C611A8A09}"/>
                </c:ext>
              </c:extLst>
            </c:dLbl>
            <c:dLbl>
              <c:idx val="2"/>
              <c:layout>
                <c:manualLayout>
                  <c:x val="0.16961699254690207"/>
                  <c:y val="-5.2689714700198655E-2"/>
                </c:manualLayout>
              </c:layout>
              <c:tx>
                <c:rich>
                  <a:bodyPr/>
                  <a:lstStyle/>
                  <a:p>
                    <a:fld id="{F6E69134-3099-4685-9AB1-DEB4C9D51C3E}" type="VALUE">
                      <a:rPr lang="en-US">
                        <a:solidFill>
                          <a:srgbClr val="FDFDFD"/>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25C-4418-A9A6-AF2C611A8A0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Texas</c:v>
                </c:pt>
                <c:pt idx="1">
                  <c:v>Other Southern States</c:v>
                </c:pt>
                <c:pt idx="2">
                  <c:v>Other Regions</c:v>
                </c:pt>
              </c:strCache>
            </c:strRef>
          </c:cat>
          <c:val>
            <c:numRef>
              <c:f>Sheet1!$B$2:$B$4</c:f>
              <c:numCache>
                <c:formatCode>0%</c:formatCode>
                <c:ptCount val="3"/>
                <c:pt idx="0">
                  <c:v>0.18</c:v>
                </c:pt>
                <c:pt idx="1">
                  <c:v>0.28999999999999998</c:v>
                </c:pt>
                <c:pt idx="2">
                  <c:v>0.53</c:v>
                </c:pt>
              </c:numCache>
            </c:numRef>
          </c:val>
          <c:extLst>
            <c:ext xmlns:c16="http://schemas.microsoft.com/office/drawing/2014/chart" uri="{C3380CC4-5D6E-409C-BE32-E72D297353CC}">
              <c16:uniqueId val="{00000006-225C-4418-A9A6-AF2C611A8A0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highlight>
                  <a:srgbClr val="FDFDFD"/>
                </a:highlight>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highlight>
                  <a:srgbClr val="FDFDFD"/>
                </a:highlight>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highlight>
                  <a:srgbClr val="FDFDFD"/>
                </a:highlight>
                <a:latin typeface="+mn-lt"/>
                <a:ea typeface="+mn-ea"/>
                <a:cs typeface="+mn-cs"/>
              </a:defRPr>
            </a:pPr>
            <a:endParaRPr lang="en-US"/>
          </a:p>
        </c:txPr>
      </c:legendEntry>
      <c:layout>
        <c:manualLayout>
          <c:xMode val="edge"/>
          <c:yMode val="edge"/>
          <c:x val="0.59715007117930552"/>
          <c:y val="4.023649106989291E-2"/>
          <c:w val="0.36174911040109287"/>
          <c:h val="0.264460748443280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2-5589-423F-A3DD-092BEC4802D4}"/>
              </c:ext>
            </c:extLst>
          </c:dPt>
          <c:dPt>
            <c:idx val="1"/>
            <c:bubble3D val="0"/>
            <c:spPr>
              <a:solidFill>
                <a:srgbClr val="343F52"/>
              </a:solidFill>
              <a:ln w="19050">
                <a:solidFill>
                  <a:schemeClr val="lt1"/>
                </a:solidFill>
              </a:ln>
              <a:effectLst/>
            </c:spPr>
            <c:extLst>
              <c:ext xmlns:c16="http://schemas.microsoft.com/office/drawing/2014/chart" uri="{C3380CC4-5D6E-409C-BE32-E72D297353CC}">
                <c16:uniqueId val="{00000001-5589-423F-A3DD-092BEC4802D4}"/>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5589-423F-A3DD-092BEC4802D4}"/>
              </c:ext>
            </c:extLst>
          </c:dPt>
          <c:dLbls>
            <c:dLbl>
              <c:idx val="0"/>
              <c:layout>
                <c:manualLayout>
                  <c:x val="0"/>
                  <c:y val="-2.9683468711987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89-423F-A3DD-092BEC4802D4}"/>
                </c:ext>
              </c:extLst>
            </c:dLbl>
            <c:dLbl>
              <c:idx val="1"/>
              <c:layout>
                <c:manualLayout>
                  <c:x val="7.1761588790274777E-3"/>
                  <c:y val="-6.7847928484543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89-423F-A3DD-092BEC4802D4}"/>
                </c:ext>
              </c:extLst>
            </c:dLbl>
            <c:dLbl>
              <c:idx val="2"/>
              <c:layout>
                <c:manualLayout>
                  <c:x val="2.3920529596758258E-3"/>
                  <c:y val="-9.3290901666247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89-423F-A3DD-092BEC4802D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Coverage Area 1</c:v>
                </c:pt>
                <c:pt idx="1">
                  <c:v>Coverage Area 2</c:v>
                </c:pt>
                <c:pt idx="2">
                  <c:v>Coverage Area 3</c:v>
                </c:pt>
              </c:strCache>
            </c:strRef>
          </c:cat>
          <c:val>
            <c:numRef>
              <c:f>Sheet1!$B$2:$B$4</c:f>
              <c:numCache>
                <c:formatCode>0%</c:formatCode>
                <c:ptCount val="3"/>
                <c:pt idx="0">
                  <c:v>0.17</c:v>
                </c:pt>
                <c:pt idx="1">
                  <c:v>0.33</c:v>
                </c:pt>
                <c:pt idx="2">
                  <c:v>0.5</c:v>
                </c:pt>
              </c:numCache>
            </c:numRef>
          </c:val>
          <c:extLst>
            <c:ext xmlns:c16="http://schemas.microsoft.com/office/drawing/2014/chart" uri="{C3380CC4-5D6E-409C-BE32-E72D297353CC}">
              <c16:uniqueId val="{00000000-5589-423F-A3DD-092BEC4802D4}"/>
            </c:ext>
          </c:extLst>
        </c:ser>
        <c:dLbls>
          <c:showLegendKey val="0"/>
          <c:showVal val="0"/>
          <c:showCatName val="0"/>
          <c:showSerName val="0"/>
          <c:showPercent val="0"/>
          <c:showBubbleSize val="0"/>
          <c:showLeaderLines val="1"/>
        </c:dLbls>
        <c:firstSliceAng val="0"/>
        <c:holeSize val="34"/>
      </c:doughnutChart>
      <c:spPr>
        <a:noFill/>
        <a:ln>
          <a:noFill/>
        </a:ln>
        <a:effectLst/>
      </c:spPr>
    </c:plotArea>
    <c:legend>
      <c:legendPos val="l"/>
      <c:layout>
        <c:manualLayout>
          <c:xMode val="edge"/>
          <c:yMode val="edge"/>
          <c:x val="0.18967694930455228"/>
          <c:y val="0.76690028657174447"/>
          <c:w val="0.25674646921758187"/>
          <c:h val="0.23309971342825553"/>
        </c:manualLayout>
      </c:layout>
      <c:overlay val="0"/>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Nova" panose="020B0504020202020204" pitchFamily="34" charset="0"/>
                <a:ea typeface="+mn-ea"/>
                <a:cs typeface="+mn-cs"/>
              </a:defRPr>
            </a:pPr>
            <a:r>
              <a:rPr lang="en-US" sz="1800">
                <a:solidFill>
                  <a:schemeClr val="tx1"/>
                </a:solidFill>
                <a:latin typeface="Arial Nova" panose="020B0504020202020204" pitchFamily="34" charset="0"/>
              </a:rPr>
              <a:t>ACSI</a:t>
            </a:r>
            <a:r>
              <a:rPr lang="en-US" sz="1800" baseline="30000">
                <a:solidFill>
                  <a:schemeClr val="tx1"/>
                </a:solidFill>
                <a:latin typeface="Arial Nova" panose="020B0504020202020204" pitchFamily="34" charset="0"/>
              </a:rPr>
              <a:t>®</a:t>
            </a:r>
          </a:p>
        </c:rich>
      </c:tx>
      <c:layout>
        <c:manualLayout>
          <c:xMode val="edge"/>
          <c:yMode val="edge"/>
          <c:x val="0.40210466014779367"/>
          <c:y val="9.1528332162803677E-3"/>
        </c:manualLayout>
      </c:layout>
      <c:overlay val="0"/>
      <c:spPr>
        <a:noFill/>
        <a:ln>
          <a:noFill/>
        </a:ln>
        <a:effectLst/>
      </c:spPr>
    </c:title>
    <c:autoTitleDeleted val="0"/>
    <c:plotArea>
      <c:layout>
        <c:manualLayout>
          <c:layoutTarget val="inner"/>
          <c:xMode val="edge"/>
          <c:yMode val="edge"/>
          <c:x val="0.12606504317663991"/>
          <c:y val="0.14244547127541848"/>
          <c:w val="0.79135967574914912"/>
          <c:h val="0.8333031241790827"/>
        </c:manualLayout>
      </c:layout>
      <c:doughnutChart>
        <c:varyColors val="1"/>
        <c:ser>
          <c:idx val="0"/>
          <c:order val="0"/>
          <c:tx>
            <c:strRef>
              <c:f>Sheet1!$B$1</c:f>
              <c:strCache>
                <c:ptCount val="1"/>
                <c:pt idx="0">
                  <c:v>CSI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89-4D24-A652-184E83F54DE0}"/>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1589-4D24-A652-184E83F54DE0}"/>
              </c:ext>
            </c:extLst>
          </c:dPt>
          <c:dPt>
            <c:idx val="2"/>
            <c:bubble3D val="0"/>
            <c:spPr>
              <a:noFill/>
              <a:ln w="19050">
                <a:noFill/>
              </a:ln>
              <a:effectLst/>
            </c:spPr>
            <c:extLst>
              <c:ext xmlns:c16="http://schemas.microsoft.com/office/drawing/2014/chart" uri="{C3380CC4-5D6E-409C-BE32-E72D297353CC}">
                <c16:uniqueId val="{00000005-1589-4D24-A652-184E83F54DE0}"/>
              </c:ext>
            </c:extLst>
          </c:dPt>
          <c:dLbls>
            <c:delete val="1"/>
          </c:dLbls>
          <c:val>
            <c:numRef>
              <c:f>Sheet1!$B$2:$B$4</c:f>
              <c:numCache>
                <c:formatCode>General</c:formatCode>
                <c:ptCount val="3"/>
                <c:pt idx="0" formatCode="#">
                  <c:v>66</c:v>
                </c:pt>
                <c:pt idx="1">
                  <c:v>34</c:v>
                </c:pt>
                <c:pt idx="2" formatCode="#">
                  <c:v>100</c:v>
                </c:pt>
              </c:numCache>
            </c:numRef>
          </c:val>
          <c:extLst>
            <c:ext xmlns:c16="http://schemas.microsoft.com/office/drawing/2014/chart" uri="{C3380CC4-5D6E-409C-BE32-E72D297353CC}">
              <c16:uniqueId val="{00000006-1589-4D24-A652-184E83F54DE0}"/>
            </c:ext>
          </c:extLst>
        </c:ser>
        <c:dLbls>
          <c:showLegendKey val="0"/>
          <c:showVal val="1"/>
          <c:showCatName val="0"/>
          <c:showSerName val="0"/>
          <c:showPercent val="0"/>
          <c:showBubbleSize val="0"/>
          <c:showLeaderLines val="1"/>
        </c:dLbls>
        <c:firstSliceAng val="270"/>
        <c:holeSize val="4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07885688474037E-2"/>
          <c:y val="4.3349551752090064E-2"/>
          <c:w val="0.82898642979286197"/>
          <c:h val="0.85301122799337414"/>
        </c:manualLayout>
      </c:layout>
      <c:bubbleChart>
        <c:varyColors val="0"/>
        <c:ser>
          <c:idx val="0"/>
          <c:order val="0"/>
          <c:tx>
            <c:strRef>
              <c:f>Data!$C$1</c:f>
              <c:strCache>
                <c:ptCount val="1"/>
                <c:pt idx="0">
                  <c:v>AvgScore</c:v>
                </c:pt>
              </c:strCache>
            </c:strRef>
          </c:tx>
          <c:spPr>
            <a:solidFill>
              <a:schemeClr val="bg1">
                <a:lumMod val="75000"/>
              </a:schemeClr>
            </a:solidFill>
            <a:ln>
              <a:noFill/>
            </a:ln>
            <a:effectLst/>
          </c:spPr>
          <c:invertIfNegative val="0"/>
          <c:dPt>
            <c:idx val="0"/>
            <c:invertIfNegative val="0"/>
            <c:bubble3D val="0"/>
            <c:extLst>
              <c:ext xmlns:c16="http://schemas.microsoft.com/office/drawing/2014/chart" uri="{C3380CC4-5D6E-409C-BE32-E72D297353CC}">
                <c16:uniqueId val="{00000000-80B4-428D-97B0-BA858F382848}"/>
              </c:ext>
            </c:extLst>
          </c:dPt>
          <c:dPt>
            <c:idx val="1"/>
            <c:invertIfNegative val="0"/>
            <c:bubble3D val="0"/>
            <c:spPr>
              <a:solidFill>
                <a:schemeClr val="bg1">
                  <a:lumMod val="75000"/>
                </a:schemeClr>
              </a:solidFill>
              <a:ln w="25400">
                <a:noFill/>
              </a:ln>
              <a:effectLst/>
            </c:spPr>
            <c:extLst>
              <c:ext xmlns:c16="http://schemas.microsoft.com/office/drawing/2014/chart" uri="{C3380CC4-5D6E-409C-BE32-E72D297353CC}">
                <c16:uniqueId val="{00000002-80B4-428D-97B0-BA858F382848}"/>
              </c:ext>
            </c:extLst>
          </c:dPt>
          <c:dPt>
            <c:idx val="2"/>
            <c:invertIfNegative val="0"/>
            <c:bubble3D val="0"/>
            <c:spPr>
              <a:solidFill>
                <a:schemeClr val="bg1">
                  <a:lumMod val="75000"/>
                </a:schemeClr>
              </a:solidFill>
              <a:ln w="25400">
                <a:noFill/>
              </a:ln>
              <a:effectLst/>
            </c:spPr>
            <c:extLst>
              <c:ext xmlns:c16="http://schemas.microsoft.com/office/drawing/2014/chart" uri="{C3380CC4-5D6E-409C-BE32-E72D297353CC}">
                <c16:uniqueId val="{00000004-80B4-428D-97B0-BA858F382848}"/>
              </c:ext>
            </c:extLst>
          </c:dPt>
          <c:dPt>
            <c:idx val="3"/>
            <c:invertIfNegative val="0"/>
            <c:bubble3D val="0"/>
            <c:extLst>
              <c:ext xmlns:c16="http://schemas.microsoft.com/office/drawing/2014/chart" uri="{C3380CC4-5D6E-409C-BE32-E72D297353CC}">
                <c16:uniqueId val="{00000005-80B4-428D-97B0-BA858F382848}"/>
              </c:ext>
            </c:extLst>
          </c:dPt>
          <c:dPt>
            <c:idx val="4"/>
            <c:invertIfNegative val="0"/>
            <c:bubble3D val="0"/>
            <c:spPr>
              <a:solidFill>
                <a:schemeClr val="tx1">
                  <a:lumMod val="40000"/>
                  <a:lumOff val="60000"/>
                </a:schemeClr>
              </a:solidFill>
              <a:ln>
                <a:noFill/>
              </a:ln>
              <a:effectLst/>
            </c:spPr>
            <c:extLst>
              <c:ext xmlns:c16="http://schemas.microsoft.com/office/drawing/2014/chart" uri="{C3380CC4-5D6E-409C-BE32-E72D297353CC}">
                <c16:uniqueId val="{00000007-80B4-428D-97B0-BA858F382848}"/>
              </c:ext>
            </c:extLst>
          </c:dPt>
          <c:dPt>
            <c:idx val="8"/>
            <c:invertIfNegative val="0"/>
            <c:bubble3D val="0"/>
            <c:spPr>
              <a:solidFill>
                <a:schemeClr val="bg1">
                  <a:lumMod val="75000"/>
                </a:schemeClr>
              </a:solidFill>
              <a:ln w="25400">
                <a:noFill/>
              </a:ln>
              <a:effectLst/>
            </c:spPr>
            <c:extLst>
              <c:ext xmlns:c16="http://schemas.microsoft.com/office/drawing/2014/chart" uri="{C3380CC4-5D6E-409C-BE32-E72D297353CC}">
                <c16:uniqueId val="{0000000F-80B4-428D-97B0-BA858F382848}"/>
              </c:ext>
            </c:extLst>
          </c:dPt>
          <c:dLbls>
            <c:dLbl>
              <c:idx val="0"/>
              <c:layout>
                <c:manualLayout>
                  <c:x val="-5.8690751875574182E-2"/>
                  <c:y val="-8.7163953188560919E-2"/>
                </c:manualLayout>
              </c:layout>
              <c:tx>
                <c:rich>
                  <a:bodyPr/>
                  <a:lstStyle/>
                  <a:p>
                    <a:fld id="{5DB78A14-2BFD-42A7-8AAB-20CBE06B84C3}"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0B4-428D-97B0-BA858F382848}"/>
                </c:ext>
              </c:extLst>
            </c:dLbl>
            <c:dLbl>
              <c:idx val="1"/>
              <c:layout>
                <c:manualLayout>
                  <c:x val="-5.2690146838265881E-3"/>
                  <c:y val="-3.366116427594934E-2"/>
                </c:manualLayout>
              </c:layout>
              <c:tx>
                <c:rich>
                  <a:bodyPr/>
                  <a:lstStyle/>
                  <a:p>
                    <a:fld id="{FF71B03E-9C48-4458-AFA2-ADBB91869E3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0B4-428D-97B0-BA858F382848}"/>
                </c:ext>
              </c:extLst>
            </c:dLbl>
            <c:dLbl>
              <c:idx val="2"/>
              <c:layout>
                <c:manualLayout>
                  <c:x val="5.5662010470487015E-3"/>
                  <c:y val="-3.3890806697842224E-2"/>
                </c:manualLayout>
              </c:layout>
              <c:tx>
                <c:rich>
                  <a:bodyPr/>
                  <a:lstStyle/>
                  <a:p>
                    <a:fld id="{C5914F5B-240C-476F-B10C-BA82BC2C7B4B}"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0B4-428D-97B0-BA858F382848}"/>
                </c:ext>
              </c:extLst>
            </c:dLbl>
            <c:dLbl>
              <c:idx val="3"/>
              <c:layout>
                <c:manualLayout>
                  <c:x val="-6.6215207244237545E-2"/>
                  <c:y val="-6.5961910521073211E-2"/>
                </c:manualLayout>
              </c:layout>
              <c:tx>
                <c:rich>
                  <a:bodyPr/>
                  <a:lstStyle/>
                  <a:p>
                    <a:fld id="{B89943C2-A904-4E15-9805-C6E3A78D2B4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0B4-428D-97B0-BA858F382848}"/>
                </c:ext>
              </c:extLst>
            </c:dLbl>
            <c:dLbl>
              <c:idx val="4"/>
              <c:layout>
                <c:manualLayout>
                  <c:x val="1.615921226180452E-3"/>
                  <c:y val="3.1317253417275863E-2"/>
                </c:manualLayout>
              </c:layout>
              <c:tx>
                <c:rich>
                  <a:bodyPr/>
                  <a:lstStyle/>
                  <a:p>
                    <a:fld id="{D71168F2-7803-4A8C-8467-DE227628F85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0B4-428D-97B0-BA858F382848}"/>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0B4-428D-97B0-BA858F382848}"/>
                </c:ext>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80B4-428D-97B0-BA858F382848}"/>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80B4-428D-97B0-BA858F382848}"/>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80B4-428D-97B0-BA858F38284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Arial Nova Light" panose="020B0304020202020204" pitchFamily="34" charset="0"/>
                    <a:ea typeface="Calibri"/>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lumMod val="40000"/>
                          <a:lumOff val="60000"/>
                        </a:schemeClr>
                      </a:solidFill>
                      <a:prstDash val="solid"/>
                      <a:round/>
                    </a:ln>
                    <a:effectLst/>
                  </c:spPr>
                </c15:leaderLines>
              </c:ext>
            </c:extLst>
          </c:dLbls>
          <c:xVal>
            <c:numRef>
              <c:f>Data!$B$2:$B$10</c:f>
              <c:numCache>
                <c:formatCode>0.0</c:formatCode>
                <c:ptCount val="9"/>
                <c:pt idx="0" formatCode="General">
                  <c:v>2.2000000000000002</c:v>
                </c:pt>
                <c:pt idx="1">
                  <c:v>0.4</c:v>
                </c:pt>
                <c:pt idx="2">
                  <c:v>1.9</c:v>
                </c:pt>
                <c:pt idx="3">
                  <c:v>1.7</c:v>
                </c:pt>
                <c:pt idx="4">
                  <c:v>1.7</c:v>
                </c:pt>
                <c:pt idx="5">
                  <c:v>0.3</c:v>
                </c:pt>
              </c:numCache>
            </c:numRef>
          </c:xVal>
          <c:yVal>
            <c:numRef>
              <c:f>Data!$C$2:$C$10</c:f>
              <c:numCache>
                <c:formatCode>0</c:formatCode>
                <c:ptCount val="9"/>
                <c:pt idx="0" formatCode="General">
                  <c:v>90</c:v>
                </c:pt>
                <c:pt idx="1">
                  <c:v>94</c:v>
                </c:pt>
                <c:pt idx="2">
                  <c:v>86</c:v>
                </c:pt>
                <c:pt idx="3">
                  <c:v>88</c:v>
                </c:pt>
                <c:pt idx="4">
                  <c:v>84</c:v>
                </c:pt>
                <c:pt idx="5">
                  <c:v>90</c:v>
                </c:pt>
              </c:numCache>
            </c:numRef>
          </c:yVal>
          <c:bubbleSize>
            <c:numRef>
              <c:f>Data!$D$2:$D$10</c:f>
              <c:numCache>
                <c:formatCode>0%</c:formatCode>
                <c:ptCount val="9"/>
                <c:pt idx="0">
                  <c:v>0.99951219512195122</c:v>
                </c:pt>
                <c:pt idx="1">
                  <c:v>0.99463414634146341</c:v>
                </c:pt>
                <c:pt idx="2">
                  <c:v>0.39512195121951221</c:v>
                </c:pt>
                <c:pt idx="3">
                  <c:v>0.64487804878048782</c:v>
                </c:pt>
                <c:pt idx="4">
                  <c:v>0.9668292682926829</c:v>
                </c:pt>
                <c:pt idx="5">
                  <c:v>0.38585365853658538</c:v>
                </c:pt>
                <c:pt idx="6">
                  <c:v>0</c:v>
                </c:pt>
                <c:pt idx="7">
                  <c:v>0</c:v>
                </c:pt>
                <c:pt idx="8">
                  <c:v>0</c:v>
                </c:pt>
              </c:numCache>
            </c:numRef>
          </c:bubbleSize>
          <c:bubble3D val="0"/>
          <c:extLst>
            <c:ext xmlns:c15="http://schemas.microsoft.com/office/drawing/2012/chart" uri="{02D57815-91ED-43cb-92C2-25804820EDAC}">
              <c15:datalabelsRange>
                <c15:f>Data!$A$2:$A$7</c15:f>
                <c15:dlblRangeCache>
                  <c:ptCount val="6"/>
                  <c:pt idx="0">
                    <c:v>Service Reliability </c:v>
                  </c:pt>
                  <c:pt idx="1">
                    <c:v>Billing and Payments</c:v>
                  </c:pt>
                  <c:pt idx="2">
                    <c:v>Call Center Satisfaction</c:v>
                  </c:pt>
                  <c:pt idx="3">
                    <c:v>Website </c:v>
                  </c:pt>
                  <c:pt idx="4">
                    <c:v>Outreach </c:v>
                  </c:pt>
                  <c:pt idx="5">
                    <c:v>Call Center Representatives</c:v>
                  </c:pt>
                </c15:dlblRangeCache>
              </c15:datalabelsRange>
            </c:ext>
            <c:ext xmlns:c16="http://schemas.microsoft.com/office/drawing/2014/chart" uri="{C3380CC4-5D6E-409C-BE32-E72D297353CC}">
              <c16:uniqueId val="{00000011-80B4-428D-97B0-BA858F382848}"/>
            </c:ext>
          </c:extLst>
        </c:ser>
        <c:ser>
          <c:idx val="1"/>
          <c:order val="1"/>
          <c:tx>
            <c:strRef>
              <c:f>Data!$B$1</c:f>
              <c:strCache>
                <c:ptCount val="1"/>
                <c:pt idx="0">
                  <c:v>Impacts</c:v>
                </c:pt>
              </c:strCache>
            </c:strRef>
          </c:tx>
          <c:spPr>
            <a:noFill/>
            <a:ln w="25400">
              <a:noFill/>
            </a:ln>
            <a:effectLst/>
          </c:spPr>
          <c:invertIfNegative val="0"/>
          <c:errBars>
            <c:errDir val="y"/>
            <c:errBarType val="both"/>
            <c:errValType val="fixedVal"/>
            <c:noEndCap val="1"/>
            <c:val val="100"/>
            <c:spPr>
              <a:solidFill>
                <a:schemeClr val="tx1"/>
              </a:solidFill>
              <a:ln w="6350" cap="flat" cmpd="sng" algn="ctr">
                <a:solidFill>
                  <a:schemeClr val="accent6">
                    <a:lumMod val="50000"/>
                  </a:schemeClr>
                </a:solidFill>
                <a:prstDash val="lgDashDotDot"/>
                <a:round/>
              </a:ln>
              <a:effectLst/>
            </c:spPr>
          </c:errBars>
          <c:errBars>
            <c:errDir val="x"/>
            <c:errBarType val="both"/>
            <c:errValType val="fixedVal"/>
            <c:noEndCap val="0"/>
            <c:val val="100"/>
            <c:spPr>
              <a:solidFill>
                <a:schemeClr val="tx1"/>
              </a:solidFill>
              <a:ln w="6350" cap="flat" cmpd="sng" algn="ctr">
                <a:solidFill>
                  <a:schemeClr val="accent6">
                    <a:lumMod val="50000"/>
                  </a:schemeClr>
                </a:solidFill>
                <a:prstDash val="lgDashDotDot"/>
                <a:round/>
              </a:ln>
              <a:effectLst/>
            </c:spPr>
          </c:errBars>
          <c:xVal>
            <c:numRef>
              <c:f>Data!$B$12</c:f>
              <c:numCache>
                <c:formatCode>0.0000</c:formatCode>
                <c:ptCount val="1"/>
                <c:pt idx="0">
                  <c:v>1.5</c:v>
                </c:pt>
              </c:numCache>
            </c:numRef>
          </c:xVal>
          <c:yVal>
            <c:numRef>
              <c:f>Data!$C$12</c:f>
              <c:numCache>
                <c:formatCode>0.0000</c:formatCode>
                <c:ptCount val="1"/>
                <c:pt idx="0">
                  <c:v>88</c:v>
                </c:pt>
              </c:numCache>
            </c:numRef>
          </c:yVal>
          <c:bubbleSize>
            <c:numLit>
              <c:formatCode>General</c:formatCode>
              <c:ptCount val="1"/>
            </c:numLit>
          </c:bubbleSize>
          <c:bubble3D val="0"/>
          <c:extLst>
            <c:ext xmlns:c16="http://schemas.microsoft.com/office/drawing/2014/chart" uri="{C3380CC4-5D6E-409C-BE32-E72D297353CC}">
              <c16:uniqueId val="{00000012-80B4-428D-97B0-BA858F382848}"/>
            </c:ext>
          </c:extLst>
        </c:ser>
        <c:dLbls>
          <c:showLegendKey val="0"/>
          <c:showVal val="0"/>
          <c:showCatName val="0"/>
          <c:showSerName val="0"/>
          <c:showPercent val="0"/>
          <c:showBubbleSize val="0"/>
        </c:dLbls>
        <c:bubbleScale val="20"/>
        <c:showNegBubbles val="0"/>
        <c:axId val="100924800"/>
        <c:axId val="101201024"/>
      </c:bubbleChart>
      <c:valAx>
        <c:axId val="100924800"/>
        <c:scaling>
          <c:orientation val="minMax"/>
          <c:max val="3"/>
          <c:min val="0"/>
        </c:scaling>
        <c:delete val="0"/>
        <c:axPos val="b"/>
        <c:title>
          <c:tx>
            <c:rich>
              <a:bodyPr rot="0" spcFirstLastPara="1" vertOverflow="ellipsis" vert="horz"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r>
                  <a:rPr lang="en-US" sz="1400">
                    <a:latin typeface="Arial Nova Light" panose="020B0304020202020204" pitchFamily="34" charset="0"/>
                  </a:rPr>
                  <a:t>Impact onto Satisfaction</a:t>
                </a:r>
              </a:p>
            </c:rich>
          </c:tx>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endParaRPr lang="en-US"/>
            </a:p>
          </c:txPr>
        </c:title>
        <c:numFmt formatCode="#,##0.0" sourceLinked="0"/>
        <c:majorTickMark val="out"/>
        <c:minorTickMark val="none"/>
        <c:tickLblPos val="nextTo"/>
        <c:spPr>
          <a:noFill/>
          <a:ln w="6350" cap="flat" cmpd="sng" algn="ctr">
            <a:solidFill>
              <a:schemeClr val="tx1"/>
            </a:solidFill>
            <a:prstDash val="solid"/>
            <a:round/>
          </a:ln>
          <a:effectLst/>
        </c:spPr>
        <c:txPr>
          <a:bodyPr rot="0" spcFirstLastPara="1" vertOverflow="ellipsis"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endParaRPr lang="en-US"/>
          </a:p>
        </c:txPr>
        <c:crossAx val="101201024"/>
        <c:crosses val="autoZero"/>
        <c:crossBetween val="midCat"/>
        <c:majorUnit val="0.5"/>
      </c:valAx>
      <c:valAx>
        <c:axId val="101201024"/>
        <c:scaling>
          <c:orientation val="minMax"/>
          <c:max val="100"/>
          <c:min val="75"/>
        </c:scaling>
        <c:delete val="0"/>
        <c:axPos val="l"/>
        <c:title>
          <c:tx>
            <c:rich>
              <a:bodyPr rot="-5400000" spcFirstLastPara="1" vertOverflow="ellipsis" vert="horz"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r>
                  <a:rPr lang="en-US" sz="1400">
                    <a:latin typeface="Arial Nova Light" panose="020B0304020202020204" pitchFamily="34" charset="0"/>
                  </a:rPr>
                  <a:t>Driver Score</a:t>
                </a: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endParaRPr lang="en-US"/>
            </a:p>
          </c:txPr>
        </c:title>
        <c:numFmt formatCode="General" sourceLinked="1"/>
        <c:majorTickMark val="out"/>
        <c:minorTickMark val="none"/>
        <c:tickLblPos val="nextTo"/>
        <c:spPr>
          <a:noFill/>
          <a:ln w="6350" cap="flat" cmpd="sng" algn="ctr">
            <a:solidFill>
              <a:schemeClr val="tx1"/>
            </a:solidFill>
            <a:prstDash val="solid"/>
            <a:round/>
          </a:ln>
          <a:effectLst/>
        </c:spPr>
        <c:txPr>
          <a:bodyPr rot="0" spcFirstLastPara="1" vertOverflow="ellipsis" wrap="square" anchor="ctr" anchorCtr="1"/>
          <a:lstStyle/>
          <a:p>
            <a:pPr>
              <a:defRPr sz="1400" b="0" i="0" u="none" strike="noStrike" kern="1200" baseline="0">
                <a:solidFill>
                  <a:srgbClr val="000000"/>
                </a:solidFill>
                <a:latin typeface="Arial Nova Light" panose="020B0304020202020204" pitchFamily="34" charset="0"/>
                <a:ea typeface="Calibri"/>
                <a:cs typeface="Arial" panose="020B0604020202020204" pitchFamily="34" charset="0"/>
              </a:defRPr>
            </a:pPr>
            <a:endParaRPr lang="en-US"/>
          </a:p>
        </c:txPr>
        <c:crossAx val="100924800"/>
        <c:crosses val="autoZero"/>
        <c:crossBetween val="midCat"/>
        <c:majorUnit val="5"/>
      </c:valAx>
      <c:spPr>
        <a:noFill/>
        <a:ln>
          <a:solidFill>
            <a:sysClr val="windowText" lastClr="000000"/>
          </a:solidFill>
        </a:ln>
        <a:effectLst/>
      </c:spPr>
    </c:plotArea>
    <c:plotVisOnly val="1"/>
    <c:dispBlanksAs val="gap"/>
    <c:showDLblsOverMax val="0"/>
  </c:chart>
  <c:spPr>
    <a:noFill/>
    <a:ln w="6350" cap="flat" cmpd="sng" algn="ctr">
      <a:noFill/>
      <a:prstDash val="solid"/>
      <a:miter lim="800000"/>
    </a:ln>
    <a:effectLst/>
  </c:spPr>
  <c:txPr>
    <a:bodyPr/>
    <a:lstStyle/>
    <a:p>
      <a:pPr>
        <a:defRPr sz="1200" b="0" i="0" u="none" strike="noStrike" baseline="0">
          <a:solidFill>
            <a:srgbClr val="000000"/>
          </a:solidFill>
          <a:latin typeface="+mn-lt"/>
          <a:ea typeface="Calibri"/>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171023826837967"/>
          <c:y val="0"/>
          <c:w val="0.57828976173162028"/>
          <c:h val="0.84051459194961231"/>
        </c:manualLayout>
      </c:layout>
      <c:barChart>
        <c:barDir val="bar"/>
        <c:grouping val="clustered"/>
        <c:varyColors val="0"/>
        <c:ser>
          <c:idx val="0"/>
          <c:order val="0"/>
          <c:tx>
            <c:strRef>
              <c:f>Sheet1!$C$1</c:f>
              <c:strCache>
                <c:ptCount val="1"/>
                <c:pt idx="0">
                  <c:v>2025 ACSI Syndicated Energy Utility Study - Municipalities </c:v>
                </c:pt>
              </c:strCache>
            </c:strRef>
          </c:tx>
          <c:spPr>
            <a:solidFill>
              <a:srgbClr val="FFFFFF">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Courteousness and Helpfulness of Staff/Representatives</c:v>
                </c:pt>
                <c:pt idx="1">
                  <c:v>Ability to Restore Electric Service When Power Outages Occur </c:v>
                </c:pt>
                <c:pt idx="2">
                  <c:v>Ability to Provide Reliable Electric Service  </c:v>
                </c:pt>
                <c:pt idx="3">
                  <c:v>ACSI </c:v>
                </c:pt>
              </c:strCache>
            </c:strRef>
          </c:cat>
          <c:val>
            <c:numRef>
              <c:f>Sheet1!$C$2:$C$5</c:f>
              <c:numCache>
                <c:formatCode>General</c:formatCode>
                <c:ptCount val="4"/>
                <c:pt idx="0">
                  <c:v>76</c:v>
                </c:pt>
                <c:pt idx="1">
                  <c:v>80</c:v>
                </c:pt>
                <c:pt idx="2">
                  <c:v>81</c:v>
                </c:pt>
                <c:pt idx="3">
                  <c:v>75</c:v>
                </c:pt>
              </c:numCache>
            </c:numRef>
          </c:val>
          <c:extLst>
            <c:ext xmlns:c16="http://schemas.microsoft.com/office/drawing/2014/chart" uri="{C3380CC4-5D6E-409C-BE32-E72D297353CC}">
              <c16:uniqueId val="{00000000-D646-4EC9-AC08-B9D74CFB0715}"/>
            </c:ext>
          </c:extLst>
        </c:ser>
        <c:ser>
          <c:idx val="1"/>
          <c:order val="1"/>
          <c:tx>
            <c:strRef>
              <c:f>Sheet1!$D$1</c:f>
              <c:strCache>
                <c:ptCount val="1"/>
                <c:pt idx="0">
                  <c:v>2025 ACSI Syndicated Energy Utility Study - Investor Owned </c:v>
                </c:pt>
              </c:strCache>
            </c:strRef>
          </c:tx>
          <c:spPr>
            <a:solidFill>
              <a:srgbClr val="F2F2F2">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Courteousness and Helpfulness of Staff/Representatives</c:v>
                </c:pt>
                <c:pt idx="1">
                  <c:v>Ability to Restore Electric Service When Power Outages Occur </c:v>
                </c:pt>
                <c:pt idx="2">
                  <c:v>Ability to Provide Reliable Electric Service  </c:v>
                </c:pt>
                <c:pt idx="3">
                  <c:v>ACSI </c:v>
                </c:pt>
              </c:strCache>
            </c:strRef>
          </c:cat>
          <c:val>
            <c:numRef>
              <c:f>Sheet1!$D$2:$D$5</c:f>
              <c:numCache>
                <c:formatCode>General</c:formatCode>
                <c:ptCount val="4"/>
                <c:pt idx="0">
                  <c:v>76</c:v>
                </c:pt>
                <c:pt idx="1">
                  <c:v>79</c:v>
                </c:pt>
                <c:pt idx="2">
                  <c:v>82</c:v>
                </c:pt>
                <c:pt idx="3">
                  <c:v>74</c:v>
                </c:pt>
              </c:numCache>
            </c:numRef>
          </c:val>
          <c:extLst>
            <c:ext xmlns:c16="http://schemas.microsoft.com/office/drawing/2014/chart" uri="{C3380CC4-5D6E-409C-BE32-E72D297353CC}">
              <c16:uniqueId val="{00000001-D646-4EC9-AC08-B9D74CFB0715}"/>
            </c:ext>
          </c:extLst>
        </c:ser>
        <c:ser>
          <c:idx val="2"/>
          <c:order val="2"/>
          <c:tx>
            <c:strRef>
              <c:f>Sheet1!$E$1</c:f>
              <c:strCache>
                <c:ptCount val="1"/>
                <c:pt idx="0">
                  <c:v>2025 ACSI Syndicated Energy Utility Study - Cooperatives </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Courteousness and Helpfulness of Staff/Representatives</c:v>
                </c:pt>
                <c:pt idx="1">
                  <c:v>Ability to Restore Electric Service When Power Outages Occur </c:v>
                </c:pt>
                <c:pt idx="2">
                  <c:v>Ability to Provide Reliable Electric Service  </c:v>
                </c:pt>
                <c:pt idx="3">
                  <c:v>ACSI </c:v>
                </c:pt>
              </c:strCache>
            </c:strRef>
          </c:cat>
          <c:val>
            <c:numRef>
              <c:f>Sheet1!$E$2:$E$5</c:f>
              <c:numCache>
                <c:formatCode>General</c:formatCode>
                <c:ptCount val="4"/>
                <c:pt idx="0">
                  <c:v>78</c:v>
                </c:pt>
                <c:pt idx="1">
                  <c:v>81</c:v>
                </c:pt>
                <c:pt idx="2">
                  <c:v>82</c:v>
                </c:pt>
                <c:pt idx="3">
                  <c:v>76</c:v>
                </c:pt>
              </c:numCache>
            </c:numRef>
          </c:val>
          <c:extLst>
            <c:ext xmlns:c16="http://schemas.microsoft.com/office/drawing/2014/chart" uri="{C3380CC4-5D6E-409C-BE32-E72D297353CC}">
              <c16:uniqueId val="{00000002-D646-4EC9-AC08-B9D74CFB0715}"/>
            </c:ext>
          </c:extLst>
        </c:ser>
        <c:ser>
          <c:idx val="3"/>
          <c:order val="3"/>
          <c:tx>
            <c:strRef>
              <c:f>Sheet1!$F$1</c:f>
              <c:strCache>
                <c:ptCount val="1"/>
                <c:pt idx="0">
                  <c:v>2025 Cooperative Advantage Survey Aggregate Results  </c:v>
                </c:pt>
              </c:strCache>
            </c:strRef>
          </c:tx>
          <c:spPr>
            <a:solidFill>
              <a:srgbClr val="4554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Courteousness and Helpfulness of Staff/Representatives</c:v>
                </c:pt>
                <c:pt idx="1">
                  <c:v>Ability to Restore Electric Service When Power Outages Occur </c:v>
                </c:pt>
                <c:pt idx="2">
                  <c:v>Ability to Provide Reliable Electric Service  </c:v>
                </c:pt>
                <c:pt idx="3">
                  <c:v>ACSI </c:v>
                </c:pt>
              </c:strCache>
            </c:strRef>
          </c:cat>
          <c:val>
            <c:numRef>
              <c:f>Sheet1!$F$2:$F$5</c:f>
              <c:numCache>
                <c:formatCode>General</c:formatCode>
                <c:ptCount val="4"/>
                <c:pt idx="0">
                  <c:v>92</c:v>
                </c:pt>
                <c:pt idx="1">
                  <c:v>92</c:v>
                </c:pt>
                <c:pt idx="2">
                  <c:v>93</c:v>
                </c:pt>
                <c:pt idx="3">
                  <c:v>86</c:v>
                </c:pt>
              </c:numCache>
            </c:numRef>
          </c:val>
          <c:extLst>
            <c:ext xmlns:c16="http://schemas.microsoft.com/office/drawing/2014/chart" uri="{C3380CC4-5D6E-409C-BE32-E72D297353CC}">
              <c16:uniqueId val="{00000003-D646-4EC9-AC08-B9D74CFB0715}"/>
            </c:ext>
          </c:extLst>
        </c:ser>
        <c:ser>
          <c:idx val="4"/>
          <c:order val="4"/>
          <c:tx>
            <c:strRef>
              <c:f>Sheet1!$G$1</c:f>
              <c:strCache>
                <c:ptCount val="1"/>
                <c:pt idx="0">
                  <c:v>2025 Texas Cooperatives</c:v>
                </c:pt>
              </c:strCache>
            </c:strRef>
          </c:tx>
          <c:spPr>
            <a:solidFill>
              <a:srgbClr val="318D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Courteousness and Helpfulness of Staff/Representatives</c:v>
                </c:pt>
                <c:pt idx="1">
                  <c:v>Ability to Restore Electric Service When Power Outages Occur </c:v>
                </c:pt>
                <c:pt idx="2">
                  <c:v>Ability to Provide Reliable Electric Service  </c:v>
                </c:pt>
                <c:pt idx="3">
                  <c:v>ACSI </c:v>
                </c:pt>
              </c:strCache>
            </c:strRef>
          </c:cat>
          <c:val>
            <c:numRef>
              <c:f>Sheet1!$G$2:$G$5</c:f>
              <c:numCache>
                <c:formatCode>General</c:formatCode>
                <c:ptCount val="4"/>
                <c:pt idx="0">
                  <c:v>91</c:v>
                </c:pt>
                <c:pt idx="1">
                  <c:v>90</c:v>
                </c:pt>
                <c:pt idx="2">
                  <c:v>92</c:v>
                </c:pt>
                <c:pt idx="3">
                  <c:v>86</c:v>
                </c:pt>
              </c:numCache>
            </c:numRef>
          </c:val>
          <c:extLst>
            <c:ext xmlns:c16="http://schemas.microsoft.com/office/drawing/2014/chart" uri="{C3380CC4-5D6E-409C-BE32-E72D297353CC}">
              <c16:uniqueId val="{00000000-59C1-4827-BECC-4050EBA9D719}"/>
            </c:ext>
          </c:extLst>
        </c:ser>
        <c:dLbls>
          <c:showLegendKey val="0"/>
          <c:showVal val="0"/>
          <c:showCatName val="0"/>
          <c:showSerName val="0"/>
          <c:showPercent val="0"/>
          <c:showBubbleSize val="0"/>
        </c:dLbls>
        <c:gapWidth val="182"/>
        <c:axId val="2093324128"/>
        <c:axId val="2093324608"/>
      </c:barChart>
      <c:catAx>
        <c:axId val="2093324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93324608"/>
        <c:crosses val="autoZero"/>
        <c:auto val="1"/>
        <c:lblAlgn val="ctr"/>
        <c:lblOffset val="100"/>
        <c:noMultiLvlLbl val="0"/>
      </c:catAx>
      <c:valAx>
        <c:axId val="2093324608"/>
        <c:scaling>
          <c:orientation val="minMax"/>
        </c:scaling>
        <c:delete val="1"/>
        <c:axPos val="b"/>
        <c:numFmt formatCode="General" sourceLinked="1"/>
        <c:majorTickMark val="none"/>
        <c:minorTickMark val="none"/>
        <c:tickLblPos val="nextTo"/>
        <c:crossAx val="2093324128"/>
        <c:crosses val="autoZero"/>
        <c:crossBetween val="between"/>
      </c:valAx>
      <c:spPr>
        <a:noFill/>
        <a:ln w="25400">
          <a:noFill/>
        </a:ln>
        <a:effectLst/>
      </c:spPr>
    </c:plotArea>
    <c:legend>
      <c:legendPos val="b"/>
      <c:layout>
        <c:manualLayout>
          <c:xMode val="edge"/>
          <c:yMode val="edge"/>
          <c:x val="7.0056918168173221E-2"/>
          <c:y val="0.84508531383149732"/>
          <c:w val="0.77313614964154098"/>
          <c:h val="0.154914686168502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15119752620748"/>
          <c:y val="3.3146464426753279E-2"/>
          <c:w val="0.59470137875034201"/>
          <c:h val="0.85452511827931266"/>
        </c:manualLayout>
      </c:layout>
      <c:barChart>
        <c:barDir val="bar"/>
        <c:grouping val="clustered"/>
        <c:varyColors val="0"/>
        <c:ser>
          <c:idx val="1"/>
          <c:order val="3"/>
          <c:tx>
            <c:strRef>
              <c:f>'Tetra Bar'!$B$1</c:f>
              <c:strCache>
                <c:ptCount val="1"/>
                <c:pt idx="0">
                  <c:v>Aggregate</c:v>
                </c:pt>
              </c:strCache>
            </c:strRef>
          </c:tx>
          <c:spPr>
            <a:solidFill>
              <a:schemeClr val="accent2"/>
            </a:solidFill>
            <a:ln>
              <a:noFill/>
            </a:ln>
            <a:scene3d>
              <a:camera prst="orthographicFront"/>
              <a:lightRig rig="soft" dir="t">
                <a:rot lat="0" lon="0" rev="0"/>
              </a:lightRig>
            </a:scene3d>
            <a:sp3d prstMaterial="matte"/>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'Tetra Bar'!$A$3:$A$9</c:f>
              <c:strCache>
                <c:ptCount val="7"/>
                <c:pt idx="0">
                  <c:v>Service Reliability </c:v>
                </c:pt>
                <c:pt idx="2">
                  <c:v>Ability to provide reliable electric service</c:v>
                </c:pt>
                <c:pt idx="3">
                  <c:v>Responsiveness to power outages</c:v>
                </c:pt>
                <c:pt idx="4">
                  <c:v>Ease of reporting power outages</c:v>
                </c:pt>
                <c:pt idx="5">
                  <c:v>Ability to restore electric service when power outages occur</c:v>
                </c:pt>
                <c:pt idx="6">
                  <c:v>Timeliness of power outage status updates</c:v>
                </c:pt>
              </c:strCache>
            </c:strRef>
          </c:cat>
          <c:val>
            <c:numRef>
              <c:f>'Tetra Bar'!$B$3:$B$9</c:f>
              <c:numCache>
                <c:formatCode>General</c:formatCode>
                <c:ptCount val="7"/>
                <c:pt idx="0">
                  <c:v>90</c:v>
                </c:pt>
                <c:pt idx="2">
                  <c:v>92</c:v>
                </c:pt>
                <c:pt idx="3">
                  <c:v>91</c:v>
                </c:pt>
                <c:pt idx="4">
                  <c:v>91</c:v>
                </c:pt>
                <c:pt idx="5">
                  <c:v>90</c:v>
                </c:pt>
                <c:pt idx="6">
                  <c:v>86</c:v>
                </c:pt>
              </c:numCache>
            </c:numRef>
          </c:val>
          <c:extLst>
            <c:ext xmlns:c16="http://schemas.microsoft.com/office/drawing/2014/chart" uri="{C3380CC4-5D6E-409C-BE32-E72D297353CC}">
              <c16:uniqueId val="{00000000-8BA3-45CA-8BEC-0A93350FFC2F}"/>
            </c:ext>
          </c:extLst>
        </c:ser>
        <c:dLbls>
          <c:showLegendKey val="0"/>
          <c:showVal val="0"/>
          <c:showCatName val="0"/>
          <c:showSerName val="0"/>
          <c:showPercent val="0"/>
          <c:showBubbleSize val="0"/>
        </c:dLbls>
        <c:gapWidth val="85"/>
        <c:axId val="79193984"/>
        <c:axId val="79195520"/>
        <c:extLst>
          <c:ext xmlns:c15="http://schemas.microsoft.com/office/drawing/2012/chart" uri="{02D57815-91ED-43cb-92C2-25804820EDAC}">
            <c15:filteredBarSeries>
              <c15:ser>
                <c:idx val="0"/>
                <c:order val="0"/>
                <c:tx>
                  <c:strRef>
                    <c:extLst>
                      <c:ext uri="{02D57815-91ED-43cb-92C2-25804820EDAC}">
                        <c15:formulaRef>
                          <c15:sqref>'Tetra Bar'!$B$1</c15:sqref>
                        </c15:formulaRef>
                      </c:ext>
                    </c:extLst>
                    <c:strCache>
                      <c:ptCount val="1"/>
                      <c:pt idx="0">
                        <c:v>Aggregate</c:v>
                      </c:pt>
                    </c:strCache>
                  </c:strRef>
                </c:tx>
                <c:invertIfNegative val="0"/>
                <c:cat>
                  <c:strRef>
                    <c:extLst>
                      <c:ext uri="{02D57815-91ED-43cb-92C2-25804820EDAC}">
                        <c15:formulaRef>
                          <c15:sqref>'Tetra Bar'!$A$3:$A$9</c15:sqref>
                        </c15:formulaRef>
                      </c:ext>
                    </c:extLst>
                    <c:strCache>
                      <c:ptCount val="7"/>
                      <c:pt idx="0">
                        <c:v>Service Reliability </c:v>
                      </c:pt>
                      <c:pt idx="2">
                        <c:v>Ability to provide reliable electric service</c:v>
                      </c:pt>
                      <c:pt idx="3">
                        <c:v>Responsiveness to power outages</c:v>
                      </c:pt>
                      <c:pt idx="4">
                        <c:v>Ease of reporting power outages</c:v>
                      </c:pt>
                      <c:pt idx="5">
                        <c:v>Ability to restore electric service when power outages occur</c:v>
                      </c:pt>
                      <c:pt idx="6">
                        <c:v>Timeliness of power outage status updates</c:v>
                      </c:pt>
                    </c:strCache>
                  </c:strRef>
                </c:cat>
                <c:val>
                  <c:numRef>
                    <c:extLst>
                      <c:ext uri="{02D57815-91ED-43cb-92C2-25804820EDAC}">
                        <c15:formulaRef>
                          <c15:sqref>'Tetra Bar'!$B$3:$B$9</c15:sqref>
                        </c15:formulaRef>
                      </c:ext>
                    </c:extLst>
                    <c:numCache>
                      <c:formatCode>General</c:formatCode>
                      <c:ptCount val="7"/>
                      <c:pt idx="0">
                        <c:v>90</c:v>
                      </c:pt>
                      <c:pt idx="2">
                        <c:v>92</c:v>
                      </c:pt>
                      <c:pt idx="3">
                        <c:v>91</c:v>
                      </c:pt>
                      <c:pt idx="4">
                        <c:v>91</c:v>
                      </c:pt>
                      <c:pt idx="5">
                        <c:v>90</c:v>
                      </c:pt>
                      <c:pt idx="6">
                        <c:v>86</c:v>
                      </c:pt>
                    </c:numCache>
                  </c:numRef>
                </c:val>
                <c:extLst>
                  <c:ext xmlns:c16="http://schemas.microsoft.com/office/drawing/2014/chart" uri="{C3380CC4-5D6E-409C-BE32-E72D297353CC}">
                    <c16:uniqueId val="{00000008-8BA3-45CA-8BEC-0A93350FFC2F}"/>
                  </c:ext>
                </c:extLst>
              </c15:ser>
            </c15:filteredBarSeries>
            <c15:filteredBarSeries>
              <c15:ser>
                <c:idx val="3"/>
                <c:order val="1"/>
                <c:tx>
                  <c:strRef>
                    <c:extLst xmlns:c15="http://schemas.microsoft.com/office/drawing/2012/chart">
                      <c:ext xmlns:c15="http://schemas.microsoft.com/office/drawing/2012/chart" uri="{02D57815-91ED-43cb-92C2-25804820EDAC}">
                        <c15:formulaRef>
                          <c15:sqref>'Tetra Bar'!$D$1</c15:sqref>
                        </c15:formulaRef>
                      </c:ext>
                    </c:extLst>
                    <c:strCache>
                      <c:ptCount val="1"/>
                      <c:pt idx="0">
                        <c:v>Placeholder</c:v>
                      </c:pt>
                    </c:strCache>
                  </c:strRef>
                </c:tx>
                <c:spPr>
                  <a:solidFill>
                    <a:schemeClr val="tx1">
                      <a:lumMod val="60000"/>
                      <a:lumOff val="4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Bar'!$A$3:$A$9</c15:sqref>
                        </c15:formulaRef>
                      </c:ext>
                    </c:extLst>
                    <c:strCache>
                      <c:ptCount val="7"/>
                      <c:pt idx="0">
                        <c:v>Service Reliability </c:v>
                      </c:pt>
                      <c:pt idx="2">
                        <c:v>Ability to provide reliable electric service</c:v>
                      </c:pt>
                      <c:pt idx="3">
                        <c:v>Responsiveness to power outages</c:v>
                      </c:pt>
                      <c:pt idx="4">
                        <c:v>Ease of reporting power outages</c:v>
                      </c:pt>
                      <c:pt idx="5">
                        <c:v>Ability to restore electric service when power outages occur</c:v>
                      </c:pt>
                      <c:pt idx="6">
                        <c:v>Timeliness of power outage status updates</c:v>
                      </c:pt>
                    </c:strCache>
                  </c:strRef>
                </c:cat>
                <c:val>
                  <c:numRef>
                    <c:extLst xmlns:c15="http://schemas.microsoft.com/office/drawing/2012/chart">
                      <c:ext xmlns:c15="http://schemas.microsoft.com/office/drawing/2012/chart" uri="{02D57815-91ED-43cb-92C2-25804820EDAC}">
                        <c15:formulaRef>
                          <c15:sqref>'Tetra Bar'!$D$2:$D$4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9-8BA3-45CA-8BEC-0A93350FFC2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'Tetra Bar'!$C$1</c15:sqref>
                        </c15:formulaRef>
                      </c:ext>
                    </c:extLst>
                    <c:strCache>
                      <c:ptCount val="1"/>
                      <c:pt idx="0">
                        <c:v>Placeholder</c:v>
                      </c:pt>
                    </c:strCache>
                  </c:strRef>
                </c:tx>
                <c:spPr>
                  <a:solidFill>
                    <a:schemeClr val="tx1">
                      <a:lumMod val="40000"/>
                      <a:lumOff val="60000"/>
                    </a:schemeClr>
                  </a:solidFill>
                  <a:ln>
                    <a:noFill/>
                  </a:ln>
                </c:spPr>
                <c:invertIfNegative val="0"/>
                <c:dLbls>
                  <c:spPr>
                    <a:noFill/>
                    <a:ln>
                      <a:noFill/>
                    </a:ln>
                    <a:effectLst/>
                  </c:sp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'Tetra Bar'!$A$3:$A$9</c15:sqref>
                        </c15:formulaRef>
                      </c:ext>
                    </c:extLst>
                    <c:strCache>
                      <c:ptCount val="7"/>
                      <c:pt idx="0">
                        <c:v>Service Reliability </c:v>
                      </c:pt>
                      <c:pt idx="2">
                        <c:v>Ability to provide reliable electric service</c:v>
                      </c:pt>
                      <c:pt idx="3">
                        <c:v>Responsiveness to power outages</c:v>
                      </c:pt>
                      <c:pt idx="4">
                        <c:v>Ease of reporting power outages</c:v>
                      </c:pt>
                      <c:pt idx="5">
                        <c:v>Ability to restore electric service when power outages occur</c:v>
                      </c:pt>
                      <c:pt idx="6">
                        <c:v>Timeliness of power outage status updates</c:v>
                      </c:pt>
                    </c:strCache>
                  </c:strRef>
                </c:cat>
                <c:val>
                  <c:numRef>
                    <c:extLst xmlns:c15="http://schemas.microsoft.com/office/drawing/2012/chart">
                      <c:ext xmlns:c15="http://schemas.microsoft.com/office/drawing/2012/chart" uri="{02D57815-91ED-43cb-92C2-25804820EDAC}">
                        <c15:formulaRef>
                          <c15:sqref>'Tetra Bar'!$C$2:$C$4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A-8BA3-45CA-8BEC-0A93350FFC2F}"/>
                  </c:ext>
                </c:extLst>
              </c15:ser>
            </c15:filteredBarSeries>
          </c:ext>
        </c:extLst>
      </c:barChart>
      <c:barChart>
        <c:barDir val="bar"/>
        <c:grouping val="clustered"/>
        <c:varyColors val="0"/>
        <c:ser>
          <c:idx val="4"/>
          <c:order val="7"/>
          <c:tx>
            <c:strRef>
              <c:f>'Tetra Bar'!$F$1</c:f>
              <c:strCache>
                <c:ptCount val="1"/>
                <c:pt idx="0">
                  <c:v>n =</c:v>
                </c:pt>
              </c:strCache>
            </c:strRef>
          </c:tx>
          <c:spPr>
            <a:noFill/>
          </c:spPr>
          <c:invertIfNegative val="0"/>
          <c:dLbls>
            <c:dLbl>
              <c:idx val="0"/>
              <c:layout>
                <c:manualLayout>
                  <c:x val="-5.5896362860780535E-2"/>
                  <c:y val="2.4854951623359423E-2"/>
                </c:manualLayout>
              </c:layout>
              <c:tx>
                <c:rich>
                  <a:bodyPr/>
                  <a:lstStyle/>
                  <a:p>
                    <a:fld id="{AFEF3351-2E92-43CC-83ED-A9A4B22D444A}" type="SERIESNAME">
                      <a:rPr lang="en-US"/>
                      <a:pPr/>
                      <a:t>[SERIES NAME]</a:t>
                    </a:fld>
                    <a:r>
                      <a:rPr lang="en-US" baseline="0"/>
                      <a:t> xxx</a:t>
                    </a:r>
                  </a:p>
                </c:rich>
              </c:tx>
              <c:dLblPos val="outEnd"/>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A3-45CA-8BEC-0A93350FFC2F}"/>
                </c:ext>
              </c:extLst>
            </c:dLbl>
            <c:dLbl>
              <c:idx val="2"/>
              <c:delete val="1"/>
              <c:extLst>
                <c:ext xmlns:c15="http://schemas.microsoft.com/office/drawing/2012/chart" uri="{CE6537A1-D6FC-4f65-9D91-7224C49458BB}"/>
                <c:ext xmlns:c16="http://schemas.microsoft.com/office/drawing/2014/chart" uri="{C3380CC4-5D6E-409C-BE32-E72D297353CC}">
                  <c16:uniqueId val="{00000002-8BA3-45CA-8BEC-0A93350FFC2F}"/>
                </c:ext>
              </c:extLst>
            </c:dLbl>
            <c:dLbl>
              <c:idx val="3"/>
              <c:delete val="1"/>
              <c:extLst>
                <c:ext xmlns:c15="http://schemas.microsoft.com/office/drawing/2012/chart" uri="{CE6537A1-D6FC-4f65-9D91-7224C49458BB}"/>
                <c:ext xmlns:c16="http://schemas.microsoft.com/office/drawing/2014/chart" uri="{C3380CC4-5D6E-409C-BE32-E72D297353CC}">
                  <c16:uniqueId val="{00000003-8BA3-45CA-8BEC-0A93350FFC2F}"/>
                </c:ext>
              </c:extLst>
            </c:dLbl>
            <c:dLbl>
              <c:idx val="4"/>
              <c:delete val="1"/>
              <c:extLst>
                <c:ext xmlns:c15="http://schemas.microsoft.com/office/drawing/2012/chart" uri="{CE6537A1-D6FC-4f65-9D91-7224C49458BB}"/>
                <c:ext xmlns:c16="http://schemas.microsoft.com/office/drawing/2014/chart" uri="{C3380CC4-5D6E-409C-BE32-E72D297353CC}">
                  <c16:uniqueId val="{00000004-8BA3-45CA-8BEC-0A93350FFC2F}"/>
                </c:ext>
              </c:extLst>
            </c:dLbl>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ext>
            </c:extLst>
          </c:dLbls>
          <c:cat>
            <c:strRef>
              <c:f>'Tetra Bar'!$A$3:$A$7</c:f>
              <c:strCache>
                <c:ptCount val="5"/>
                <c:pt idx="0">
                  <c:v>Service Reliability </c:v>
                </c:pt>
                <c:pt idx="2">
                  <c:v>Ability to provide reliable electric service</c:v>
                </c:pt>
                <c:pt idx="3">
                  <c:v>Responsiveness to power outages</c:v>
                </c:pt>
                <c:pt idx="4">
                  <c:v>Ease of reporting power outages</c:v>
                </c:pt>
              </c:strCache>
            </c:strRef>
          </c:cat>
          <c:val>
            <c:numRef>
              <c:f>'Tetra Bar'!$F$2:$F$6</c:f>
              <c:numCache>
                <c:formatCode>General</c:formatCode>
                <c:ptCount val="5"/>
                <c:pt idx="0">
                  <c:v>11458</c:v>
                </c:pt>
                <c:pt idx="2">
                  <c:v>45</c:v>
                </c:pt>
                <c:pt idx="3">
                  <c:v>45</c:v>
                </c:pt>
                <c:pt idx="4">
                  <c:v>45</c:v>
                </c:pt>
              </c:numCache>
            </c:numRef>
          </c:val>
          <c:extLst>
            <c:ext xmlns:c16="http://schemas.microsoft.com/office/drawing/2014/chart" uri="{C3380CC4-5D6E-409C-BE32-E72D297353CC}">
              <c16:uniqueId val="{00000007-8BA3-45CA-8BEC-0A93350FFC2F}"/>
            </c:ext>
          </c:extLst>
        </c:ser>
        <c:dLbls>
          <c:showLegendKey val="0"/>
          <c:showVal val="1"/>
          <c:showCatName val="0"/>
          <c:showSerName val="0"/>
          <c:showPercent val="0"/>
          <c:showBubbleSize val="0"/>
        </c:dLbls>
        <c:gapWidth val="85"/>
        <c:axId val="79268480"/>
        <c:axId val="79266944"/>
        <c:extLst>
          <c:ext xmlns:c15="http://schemas.microsoft.com/office/drawing/2012/chart" uri="{02D57815-91ED-43cb-92C2-25804820EDAC}">
            <c15:filteredBarSeries>
              <c15:ser>
                <c:idx val="7"/>
                <c:order val="4"/>
                <c:tx>
                  <c:strRef>
                    <c:extLst>
                      <c:ext uri="{02D57815-91ED-43cb-92C2-25804820EDAC}">
                        <c15:formulaRef>
                          <c15:sqref>'Tetra Bar'!$I$1</c15:sqref>
                        </c15:formulaRef>
                      </c:ext>
                    </c:extLst>
                    <c:strCache>
                      <c:ptCount val="1"/>
                      <c:pt idx="0">
                        <c:v>Placeholder</c:v>
                      </c:pt>
                    </c:strCache>
                  </c:strRef>
                </c:tx>
                <c:spPr>
                  <a:noFill/>
                </c:spPr>
                <c:invertIfNegative val="0"/>
                <c:dLbls>
                  <c:spPr>
                    <a:noFill/>
                    <a:ln>
                      <a:noFill/>
                    </a:ln>
                    <a:effectLst/>
                  </c:spPr>
                  <c:txPr>
                    <a:bodyPr/>
                    <a:lstStyle/>
                    <a:p>
                      <a:pPr>
                        <a:defRPr>
                          <a:solidFill>
                            <a:schemeClr val="bg1"/>
                          </a:solidFill>
                        </a:defRPr>
                      </a:pPr>
                      <a:endParaRPr lang="en-US"/>
                    </a:p>
                  </c:txPr>
                  <c:dLblPos val="inBase"/>
                  <c:showLegendKey val="0"/>
                  <c:showVal val="1"/>
                  <c:showCatName val="0"/>
                  <c:showSerName val="1"/>
                  <c:showPercent val="0"/>
                  <c:showBubbleSize val="0"/>
                  <c:separator> </c:separator>
                  <c:showLeaderLines val="0"/>
                  <c:extLst>
                    <c:ext uri="{CE6537A1-D6FC-4f65-9D91-7224C49458BB}">
                      <c15:showLeaderLines val="0"/>
                    </c:ext>
                  </c:extLst>
                </c:dLbls>
                <c:cat>
                  <c:strRef>
                    <c:extLst>
                      <c:ext uri="{02D57815-91ED-43cb-92C2-25804820EDAC}">
                        <c15:formulaRef>
                          <c15:sqref>'Tetra Bar'!$A$3:$A$5</c15:sqref>
                        </c15:formulaRef>
                      </c:ext>
                    </c:extLst>
                    <c:strCache>
                      <c:ptCount val="3"/>
                      <c:pt idx="0">
                        <c:v>Service Reliability </c:v>
                      </c:pt>
                      <c:pt idx="2">
                        <c:v>Ability to provide reliable electric service</c:v>
                      </c:pt>
                    </c:strCache>
                  </c:strRef>
                </c:cat>
                <c:val>
                  <c:numRef>
                    <c:extLst>
                      <c:ext uri="{02D57815-91ED-43cb-92C2-25804820EDAC}">
                        <c15:formulaRef>
                          <c15:sqref>'Tetra Bar'!$I$2:$I$4</c15:sqref>
                        </c15:formulaRef>
                      </c:ext>
                    </c:extLst>
                    <c:numCache>
                      <c:formatCode>General</c:formatCode>
                      <c:ptCount val="3"/>
                    </c:numCache>
                  </c:numRef>
                </c:val>
                <c:extLst>
                  <c:ext xmlns:c16="http://schemas.microsoft.com/office/drawing/2014/chart" uri="{C3380CC4-5D6E-409C-BE32-E72D297353CC}">
                    <c16:uniqueId val="{0000000B-8BA3-45CA-8BEC-0A93350FFC2F}"/>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'Tetra Bar'!$H$1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Bar'!$A$3:$A$5</c15:sqref>
                        </c15:formulaRef>
                      </c:ext>
                    </c:extLst>
                    <c:strCache>
                      <c:ptCount val="3"/>
                      <c:pt idx="0">
                        <c:v>Service Reliability </c:v>
                      </c:pt>
                      <c:pt idx="2">
                        <c:v>Ability to provide reliable electric service</c:v>
                      </c:pt>
                    </c:strCache>
                  </c:strRef>
                </c:cat>
                <c:val>
                  <c:numRef>
                    <c:extLst xmlns:c15="http://schemas.microsoft.com/office/drawing/2012/chart">
                      <c:ext xmlns:c15="http://schemas.microsoft.com/office/drawing/2012/chart" uri="{02D57815-91ED-43cb-92C2-25804820EDAC}">
                        <c15:formulaRef>
                          <c15:sqref>'Tetra Bar'!$H$2:$H$4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C-8BA3-45CA-8BEC-0A93350FFC2F}"/>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'Tetra Bar'!$G$1</c15:sqref>
                        </c15:formulaRef>
                      </c:ext>
                    </c:extLst>
                    <c:strCache>
                      <c:ptCount val="1"/>
                      <c:pt idx="0">
                        <c:v>Placeholder</c:v>
                      </c:pt>
                    </c:strCache>
                  </c:strRef>
                </c:tx>
                <c:spPr>
                  <a:noFill/>
                </c:spPr>
                <c:invertIfNegative val="0"/>
                <c:dLbls>
                  <c:delete val="1"/>
                </c:dLbls>
                <c:cat>
                  <c:strRef>
                    <c:extLst xmlns:c15="http://schemas.microsoft.com/office/drawing/2012/chart">
                      <c:ext xmlns:c15="http://schemas.microsoft.com/office/drawing/2012/chart" uri="{02D57815-91ED-43cb-92C2-25804820EDAC}">
                        <c15:formulaRef>
                          <c15:sqref>'Tetra Bar'!$A$3:$A$5</c15:sqref>
                        </c15:formulaRef>
                      </c:ext>
                    </c:extLst>
                    <c:strCache>
                      <c:ptCount val="3"/>
                      <c:pt idx="0">
                        <c:v>Service Reliability </c:v>
                      </c:pt>
                      <c:pt idx="2">
                        <c:v>Ability to provide reliable electric service</c:v>
                      </c:pt>
                    </c:strCache>
                  </c:strRef>
                </c:cat>
                <c:val>
                  <c:numRef>
                    <c:extLst xmlns:c15="http://schemas.microsoft.com/office/drawing/2012/chart">
                      <c:ext xmlns:c15="http://schemas.microsoft.com/office/drawing/2012/chart" uri="{02D57815-91ED-43cb-92C2-25804820EDAC}">
                        <c15:formulaRef>
                          <c15:sqref>'Tetra Bar'!$G$2:$G$4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D-8BA3-45CA-8BEC-0A93350FFC2F}"/>
                  </c:ext>
                </c:extLst>
              </c15:ser>
            </c15:filteredBarSeries>
          </c:ext>
        </c:extLst>
      </c:barChart>
      <c:catAx>
        <c:axId val="79193984"/>
        <c:scaling>
          <c:orientation val="maxMin"/>
        </c:scaling>
        <c:delete val="0"/>
        <c:axPos val="l"/>
        <c:numFmt formatCode="General" sourceLinked="1"/>
        <c:majorTickMark val="none"/>
        <c:minorTickMark val="none"/>
        <c:tickLblPos val="nextTo"/>
        <c:spPr>
          <a:ln>
            <a:solidFill>
              <a:schemeClr val="bg1">
                <a:lumMod val="75000"/>
              </a:schemeClr>
            </a:solidFill>
          </a:ln>
        </c:spPr>
        <c:txPr>
          <a:bodyPr/>
          <a:lstStyle/>
          <a:p>
            <a:pPr>
              <a:defRPr sz="1400">
                <a:solidFill>
                  <a:schemeClr val="tx1"/>
                </a:solidFill>
              </a:defRPr>
            </a:pPr>
            <a:endParaRPr lang="en-US"/>
          </a:p>
        </c:txPr>
        <c:crossAx val="79195520"/>
        <c:crosses val="autoZero"/>
        <c:auto val="1"/>
        <c:lblAlgn val="ctr"/>
        <c:lblOffset val="100"/>
        <c:noMultiLvlLbl val="0"/>
      </c:catAx>
      <c:valAx>
        <c:axId val="79195520"/>
        <c:scaling>
          <c:orientation val="minMax"/>
          <c:max val="100"/>
          <c:min val="40"/>
        </c:scaling>
        <c:delete val="1"/>
        <c:axPos val="b"/>
        <c:numFmt formatCode="General" sourceLinked="1"/>
        <c:majorTickMark val="out"/>
        <c:minorTickMark val="none"/>
        <c:tickLblPos val="nextTo"/>
        <c:crossAx val="79193984"/>
        <c:crosses val="max"/>
        <c:crossBetween val="between"/>
        <c:majorUnit val="100"/>
      </c:valAx>
      <c:valAx>
        <c:axId val="79266944"/>
        <c:scaling>
          <c:orientation val="minMax"/>
        </c:scaling>
        <c:delete val="1"/>
        <c:axPos val="b"/>
        <c:numFmt formatCode="General" sourceLinked="1"/>
        <c:majorTickMark val="out"/>
        <c:minorTickMark val="none"/>
        <c:tickLblPos val="none"/>
        <c:crossAx val="79268480"/>
        <c:crosses val="max"/>
        <c:crossBetween val="between"/>
      </c:valAx>
      <c:catAx>
        <c:axId val="79268480"/>
        <c:scaling>
          <c:orientation val="maxMin"/>
        </c:scaling>
        <c:delete val="1"/>
        <c:axPos val="l"/>
        <c:numFmt formatCode="General" sourceLinked="1"/>
        <c:majorTickMark val="out"/>
        <c:minorTickMark val="none"/>
        <c:tickLblPos val="none"/>
        <c:crossAx val="79266944"/>
        <c:crosses val="autoZero"/>
        <c:auto val="1"/>
        <c:lblAlgn val="ctr"/>
        <c:lblOffset val="100"/>
        <c:noMultiLvlLbl val="0"/>
      </c:catAx>
      <c:spPr>
        <a:noFill/>
        <a:ln>
          <a:noFill/>
        </a:ln>
      </c:spPr>
    </c:plotArea>
    <c:plotVisOnly val="1"/>
    <c:dispBlanksAs val="gap"/>
    <c:showDLblsOverMax val="0"/>
  </c:chart>
  <c:spPr>
    <a:noFill/>
    <a:ln>
      <a:noFill/>
    </a:ln>
  </c:spPr>
  <c:txPr>
    <a:bodyPr/>
    <a:lstStyle/>
    <a:p>
      <a:pPr>
        <a:defRPr sz="1200">
          <a:solidFill>
            <a:schemeClr val="tx1"/>
          </a:solidFill>
          <a:latin typeface="+mn-lt"/>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3122777337844647"/>
          <c:y val="5.6629875659935047E-2"/>
          <c:w val="0.47399722720508924"/>
          <c:h val="0.81081087677912878"/>
        </c:manualLayout>
      </c:layout>
      <c:doughnutChart>
        <c:varyColors val="1"/>
        <c:ser>
          <c:idx val="0"/>
          <c:order val="0"/>
          <c:tx>
            <c:strRef>
              <c:f>Sheet1!$B$1</c:f>
              <c:strCache>
                <c:ptCount val="1"/>
                <c:pt idx="0">
                  <c:v>Percent</c:v>
                </c:pt>
              </c:strCache>
            </c:strRef>
          </c:tx>
          <c:spPr>
            <a:ln w="12700">
              <a:solidFill>
                <a:schemeClr val="bg1"/>
              </a:solidFill>
            </a:ln>
          </c:spPr>
          <c:dPt>
            <c:idx val="0"/>
            <c:bubble3D val="0"/>
            <c:spPr>
              <a:solidFill>
                <a:srgbClr val="45546D"/>
              </a:solidFill>
              <a:ln w="12700">
                <a:solidFill>
                  <a:schemeClr val="bg1"/>
                </a:solidFill>
              </a:ln>
              <a:effectLst/>
            </c:spPr>
            <c:extLst>
              <c:ext xmlns:c16="http://schemas.microsoft.com/office/drawing/2014/chart" uri="{C3380CC4-5D6E-409C-BE32-E72D297353CC}">
                <c16:uniqueId val="{00000001-A604-4F72-A62D-C5B83E649391}"/>
              </c:ext>
            </c:extLst>
          </c:dPt>
          <c:dPt>
            <c:idx val="1"/>
            <c:bubble3D val="0"/>
            <c:spPr>
              <a:solidFill>
                <a:srgbClr val="0D7988"/>
              </a:solidFill>
              <a:ln w="12700">
                <a:solidFill>
                  <a:schemeClr val="bg1"/>
                </a:solidFill>
              </a:ln>
              <a:effectLst/>
            </c:spPr>
            <c:extLst>
              <c:ext xmlns:c16="http://schemas.microsoft.com/office/drawing/2014/chart" uri="{C3380CC4-5D6E-409C-BE32-E72D297353CC}">
                <c16:uniqueId val="{00000003-A604-4F72-A62D-C5B83E649391}"/>
              </c:ext>
            </c:extLst>
          </c:dPt>
          <c:dPt>
            <c:idx val="2"/>
            <c:bubble3D val="0"/>
            <c:spPr>
              <a:solidFill>
                <a:schemeClr val="tx2">
                  <a:lumMod val="60000"/>
                  <a:lumOff val="40000"/>
                </a:schemeClr>
              </a:solidFill>
              <a:ln w="12700">
                <a:solidFill>
                  <a:schemeClr val="bg1"/>
                </a:solidFill>
              </a:ln>
              <a:effectLst/>
            </c:spPr>
            <c:extLst>
              <c:ext xmlns:c16="http://schemas.microsoft.com/office/drawing/2014/chart" uri="{C3380CC4-5D6E-409C-BE32-E72D297353CC}">
                <c16:uniqueId val="{00000005-A604-4F72-A62D-C5B83E649391}"/>
              </c:ext>
            </c:extLst>
          </c:dPt>
          <c:dPt>
            <c:idx val="3"/>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7-2AEB-44BD-825D-96A64C12646A}"/>
              </c:ext>
            </c:extLst>
          </c:dPt>
          <c:dLbls>
            <c:dLbl>
              <c:idx val="1"/>
              <c:tx>
                <c:rich>
                  <a:bodyPr/>
                  <a:lstStyle/>
                  <a:p>
                    <a:r>
                      <a:rPr lang="en-US"/>
                      <a:t>51%</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A604-4F72-A62D-C5B83E649391}"/>
                </c:ext>
              </c:extLst>
            </c:dLbl>
            <c:dLbl>
              <c:idx val="2"/>
              <c:layout>
                <c:manualLayout>
                  <c:x val="9.3396056906067199E-2"/>
                  <c:y val="9.5380038760344885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604-4F72-A62D-C5B83E649391}"/>
                </c:ext>
              </c:extLst>
            </c:dLbl>
            <c:dLbl>
              <c:idx val="3"/>
              <c:layout>
                <c:manualLayout>
                  <c:x val="0.1185821891952818"/>
                  <c:y val="9.6007140449609549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2637242099300464E-2"/>
                      <c:h val="9.2464808026123946E-2"/>
                    </c:manualLayout>
                  </c15:layout>
                </c:ext>
                <c:ext xmlns:c16="http://schemas.microsoft.com/office/drawing/2014/chart" uri="{C3380CC4-5D6E-409C-BE32-E72D297353CC}">
                  <c16:uniqueId val="{00000007-2AEB-44BD-825D-96A64C12646A}"/>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lumMod val="60000"/>
                      <a:lumOff val="40000"/>
                    </a:schemeClr>
                  </a:solidFill>
                  <a:prstDash val="solid"/>
                  <a:round/>
                </a:ln>
                <a:effectLst/>
              </c:spPr>
            </c:leaderLines>
            <c:extLst>
              <c:ext xmlns:c15="http://schemas.microsoft.com/office/drawing/2012/chart" uri="{CE6537A1-D6FC-4f65-9D91-7224C49458BB}"/>
            </c:extLst>
          </c:dLbls>
          <c:cat>
            <c:strRef>
              <c:f>Sheet1!$A$2:$A$5</c:f>
              <c:strCache>
                <c:ptCount val="4"/>
                <c:pt idx="0">
                  <c:v>None</c:v>
                </c:pt>
                <c:pt idx="1">
                  <c:v>1-2</c:v>
                </c:pt>
                <c:pt idx="2">
                  <c:v>3-5</c:v>
                </c:pt>
                <c:pt idx="3">
                  <c:v>6 or more </c:v>
                </c:pt>
              </c:strCache>
            </c:strRef>
          </c:cat>
          <c:val>
            <c:numRef>
              <c:f>Sheet1!$B$2:$B$5</c:f>
              <c:numCache>
                <c:formatCode>General</c:formatCode>
                <c:ptCount val="4"/>
                <c:pt idx="0">
                  <c:v>0.26</c:v>
                </c:pt>
                <c:pt idx="1">
                  <c:v>0.51</c:v>
                </c:pt>
                <c:pt idx="2">
                  <c:v>0.19</c:v>
                </c:pt>
                <c:pt idx="3">
                  <c:v>0.05</c:v>
                </c:pt>
              </c:numCache>
            </c:numRef>
          </c:val>
          <c:extLst>
            <c:ext xmlns:c16="http://schemas.microsoft.com/office/drawing/2014/chart" uri="{C3380CC4-5D6E-409C-BE32-E72D297353CC}">
              <c16:uniqueId val="{00000016-A604-4F72-A62D-C5B83E649391}"/>
            </c:ext>
          </c:extLst>
        </c:ser>
        <c:dLbls>
          <c:showLegendKey val="0"/>
          <c:showVal val="0"/>
          <c:showCatName val="0"/>
          <c:showSerName val="0"/>
          <c:showPercent val="1"/>
          <c:showBubbleSize val="0"/>
          <c:showLeaderLines val="1"/>
        </c:dLbls>
        <c:firstSliceAng val="153"/>
        <c:holeSize val="62"/>
      </c:doughnutChart>
      <c:spPr>
        <a:noFill/>
        <a:ln>
          <a:noFill/>
        </a:ln>
        <a:effectLst/>
      </c:spPr>
    </c:plotArea>
    <c:legend>
      <c:legendPos val="r"/>
      <c:layout>
        <c:manualLayout>
          <c:xMode val="edge"/>
          <c:yMode val="edge"/>
          <c:x val="0.72223046096993271"/>
          <c:y val="0.291776726440648"/>
          <c:w val="0.13402308204333108"/>
          <c:h val="0.301405593543356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cap="flat" cmpd="sng" algn="ctr">
      <a:noFill/>
      <a:prstDash val="solid"/>
      <a:miter lim="800000"/>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1" Type="http://schemas.openxmlformats.org/officeDocument/2006/relationships/image" Target="../media/image23.jpeg"/></Relationships>
</file>

<file path=ppt/diagrams/_rels/data3.xml.rels><?xml version="1.0" encoding="UTF-8" standalone="yes"?>
<Relationships xmlns="http://schemas.openxmlformats.org/package/2006/relationships"><Relationship Id="rId1" Type="http://schemas.openxmlformats.org/officeDocument/2006/relationships/image" Target="../media/image24.jpeg"/></Relationships>
</file>

<file path=ppt/diagrams/_rels/data4.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53DE8-6BC8-4CEE-9A56-CDAE7B8D8B42}" type="doc">
      <dgm:prSet loTypeId="urn:microsoft.com/office/officeart/2008/layout/CircularPictureCallout" loCatId="picture" qsTypeId="urn:microsoft.com/office/officeart/2005/8/quickstyle/simple1" qsCatId="simple" csTypeId="urn:microsoft.com/office/officeart/2005/8/colors/accent0_1" csCatId="mainScheme" phldr="1"/>
      <dgm:spPr/>
    </dgm:pt>
    <dgm:pt modelId="{0078E1C6-97E4-4985-9C23-7C8929C02F53}">
      <dgm:prSet phldrT="[Text]"/>
      <dgm:spPr/>
      <dgm:t>
        <a:bodyPr/>
        <a:lstStyle/>
        <a:p>
          <a:endParaRPr lang="en-US"/>
        </a:p>
        <a:p>
          <a:endParaRPr lang="en-US"/>
        </a:p>
        <a:p>
          <a:endParaRPr lang="en-US"/>
        </a:p>
      </dgm:t>
    </dgm:pt>
    <dgm:pt modelId="{ECC57715-282D-4700-B3C8-A000E8077FD8}" type="sibTrans" cxnId="{AD35F2DF-1757-499A-865B-E1416F9187E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t>
        <a:bodyPr/>
        <a:lstStyle/>
        <a:p>
          <a:endParaRPr lang="en-US"/>
        </a:p>
      </dgm:t>
      <dgm:extLst>
        <a:ext uri="{E40237B7-FDA0-4F09-8148-C483321AD2D9}">
          <dgm14:cNvPr xmlns:dgm14="http://schemas.microsoft.com/office/drawing/2010/diagram" id="0" name="" descr="A person in a red sweater&#10;&#10;Description automatically generated">
            <a:extLst>
              <a:ext uri="{FF2B5EF4-FFF2-40B4-BE49-F238E27FC236}">
                <a16:creationId xmlns:a16="http://schemas.microsoft.com/office/drawing/2014/main" id="{89003764-DFE3-CB8F-841B-B76AFF71E16E}"/>
              </a:ext>
            </a:extLst>
          </dgm14:cNvPr>
        </a:ext>
      </dgm:extLst>
    </dgm:pt>
    <dgm:pt modelId="{0C46CD3D-6732-4DBF-9FF1-1DE406BC72AE}" type="parTrans" cxnId="{AD35F2DF-1757-499A-865B-E1416F9187E6}">
      <dgm:prSet/>
      <dgm:spPr/>
      <dgm:t>
        <a:bodyPr/>
        <a:lstStyle/>
        <a:p>
          <a:endParaRPr lang="en-US"/>
        </a:p>
      </dgm:t>
    </dgm:pt>
    <dgm:pt modelId="{E6B07DF7-0D0B-4675-97AC-1C8003796A79}" type="pres">
      <dgm:prSet presAssocID="{65F53DE8-6BC8-4CEE-9A56-CDAE7B8D8B42}" presName="Name0" presStyleCnt="0">
        <dgm:presLayoutVars>
          <dgm:chMax val="7"/>
          <dgm:chPref val="7"/>
          <dgm:dir/>
        </dgm:presLayoutVars>
      </dgm:prSet>
      <dgm:spPr/>
    </dgm:pt>
    <dgm:pt modelId="{D71E8AF7-F082-4CBC-9A52-05EE4F02C879}" type="pres">
      <dgm:prSet presAssocID="{65F53DE8-6BC8-4CEE-9A56-CDAE7B8D8B42}" presName="Name1" presStyleCnt="0"/>
      <dgm:spPr/>
    </dgm:pt>
    <dgm:pt modelId="{F6D1B5EB-A869-48F3-B5FD-2EA8E2CEC74C}" type="pres">
      <dgm:prSet presAssocID="{ECC57715-282D-4700-B3C8-A000E8077FD8}" presName="picture_1" presStyleCnt="0"/>
      <dgm:spPr/>
    </dgm:pt>
    <dgm:pt modelId="{DFEE55EA-37C0-4094-9346-5B8F1DB8449F}" type="pres">
      <dgm:prSet presAssocID="{ECC57715-282D-4700-B3C8-A000E8077FD8}" presName="pictureRepeatNode" presStyleLbl="alignImgPlace1" presStyleIdx="0" presStyleCnt="1" custScaleX="164169" custScaleY="167154" custLinFactNeighborX="19072" custLinFactNeighborY="41415"/>
      <dgm:spPr/>
    </dgm:pt>
    <dgm:pt modelId="{F1F9E162-159C-4938-9C38-2F8B8677D34C}" type="pres">
      <dgm:prSet presAssocID="{0078E1C6-97E4-4985-9C23-7C8929C02F53}" presName="text_1" presStyleLbl="node1" presStyleIdx="0" presStyleCnt="0">
        <dgm:presLayoutVars>
          <dgm:bulletEnabled val="1"/>
        </dgm:presLayoutVars>
      </dgm:prSet>
      <dgm:spPr/>
    </dgm:pt>
  </dgm:ptLst>
  <dgm:cxnLst>
    <dgm:cxn modelId="{B52AED06-4CF1-4885-96E3-D7136DFDD523}" type="presOf" srcId="{ECC57715-282D-4700-B3C8-A000E8077FD8}" destId="{DFEE55EA-37C0-4094-9346-5B8F1DB8449F}" srcOrd="0" destOrd="0" presId="urn:microsoft.com/office/officeart/2008/layout/CircularPictureCallout"/>
    <dgm:cxn modelId="{C5F2E4A0-4E0A-447F-8B87-15A2B2A448E3}" type="presOf" srcId="{65F53DE8-6BC8-4CEE-9A56-CDAE7B8D8B42}" destId="{E6B07DF7-0D0B-4675-97AC-1C8003796A79}" srcOrd="0" destOrd="0" presId="urn:microsoft.com/office/officeart/2008/layout/CircularPictureCallout"/>
    <dgm:cxn modelId="{AD35F2DF-1757-499A-865B-E1416F9187E6}" srcId="{65F53DE8-6BC8-4CEE-9A56-CDAE7B8D8B42}" destId="{0078E1C6-97E4-4985-9C23-7C8929C02F53}" srcOrd="0" destOrd="0" parTransId="{0C46CD3D-6732-4DBF-9FF1-1DE406BC72AE}" sibTransId="{ECC57715-282D-4700-B3C8-A000E8077FD8}"/>
    <dgm:cxn modelId="{106F7DF1-C3E2-4332-ADAF-5B911781BAAA}" type="presOf" srcId="{0078E1C6-97E4-4985-9C23-7C8929C02F53}" destId="{F1F9E162-159C-4938-9C38-2F8B8677D34C}" srcOrd="0" destOrd="0" presId="urn:microsoft.com/office/officeart/2008/layout/CircularPictureCallout"/>
    <dgm:cxn modelId="{90C62AD0-4532-4A88-BD0C-022A1E7FE556}" type="presParOf" srcId="{E6B07DF7-0D0B-4675-97AC-1C8003796A79}" destId="{D71E8AF7-F082-4CBC-9A52-05EE4F02C879}" srcOrd="0" destOrd="0" presId="urn:microsoft.com/office/officeart/2008/layout/CircularPictureCallout"/>
    <dgm:cxn modelId="{D9859031-7BF4-4B1E-AB20-7BC38454738F}" type="presParOf" srcId="{D71E8AF7-F082-4CBC-9A52-05EE4F02C879}" destId="{F6D1B5EB-A869-48F3-B5FD-2EA8E2CEC74C}" srcOrd="0" destOrd="0" presId="urn:microsoft.com/office/officeart/2008/layout/CircularPictureCallout"/>
    <dgm:cxn modelId="{866AC621-4204-40FC-AB96-54D0D896DC02}" type="presParOf" srcId="{F6D1B5EB-A869-48F3-B5FD-2EA8E2CEC74C}" destId="{DFEE55EA-37C0-4094-9346-5B8F1DB8449F}" srcOrd="0" destOrd="0" presId="urn:microsoft.com/office/officeart/2008/layout/CircularPictureCallout"/>
    <dgm:cxn modelId="{98770C21-D5E1-4D2A-B757-0A5D73EFA702}" type="presParOf" srcId="{D71E8AF7-F082-4CBC-9A52-05EE4F02C879}" destId="{F1F9E162-159C-4938-9C38-2F8B8677D34C}"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2A1EA0-5ACB-437E-BCCB-9189CB3A55FF}" type="doc">
      <dgm:prSet loTypeId="urn:microsoft.com/office/officeart/2008/layout/CircularPictureCallout" loCatId="picture" qsTypeId="urn:microsoft.com/office/officeart/2005/8/quickstyle/simple1" qsCatId="simple" csTypeId="urn:microsoft.com/office/officeart/2005/8/colors/accent0_1" csCatId="mainScheme" phldr="1"/>
      <dgm:spPr/>
    </dgm:pt>
    <dgm:pt modelId="{83BA772C-6120-4E30-A1EE-882325BA607C}">
      <dgm:prSet phldrT="[Text]"/>
      <dgm:spPr/>
      <dgm:t>
        <a:bodyPr/>
        <a:lstStyle/>
        <a:p>
          <a:endParaRPr lang="en-US"/>
        </a:p>
      </dgm:t>
    </dgm:pt>
    <dgm:pt modelId="{F5022BB6-A562-4F01-89A1-029D9AF0B449}" type="parTrans" cxnId="{CBFE6BC4-EEF2-47F9-BF9F-2C0899CA0F73}">
      <dgm:prSet/>
      <dgm:spPr/>
      <dgm:t>
        <a:bodyPr/>
        <a:lstStyle/>
        <a:p>
          <a:endParaRPr lang="en-US"/>
        </a:p>
      </dgm:t>
    </dgm:pt>
    <dgm:pt modelId="{813DA37E-CA8B-480B-BBCF-0DA7840D5CFF}" type="sibTrans" cxnId="{CBFE6BC4-EEF2-47F9-BF9F-2C0899CA0F73}">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310" t="-4698" r="-197" b="-24432"/>
          </a:stretch>
        </a:blipFill>
      </dgm:spPr>
      <dgm:t>
        <a:bodyPr/>
        <a:lstStyle/>
        <a:p>
          <a:endParaRPr lang="en-US"/>
        </a:p>
      </dgm:t>
      <dgm:extLst>
        <a:ext uri="{E40237B7-FDA0-4F09-8148-C483321AD2D9}">
          <dgm14:cNvPr xmlns:dgm14="http://schemas.microsoft.com/office/drawing/2010/diagram" id="0" name="" descr="A person with brown hair wearing a black shirt&#10;&#10;Description automatically generated">
            <a:extLst>
              <a:ext uri="{FF2B5EF4-FFF2-40B4-BE49-F238E27FC236}">
                <a16:creationId xmlns:a16="http://schemas.microsoft.com/office/drawing/2014/main" id="{350186FE-B19E-E63D-21C3-F9DF6254B9EC}"/>
              </a:ext>
            </a:extLst>
          </dgm14:cNvPr>
        </a:ext>
      </dgm:extLst>
    </dgm:pt>
    <dgm:pt modelId="{BCBB6B84-B2F2-4841-BA4F-CEF62A29B7F4}" type="pres">
      <dgm:prSet presAssocID="{E92A1EA0-5ACB-437E-BCCB-9189CB3A55FF}" presName="Name0" presStyleCnt="0">
        <dgm:presLayoutVars>
          <dgm:chMax val="7"/>
          <dgm:chPref val="7"/>
          <dgm:dir/>
        </dgm:presLayoutVars>
      </dgm:prSet>
      <dgm:spPr/>
    </dgm:pt>
    <dgm:pt modelId="{CE848F7D-35BB-4D99-80C5-539E52180FC2}" type="pres">
      <dgm:prSet presAssocID="{E92A1EA0-5ACB-437E-BCCB-9189CB3A55FF}" presName="Name1" presStyleCnt="0"/>
      <dgm:spPr/>
    </dgm:pt>
    <dgm:pt modelId="{411876A2-1326-4AE1-BBFF-86C9E955597B}" type="pres">
      <dgm:prSet presAssocID="{813DA37E-CA8B-480B-BBCF-0DA7840D5CFF}" presName="picture_1" presStyleCnt="0"/>
      <dgm:spPr/>
    </dgm:pt>
    <dgm:pt modelId="{C4B243DB-D404-4E7F-A4AE-D36072EAC1B3}" type="pres">
      <dgm:prSet presAssocID="{813DA37E-CA8B-480B-BBCF-0DA7840D5CFF}" presName="pictureRepeatNode" presStyleLbl="alignImgPlace1" presStyleIdx="0" presStyleCnt="1" custScaleX="100000" custScaleY="100000" custLinFactNeighborX="6000" custLinFactNeighborY="-28"/>
      <dgm:spPr/>
    </dgm:pt>
    <dgm:pt modelId="{8B88C7AE-29E3-4F3C-AAFE-7532A3377299}" type="pres">
      <dgm:prSet presAssocID="{83BA772C-6120-4E30-A1EE-882325BA607C}" presName="text_1" presStyleLbl="node1" presStyleIdx="0" presStyleCnt="0">
        <dgm:presLayoutVars>
          <dgm:bulletEnabled val="1"/>
        </dgm:presLayoutVars>
      </dgm:prSet>
      <dgm:spPr/>
    </dgm:pt>
  </dgm:ptLst>
  <dgm:cxnLst>
    <dgm:cxn modelId="{B1352502-A147-431D-9935-DADE8CC608E1}" type="presOf" srcId="{83BA772C-6120-4E30-A1EE-882325BA607C}" destId="{8B88C7AE-29E3-4F3C-AAFE-7532A3377299}" srcOrd="0" destOrd="0" presId="urn:microsoft.com/office/officeart/2008/layout/CircularPictureCallout"/>
    <dgm:cxn modelId="{461BD303-7659-4CEA-9A10-A6BE6F1FA9A7}" type="presOf" srcId="{E92A1EA0-5ACB-437E-BCCB-9189CB3A55FF}" destId="{BCBB6B84-B2F2-4841-BA4F-CEF62A29B7F4}" srcOrd="0" destOrd="0" presId="urn:microsoft.com/office/officeart/2008/layout/CircularPictureCallout"/>
    <dgm:cxn modelId="{AD338C28-3D36-4931-96F1-F52B9079B420}" type="presOf" srcId="{813DA37E-CA8B-480B-BBCF-0DA7840D5CFF}" destId="{C4B243DB-D404-4E7F-A4AE-D36072EAC1B3}" srcOrd="0" destOrd="0" presId="urn:microsoft.com/office/officeart/2008/layout/CircularPictureCallout"/>
    <dgm:cxn modelId="{CBFE6BC4-EEF2-47F9-BF9F-2C0899CA0F73}" srcId="{E92A1EA0-5ACB-437E-BCCB-9189CB3A55FF}" destId="{83BA772C-6120-4E30-A1EE-882325BA607C}" srcOrd="0" destOrd="0" parTransId="{F5022BB6-A562-4F01-89A1-029D9AF0B449}" sibTransId="{813DA37E-CA8B-480B-BBCF-0DA7840D5CFF}"/>
    <dgm:cxn modelId="{EFD7200D-F627-4B78-8A25-0E4EC4185B75}" type="presParOf" srcId="{BCBB6B84-B2F2-4841-BA4F-CEF62A29B7F4}" destId="{CE848F7D-35BB-4D99-80C5-539E52180FC2}" srcOrd="0" destOrd="0" presId="urn:microsoft.com/office/officeart/2008/layout/CircularPictureCallout"/>
    <dgm:cxn modelId="{F0E64103-8A64-4D71-B325-E0EE68F9C056}" type="presParOf" srcId="{CE848F7D-35BB-4D99-80C5-539E52180FC2}" destId="{411876A2-1326-4AE1-BBFF-86C9E955597B}" srcOrd="0" destOrd="0" presId="urn:microsoft.com/office/officeart/2008/layout/CircularPictureCallout"/>
    <dgm:cxn modelId="{9F8BAE36-C7CF-4056-BF95-622E1A81232F}" type="presParOf" srcId="{411876A2-1326-4AE1-BBFF-86C9E955597B}" destId="{C4B243DB-D404-4E7F-A4AE-D36072EAC1B3}" srcOrd="0" destOrd="0" presId="urn:microsoft.com/office/officeart/2008/layout/CircularPictureCallout"/>
    <dgm:cxn modelId="{ED36A489-9613-4711-BB27-EF89EF85FF9C}" type="presParOf" srcId="{CE848F7D-35BB-4D99-80C5-539E52180FC2}" destId="{8B88C7AE-29E3-4F3C-AAFE-7532A3377299}"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5E5DE6-F4E5-494E-8DD4-69FCC9C21070}" type="doc">
      <dgm:prSet loTypeId="urn:microsoft.com/office/officeart/2008/layout/CircularPictureCallout" loCatId="picture" qsTypeId="urn:microsoft.com/office/officeart/2005/8/quickstyle/simple1" qsCatId="simple" csTypeId="urn:microsoft.com/office/officeart/2005/8/colors/accent0_1" csCatId="mainScheme" phldr="1"/>
      <dgm:spPr/>
    </dgm:pt>
    <dgm:pt modelId="{05DFC43F-72C3-48E7-BF18-4FE5F019FE2C}">
      <dgm:prSet phldrT="[Text]"/>
      <dgm:spPr/>
      <dgm:t>
        <a:bodyPr/>
        <a:lstStyle/>
        <a:p>
          <a:endParaRPr lang="en-US"/>
        </a:p>
      </dgm:t>
    </dgm:pt>
    <dgm:pt modelId="{D09E6140-7CDE-45E0-A467-456CF3C94551}" type="parTrans" cxnId="{9648C20C-978B-4EAD-94E0-BBC3C475108E}">
      <dgm:prSet/>
      <dgm:spPr/>
      <dgm:t>
        <a:bodyPr/>
        <a:lstStyle/>
        <a:p>
          <a:endParaRPr lang="en-US"/>
        </a:p>
      </dgm:t>
    </dgm:pt>
    <dgm:pt modelId="{54A95378-CB88-4340-B93B-1229E82015B1}" type="sibTrans" cxnId="{9648C20C-978B-4EAD-94E0-BBC3C475108E}">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99" t="-6596" r="-514" b="-74403"/>
          </a:stretch>
        </a:blipFill>
      </dgm:spPr>
      <dgm:t>
        <a:bodyPr/>
        <a:lstStyle/>
        <a:p>
          <a:endParaRPr lang="en-US"/>
        </a:p>
      </dgm:t>
      <dgm:extLst>
        <a:ext uri="{E40237B7-FDA0-4F09-8148-C483321AD2D9}">
          <dgm14:cNvPr xmlns:dgm14="http://schemas.microsoft.com/office/drawing/2010/diagram" id="0" name="" descr="A person in a suit smiling&#10;&#10;Description automatically generated">
            <a:extLst>
              <a:ext uri="{FF2B5EF4-FFF2-40B4-BE49-F238E27FC236}">
                <a16:creationId xmlns:a16="http://schemas.microsoft.com/office/drawing/2014/main" id="{550D47D9-6567-176D-86E5-230E4B02C5BD}"/>
              </a:ext>
            </a:extLst>
          </dgm14:cNvPr>
        </a:ext>
      </dgm:extLst>
    </dgm:pt>
    <dgm:pt modelId="{22D3FC3B-BF65-4110-8D24-76A54D62D011}" type="pres">
      <dgm:prSet presAssocID="{665E5DE6-F4E5-494E-8DD4-69FCC9C21070}" presName="Name0" presStyleCnt="0">
        <dgm:presLayoutVars>
          <dgm:chMax val="7"/>
          <dgm:chPref val="7"/>
          <dgm:dir/>
        </dgm:presLayoutVars>
      </dgm:prSet>
      <dgm:spPr/>
    </dgm:pt>
    <dgm:pt modelId="{E52E799B-2CCC-4C09-AEA3-A7FF6CA9B1AB}" type="pres">
      <dgm:prSet presAssocID="{665E5DE6-F4E5-494E-8DD4-69FCC9C21070}" presName="Name1" presStyleCnt="0"/>
      <dgm:spPr/>
    </dgm:pt>
    <dgm:pt modelId="{761209FD-AB73-4A26-B323-84AEADF5521E}" type="pres">
      <dgm:prSet presAssocID="{54A95378-CB88-4340-B93B-1229E82015B1}" presName="picture_1" presStyleCnt="0"/>
      <dgm:spPr/>
    </dgm:pt>
    <dgm:pt modelId="{74509045-7464-4864-A60D-ABFB47ABB47D}" type="pres">
      <dgm:prSet presAssocID="{54A95378-CB88-4340-B93B-1229E82015B1}" presName="pictureRepeatNode" presStyleLbl="alignImgPlace1" presStyleIdx="0" presStyleCnt="1" custScaleX="185409" custScaleY="187832" custLinFactX="-228147" custLinFactNeighborX="-300000" custLinFactNeighborY="-12644"/>
      <dgm:spPr/>
    </dgm:pt>
    <dgm:pt modelId="{EF1727ED-4B7C-4449-BE83-10D3B2E92889}" type="pres">
      <dgm:prSet presAssocID="{05DFC43F-72C3-48E7-BF18-4FE5F019FE2C}" presName="text_1" presStyleLbl="node1" presStyleIdx="0" presStyleCnt="0">
        <dgm:presLayoutVars>
          <dgm:bulletEnabled val="1"/>
        </dgm:presLayoutVars>
      </dgm:prSet>
      <dgm:spPr/>
    </dgm:pt>
  </dgm:ptLst>
  <dgm:cxnLst>
    <dgm:cxn modelId="{9648C20C-978B-4EAD-94E0-BBC3C475108E}" srcId="{665E5DE6-F4E5-494E-8DD4-69FCC9C21070}" destId="{05DFC43F-72C3-48E7-BF18-4FE5F019FE2C}" srcOrd="0" destOrd="0" parTransId="{D09E6140-7CDE-45E0-A467-456CF3C94551}" sibTransId="{54A95378-CB88-4340-B93B-1229E82015B1}"/>
    <dgm:cxn modelId="{BD2EC82E-1F77-417C-8D74-D48D34B1D96D}" type="presOf" srcId="{665E5DE6-F4E5-494E-8DD4-69FCC9C21070}" destId="{22D3FC3B-BF65-4110-8D24-76A54D62D011}" srcOrd="0" destOrd="0" presId="urn:microsoft.com/office/officeart/2008/layout/CircularPictureCallout"/>
    <dgm:cxn modelId="{1C31C55A-9355-448E-84D0-051CF1D6B991}" type="presOf" srcId="{54A95378-CB88-4340-B93B-1229E82015B1}" destId="{74509045-7464-4864-A60D-ABFB47ABB47D}" srcOrd="0" destOrd="0" presId="urn:microsoft.com/office/officeart/2008/layout/CircularPictureCallout"/>
    <dgm:cxn modelId="{40CEF87B-7EEF-4B66-9660-461F134663DD}" type="presOf" srcId="{05DFC43F-72C3-48E7-BF18-4FE5F019FE2C}" destId="{EF1727ED-4B7C-4449-BE83-10D3B2E92889}" srcOrd="0" destOrd="0" presId="urn:microsoft.com/office/officeart/2008/layout/CircularPictureCallout"/>
    <dgm:cxn modelId="{3ED969EF-F76F-4E0D-B0F9-B81CD4F3570C}" type="presParOf" srcId="{22D3FC3B-BF65-4110-8D24-76A54D62D011}" destId="{E52E799B-2CCC-4C09-AEA3-A7FF6CA9B1AB}" srcOrd="0" destOrd="0" presId="urn:microsoft.com/office/officeart/2008/layout/CircularPictureCallout"/>
    <dgm:cxn modelId="{C0EB339D-A36D-43AF-8E64-3D5C42C2B723}" type="presParOf" srcId="{E52E799B-2CCC-4C09-AEA3-A7FF6CA9B1AB}" destId="{761209FD-AB73-4A26-B323-84AEADF5521E}" srcOrd="0" destOrd="0" presId="urn:microsoft.com/office/officeart/2008/layout/CircularPictureCallout"/>
    <dgm:cxn modelId="{447C2F7A-58CF-4B06-905A-130A242D5B63}" type="presParOf" srcId="{761209FD-AB73-4A26-B323-84AEADF5521E}" destId="{74509045-7464-4864-A60D-ABFB47ABB47D}" srcOrd="0" destOrd="0" presId="urn:microsoft.com/office/officeart/2008/layout/CircularPictureCallout"/>
    <dgm:cxn modelId="{4114CC8B-103E-4D81-B809-D5F9AF0EAB72}" type="presParOf" srcId="{E52E799B-2CCC-4C09-AEA3-A7FF6CA9B1AB}" destId="{EF1727ED-4B7C-4449-BE83-10D3B2E92889}"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2A1EA0-5ACB-437E-BCCB-9189CB3A55FF}" type="doc">
      <dgm:prSet loTypeId="urn:microsoft.com/office/officeart/2008/layout/CircularPictureCallout" loCatId="picture" qsTypeId="urn:microsoft.com/office/officeart/2005/8/quickstyle/simple1" qsCatId="simple" csTypeId="urn:microsoft.com/office/officeart/2005/8/colors/accent0_1" csCatId="mainScheme" phldr="1"/>
      <dgm:spPr/>
    </dgm:pt>
    <dgm:pt modelId="{83BA772C-6120-4E30-A1EE-882325BA607C}">
      <dgm:prSet phldrT="[Text]"/>
      <dgm:spPr/>
      <dgm:t>
        <a:bodyPr/>
        <a:lstStyle/>
        <a:p>
          <a:endParaRPr lang="en-US"/>
        </a:p>
      </dgm:t>
    </dgm:pt>
    <dgm:pt modelId="{F5022BB6-A562-4F01-89A1-029D9AF0B449}" type="parTrans" cxnId="{CBFE6BC4-EEF2-47F9-BF9F-2C0899CA0F73}">
      <dgm:prSet/>
      <dgm:spPr/>
      <dgm:t>
        <a:bodyPr/>
        <a:lstStyle/>
        <a:p>
          <a:endParaRPr lang="en-US"/>
        </a:p>
      </dgm:t>
    </dgm:pt>
    <dgm:pt modelId="{813DA37E-CA8B-480B-BBCF-0DA7840D5CFF}" type="sibTrans" cxnId="{CBFE6BC4-EEF2-47F9-BF9F-2C0899CA0F73}">
      <dgm:prSet/>
      <dgm:spPr>
        <a:blipFill>
          <a:blip xmlns:r="http://schemas.openxmlformats.org/officeDocument/2006/relationships" r:embed="rId1"/>
          <a:srcRect/>
          <a:stretch>
            <a:fillRect/>
          </a:stretch>
        </a:blipFill>
      </dgm:spPr>
      <dgm:t>
        <a:bodyPr/>
        <a:lstStyle/>
        <a:p>
          <a:endParaRPr lang="en-US"/>
        </a:p>
      </dgm:t>
    </dgm:pt>
    <dgm:pt modelId="{BCBB6B84-B2F2-4841-BA4F-CEF62A29B7F4}" type="pres">
      <dgm:prSet presAssocID="{E92A1EA0-5ACB-437E-BCCB-9189CB3A55FF}" presName="Name0" presStyleCnt="0">
        <dgm:presLayoutVars>
          <dgm:chMax val="7"/>
          <dgm:chPref val="7"/>
          <dgm:dir/>
        </dgm:presLayoutVars>
      </dgm:prSet>
      <dgm:spPr/>
    </dgm:pt>
    <dgm:pt modelId="{CE848F7D-35BB-4D99-80C5-539E52180FC2}" type="pres">
      <dgm:prSet presAssocID="{E92A1EA0-5ACB-437E-BCCB-9189CB3A55FF}" presName="Name1" presStyleCnt="0"/>
      <dgm:spPr/>
    </dgm:pt>
    <dgm:pt modelId="{411876A2-1326-4AE1-BBFF-86C9E955597B}" type="pres">
      <dgm:prSet presAssocID="{813DA37E-CA8B-480B-BBCF-0DA7840D5CFF}" presName="picture_1" presStyleCnt="0"/>
      <dgm:spPr/>
    </dgm:pt>
    <dgm:pt modelId="{C4B243DB-D404-4E7F-A4AE-D36072EAC1B3}" type="pres">
      <dgm:prSet presAssocID="{813DA37E-CA8B-480B-BBCF-0DA7840D5CFF}" presName="pictureRepeatNode" presStyleLbl="alignImgPlace1" presStyleIdx="0" presStyleCnt="1" custScaleX="88357" custScaleY="89512" custLinFactNeighborX="6000" custLinFactNeighborY="-28"/>
      <dgm:spPr/>
    </dgm:pt>
    <dgm:pt modelId="{8B88C7AE-29E3-4F3C-AAFE-7532A3377299}" type="pres">
      <dgm:prSet presAssocID="{83BA772C-6120-4E30-A1EE-882325BA607C}" presName="text_1" presStyleLbl="node1" presStyleIdx="0" presStyleCnt="0">
        <dgm:presLayoutVars>
          <dgm:bulletEnabled val="1"/>
        </dgm:presLayoutVars>
      </dgm:prSet>
      <dgm:spPr/>
    </dgm:pt>
  </dgm:ptLst>
  <dgm:cxnLst>
    <dgm:cxn modelId="{B1352502-A147-431D-9935-DADE8CC608E1}" type="presOf" srcId="{83BA772C-6120-4E30-A1EE-882325BA607C}" destId="{8B88C7AE-29E3-4F3C-AAFE-7532A3377299}" srcOrd="0" destOrd="0" presId="urn:microsoft.com/office/officeart/2008/layout/CircularPictureCallout"/>
    <dgm:cxn modelId="{461BD303-7659-4CEA-9A10-A6BE6F1FA9A7}" type="presOf" srcId="{E92A1EA0-5ACB-437E-BCCB-9189CB3A55FF}" destId="{BCBB6B84-B2F2-4841-BA4F-CEF62A29B7F4}" srcOrd="0" destOrd="0" presId="urn:microsoft.com/office/officeart/2008/layout/CircularPictureCallout"/>
    <dgm:cxn modelId="{AD338C28-3D36-4931-96F1-F52B9079B420}" type="presOf" srcId="{813DA37E-CA8B-480B-BBCF-0DA7840D5CFF}" destId="{C4B243DB-D404-4E7F-A4AE-D36072EAC1B3}" srcOrd="0" destOrd="0" presId="urn:microsoft.com/office/officeart/2008/layout/CircularPictureCallout"/>
    <dgm:cxn modelId="{CBFE6BC4-EEF2-47F9-BF9F-2C0899CA0F73}" srcId="{E92A1EA0-5ACB-437E-BCCB-9189CB3A55FF}" destId="{83BA772C-6120-4E30-A1EE-882325BA607C}" srcOrd="0" destOrd="0" parTransId="{F5022BB6-A562-4F01-89A1-029D9AF0B449}" sibTransId="{813DA37E-CA8B-480B-BBCF-0DA7840D5CFF}"/>
    <dgm:cxn modelId="{EFD7200D-F627-4B78-8A25-0E4EC4185B75}" type="presParOf" srcId="{BCBB6B84-B2F2-4841-BA4F-CEF62A29B7F4}" destId="{CE848F7D-35BB-4D99-80C5-539E52180FC2}" srcOrd="0" destOrd="0" presId="urn:microsoft.com/office/officeart/2008/layout/CircularPictureCallout"/>
    <dgm:cxn modelId="{F0E64103-8A64-4D71-B325-E0EE68F9C056}" type="presParOf" srcId="{CE848F7D-35BB-4D99-80C5-539E52180FC2}" destId="{411876A2-1326-4AE1-BBFF-86C9E955597B}" srcOrd="0" destOrd="0" presId="urn:microsoft.com/office/officeart/2008/layout/CircularPictureCallout"/>
    <dgm:cxn modelId="{9F8BAE36-C7CF-4056-BF95-622E1A81232F}" type="presParOf" srcId="{411876A2-1326-4AE1-BBFF-86C9E955597B}" destId="{C4B243DB-D404-4E7F-A4AE-D36072EAC1B3}" srcOrd="0" destOrd="0" presId="urn:microsoft.com/office/officeart/2008/layout/CircularPictureCallout"/>
    <dgm:cxn modelId="{ED36A489-9613-4711-BB27-EF89EF85FF9C}" type="presParOf" srcId="{CE848F7D-35BB-4D99-80C5-539E52180FC2}" destId="{8B88C7AE-29E3-4F3C-AAFE-7532A3377299}" srcOrd="1" destOrd="0" presId="urn:microsoft.com/office/officeart/2008/layout/CircularPictureCallou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55EA-37C0-4094-9346-5B8F1DB8449F}">
      <dsp:nvSpPr>
        <dsp:cNvPr id="0" name=""/>
        <dsp:cNvSpPr/>
      </dsp:nvSpPr>
      <dsp:spPr>
        <a:xfrm>
          <a:off x="228266" y="389312"/>
          <a:ext cx="1045862" cy="10648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F9E162-159C-4938-9C38-2F8B8677D34C}">
      <dsp:nvSpPr>
        <dsp:cNvPr id="0" name=""/>
        <dsp:cNvSpPr/>
      </dsp:nvSpPr>
      <dsp:spPr>
        <a:xfrm>
          <a:off x="433203" y="746844"/>
          <a:ext cx="407721" cy="2102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dsp:txBody>
      <dsp:txXfrm>
        <a:off x="433203" y="746844"/>
        <a:ext cx="407721" cy="210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43DB-D404-4E7F-A4AE-D36072EAC1B3}">
      <dsp:nvSpPr>
        <dsp:cNvPr id="0" name=""/>
        <dsp:cNvSpPr/>
      </dsp:nvSpPr>
      <dsp:spPr>
        <a:xfrm>
          <a:off x="665023" y="876966"/>
          <a:ext cx="1187542" cy="11875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310" t="-4698" r="-197" b="-24432"/>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8C7AE-29E3-4F3C-AAFE-7532A3377299}">
      <dsp:nvSpPr>
        <dsp:cNvPr id="0" name=""/>
        <dsp:cNvSpPr/>
      </dsp:nvSpPr>
      <dsp:spPr>
        <a:xfrm>
          <a:off x="807528" y="1507883"/>
          <a:ext cx="760026" cy="3918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289050">
            <a:lnSpc>
              <a:spcPct val="90000"/>
            </a:lnSpc>
            <a:spcBef>
              <a:spcPct val="0"/>
            </a:spcBef>
            <a:spcAft>
              <a:spcPct val="35000"/>
            </a:spcAft>
            <a:buNone/>
          </a:pPr>
          <a:endParaRPr lang="en-US" sz="2900" kern="1200"/>
        </a:p>
      </dsp:txBody>
      <dsp:txXfrm>
        <a:off x="807528" y="1507883"/>
        <a:ext cx="760026" cy="391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09045-7464-4864-A60D-ABFB47ABB47D}">
      <dsp:nvSpPr>
        <dsp:cNvPr id="0" name=""/>
        <dsp:cNvSpPr/>
      </dsp:nvSpPr>
      <dsp:spPr>
        <a:xfrm>
          <a:off x="0" y="865030"/>
          <a:ext cx="1049276" cy="106298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99" t="-6596" r="-514" b="-74403"/>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727ED-4B7C-4449-BE83-10D3B2E92889}">
      <dsp:nvSpPr>
        <dsp:cNvPr id="0" name=""/>
        <dsp:cNvSpPr/>
      </dsp:nvSpPr>
      <dsp:spPr>
        <a:xfrm>
          <a:off x="384829" y="1485624"/>
          <a:ext cx="362192" cy="1867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384829" y="1485624"/>
        <a:ext cx="362192" cy="186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43DB-D404-4E7F-A4AE-D36072EAC1B3}">
      <dsp:nvSpPr>
        <dsp:cNvPr id="0" name=""/>
        <dsp:cNvSpPr/>
      </dsp:nvSpPr>
      <dsp:spPr>
        <a:xfrm>
          <a:off x="734156" y="939241"/>
          <a:ext cx="1049276" cy="1062992"/>
        </a:xfrm>
        <a:prstGeom prst="ellipse">
          <a:avLst/>
        </a:prstGeom>
        <a:blipFill>
          <a:blip xmlns:r="http://schemas.openxmlformats.org/officeDocument/2006/relationships" r:embed="rId1"/>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8C7AE-29E3-4F3C-AAFE-7532A3377299}">
      <dsp:nvSpPr>
        <dsp:cNvPr id="0" name=""/>
        <dsp:cNvSpPr/>
      </dsp:nvSpPr>
      <dsp:spPr>
        <a:xfrm>
          <a:off x="807528" y="1507883"/>
          <a:ext cx="760026" cy="3918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289050">
            <a:lnSpc>
              <a:spcPct val="90000"/>
            </a:lnSpc>
            <a:spcBef>
              <a:spcPct val="0"/>
            </a:spcBef>
            <a:spcAft>
              <a:spcPct val="35000"/>
            </a:spcAft>
            <a:buNone/>
          </a:pPr>
          <a:endParaRPr lang="en-US" sz="2900" kern="1200"/>
        </a:p>
      </dsp:txBody>
      <dsp:txXfrm>
        <a:off x="807528" y="1507883"/>
        <a:ext cx="760026" cy="39188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0.39604</cdr:x>
      <cdr:y>0.43171</cdr:y>
    </cdr:from>
    <cdr:to>
      <cdr:x>0.5625</cdr:x>
      <cdr:y>0.52285</cdr:y>
    </cdr:to>
    <cdr:sp macro="" textlink="">
      <cdr:nvSpPr>
        <cdr:cNvPr id="2" name="TextBox 1">
          <a:extLst xmlns:a="http://schemas.openxmlformats.org/drawingml/2006/main">
            <a:ext uri="{FF2B5EF4-FFF2-40B4-BE49-F238E27FC236}">
              <a16:creationId xmlns:a16="http://schemas.microsoft.com/office/drawing/2014/main" id="{BADE9BFD-9A22-BE7E-8015-AE58A0C47815}"/>
            </a:ext>
          </a:extLst>
        </cdr:cNvPr>
        <cdr:cNvSpPr txBox="1"/>
      </cdr:nvSpPr>
      <cdr:spPr>
        <a:xfrm xmlns:a="http://schemas.openxmlformats.org/drawingml/2006/main">
          <a:off x="2029972" y="1434915"/>
          <a:ext cx="853242" cy="3029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kern="1200" dirty="0">
              <a:solidFill>
                <a:schemeClr val="bg1"/>
              </a:solidFill>
            </a:rPr>
            <a:t>1,036</a:t>
          </a:r>
        </a:p>
      </cdr:txBody>
    </cdr:sp>
  </cdr:relSizeAnchor>
  <cdr:relSizeAnchor xmlns:cdr="http://schemas.openxmlformats.org/drawingml/2006/chartDrawing">
    <cdr:from>
      <cdr:x>0.73418</cdr:x>
      <cdr:y>0.59212</cdr:y>
    </cdr:from>
    <cdr:to>
      <cdr:x>0.8367</cdr:x>
      <cdr:y>0.67935</cdr:y>
    </cdr:to>
    <cdr:sp macro="" textlink="">
      <cdr:nvSpPr>
        <cdr:cNvPr id="3" name="TextBox 2">
          <a:extLst xmlns:a="http://schemas.openxmlformats.org/drawingml/2006/main">
            <a:ext uri="{FF2B5EF4-FFF2-40B4-BE49-F238E27FC236}">
              <a16:creationId xmlns:a16="http://schemas.microsoft.com/office/drawing/2014/main" id="{EA56D6F0-BB01-A8C8-55CA-15FC87AFC864}"/>
            </a:ext>
          </a:extLst>
        </cdr:cNvPr>
        <cdr:cNvSpPr txBox="1"/>
      </cdr:nvSpPr>
      <cdr:spPr>
        <a:xfrm xmlns:a="http://schemas.openxmlformats.org/drawingml/2006/main">
          <a:off x="3897936" y="2010305"/>
          <a:ext cx="544305" cy="296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kern="1200" dirty="0">
              <a:solidFill>
                <a:schemeClr val="bg1"/>
              </a:solidFill>
            </a:rPr>
            <a:t>672</a:t>
          </a:r>
        </a:p>
      </cdr:txBody>
    </cdr:sp>
  </cdr:relSizeAnchor>
  <cdr:relSizeAnchor xmlns:cdr="http://schemas.openxmlformats.org/drawingml/2006/chartDrawing">
    <cdr:from>
      <cdr:x>0.67229</cdr:x>
      <cdr:y>0.25592</cdr:y>
    </cdr:from>
    <cdr:to>
      <cdr:x>0.79606</cdr:x>
      <cdr:y>0.35934</cdr:y>
    </cdr:to>
    <cdr:sp macro="" textlink="">
      <cdr:nvSpPr>
        <cdr:cNvPr id="4" name="TextBox 3">
          <a:extLst xmlns:a="http://schemas.openxmlformats.org/drawingml/2006/main">
            <a:ext uri="{FF2B5EF4-FFF2-40B4-BE49-F238E27FC236}">
              <a16:creationId xmlns:a16="http://schemas.microsoft.com/office/drawing/2014/main" id="{FE7EFD9F-A844-7B37-964A-7FE80F2A458D}"/>
            </a:ext>
          </a:extLst>
        </cdr:cNvPr>
        <cdr:cNvSpPr txBox="1"/>
      </cdr:nvSpPr>
      <cdr:spPr>
        <a:xfrm xmlns:a="http://schemas.openxmlformats.org/drawingml/2006/main">
          <a:off x="3569373" y="868877"/>
          <a:ext cx="657125" cy="3511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kern="1200" dirty="0">
              <a:solidFill>
                <a:schemeClr val="bg1"/>
              </a:solidFill>
            </a:rPr>
            <a:t>342</a:t>
          </a:r>
        </a:p>
      </cdr:txBody>
    </cdr:sp>
  </cdr:relSizeAnchor>
</c:userShapes>
</file>

<file path=ppt/drawings/drawing2.xml><?xml version="1.0" encoding="utf-8"?>
<c:userShapes xmlns:c="http://schemas.openxmlformats.org/drawingml/2006/chart">
  <cdr:relSizeAnchor xmlns:cdr="http://schemas.openxmlformats.org/drawingml/2006/chartDrawing">
    <cdr:from>
      <cdr:x>0.45997</cdr:x>
      <cdr:y>0.5</cdr:y>
    </cdr:from>
    <cdr:to>
      <cdr:x>0.67209</cdr:x>
      <cdr:y>0.58873</cdr:y>
    </cdr:to>
    <cdr:sp macro="" textlink="">
      <cdr:nvSpPr>
        <cdr:cNvPr id="2" name="TextBox 1">
          <a:extLst xmlns:a="http://schemas.openxmlformats.org/drawingml/2006/main">
            <a:ext uri="{FF2B5EF4-FFF2-40B4-BE49-F238E27FC236}">
              <a16:creationId xmlns:a16="http://schemas.microsoft.com/office/drawing/2014/main" id="{0F956CD0-760F-89C4-9D4B-3296CF808E35}"/>
            </a:ext>
          </a:extLst>
        </cdr:cNvPr>
        <cdr:cNvSpPr txBox="1"/>
      </cdr:nvSpPr>
      <cdr:spPr>
        <a:xfrm xmlns:a="http://schemas.openxmlformats.org/drawingml/2006/main">
          <a:off x="1921547" y="1281602"/>
          <a:ext cx="886126" cy="2274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kern="1200" dirty="0">
              <a:solidFill>
                <a:schemeClr val="tx1"/>
              </a:solidFill>
            </a:rPr>
            <a:t>n </a:t>
          </a:r>
          <a:r>
            <a:rPr lang="en-US" sz="1100" kern="1200" dirty="0">
              <a:solidFill>
                <a:schemeClr val="tx1"/>
              </a:solidFill>
            </a:rPr>
            <a:t>= </a:t>
          </a:r>
          <a:r>
            <a:rPr lang="en-US" kern="1200" dirty="0">
              <a:solidFill>
                <a:schemeClr val="tx1"/>
              </a:solidFill>
            </a:rPr>
            <a:t>2,030</a:t>
          </a:r>
          <a:endParaRPr lang="en-US" sz="1100" kern="1200" dirty="0">
            <a:solidFill>
              <a:schemeClr val="tx1"/>
            </a:solidFill>
          </a:endParaRPr>
        </a:p>
      </cdr:txBody>
    </cdr:sp>
  </cdr:relSizeAnchor>
  <cdr:relSizeAnchor xmlns:cdr="http://schemas.openxmlformats.org/drawingml/2006/chartDrawing">
    <cdr:from>
      <cdr:x>0.34097</cdr:x>
      <cdr:y>0.02302</cdr:y>
    </cdr:from>
    <cdr:to>
      <cdr:x>1</cdr:x>
      <cdr:y>0.15784</cdr:y>
    </cdr:to>
    <cdr:sp macro="" textlink="">
      <cdr:nvSpPr>
        <cdr:cNvPr id="3" name="TextBox 2">
          <a:extLst xmlns:a="http://schemas.openxmlformats.org/drawingml/2006/main">
            <a:ext uri="{FF2B5EF4-FFF2-40B4-BE49-F238E27FC236}">
              <a16:creationId xmlns:a16="http://schemas.microsoft.com/office/drawing/2014/main" id="{9B095327-297C-8E4D-6617-86CED98854DC}"/>
            </a:ext>
          </a:extLst>
        </cdr:cNvPr>
        <cdr:cNvSpPr txBox="1"/>
      </cdr:nvSpPr>
      <cdr:spPr>
        <a:xfrm xmlns:a="http://schemas.openxmlformats.org/drawingml/2006/main">
          <a:off x="1302358" y="85960"/>
          <a:ext cx="2517168" cy="503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kern="1200" dirty="0">
              <a:solidFill>
                <a:schemeClr val="tx1"/>
              </a:solidFill>
            </a:rPr>
            <a:t>Customer Retention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189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CEE379C0-4C19-8446-307A-1B501ADD9F27}"/>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86FA55FB-F3EF-5B7C-F991-E8BA6A6EDA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EC6A251A-E2C9-D019-0EA6-289B5B60E4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144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49553108-806B-2A44-CE63-41C4B2136CD6}"/>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2BD093EC-187F-3735-6CF4-AAB1E76869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57403824-4162-09E0-9B77-739074EC09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529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55E826B-AB97-9F6D-5688-A6014DCCC2F4}"/>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3EE6837A-73E8-9621-3145-12FFA4B840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6DB2A309-1590-ABA1-9725-30D8B21601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050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0CCE1DA-1380-7056-456C-F6BCFF44426A}"/>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6AAFDF64-9A5A-85A8-D1D2-65E762327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543733A2-6E20-3B48-080C-0F75CE01ADD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867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426EBD0-2486-E150-5ED3-C1FC69DEC81E}"/>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35B6B021-FD22-CCB6-122B-3105A63653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8CB989A9-6727-9AC4-6F16-A6ADB7E81B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079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1259-4643-71A6-7602-8A84132B0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8DE04-0AC8-DA82-E53B-5996F8917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81A86-24A4-6D48-E614-20C80A42DD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Findings &amp; Recommendations</a:t>
            </a:r>
          </a:p>
          <a:p>
            <a:endParaRPr lang="en-US"/>
          </a:p>
        </p:txBody>
      </p:sp>
      <p:sp>
        <p:nvSpPr>
          <p:cNvPr id="4" name="Slide Number Placeholder 3">
            <a:extLst>
              <a:ext uri="{FF2B5EF4-FFF2-40B4-BE49-F238E27FC236}">
                <a16:creationId xmlns:a16="http://schemas.microsoft.com/office/drawing/2014/main" id="{7CB63B43-A4D6-D3A7-3B61-A4B0444687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13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642B3-1382-7973-FCED-302836A9E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4C5D2-5794-2A02-694C-9757FFCFB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FDFBD-5F3F-F59F-DF50-6035062DD5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Findings &amp; Recommendations</a:t>
            </a:r>
          </a:p>
          <a:p>
            <a:endParaRPr lang="en-US"/>
          </a:p>
        </p:txBody>
      </p:sp>
      <p:sp>
        <p:nvSpPr>
          <p:cNvPr id="4" name="Slide Number Placeholder 3">
            <a:extLst>
              <a:ext uri="{FF2B5EF4-FFF2-40B4-BE49-F238E27FC236}">
                <a16:creationId xmlns:a16="http://schemas.microsoft.com/office/drawing/2014/main" id="{31A44F12-ED30-477A-9000-AF0CCE6DC6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422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Findings &amp; Recommendations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7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72E0E-5629-18D6-D8D0-E35ABBE3E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FACF0-5A69-FE53-A7CA-23BDF865D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B2E29-B1DB-9BD7-3152-CB4E8B2362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Findings &amp; Recommendations</a:t>
            </a:r>
          </a:p>
          <a:p>
            <a:endParaRPr lang="en-US"/>
          </a:p>
        </p:txBody>
      </p:sp>
      <p:sp>
        <p:nvSpPr>
          <p:cNvPr id="4" name="Slide Number Placeholder 3">
            <a:extLst>
              <a:ext uri="{FF2B5EF4-FFF2-40B4-BE49-F238E27FC236}">
                <a16:creationId xmlns:a16="http://schemas.microsoft.com/office/drawing/2014/main" id="{673E5EEA-BA8B-3AA1-8B26-A1FD98183E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6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Table of Contents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74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7351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2CC3-3C32-211A-C6F8-E2A72C9B1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A1AC1-EB7E-6041-1A76-54BBEECD96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947DA9-6A15-7652-782A-78987AAE2E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LVMV Scores – Current Period</a:t>
            </a:r>
          </a:p>
          <a:p>
            <a:r>
              <a:rPr lang="en-US"/>
              <a:t>Horizontal Bar</a:t>
            </a:r>
          </a:p>
          <a:p>
            <a:endParaRPr lang="en-US"/>
          </a:p>
        </p:txBody>
      </p:sp>
      <p:sp>
        <p:nvSpPr>
          <p:cNvPr id="4" name="Slide Number Placeholder 3">
            <a:extLst>
              <a:ext uri="{FF2B5EF4-FFF2-40B4-BE49-F238E27FC236}">
                <a16:creationId xmlns:a16="http://schemas.microsoft.com/office/drawing/2014/main" id="{FC12B944-6628-D307-CC7C-B3D6527CBE7F}"/>
              </a:ext>
            </a:extLst>
          </p:cNvPr>
          <p:cNvSpPr>
            <a:spLocks noGrp="1"/>
          </p:cNvSpPr>
          <p:nvPr>
            <p:ph type="sldNum" sz="quarter" idx="5"/>
          </p:nvPr>
        </p:nvSpPr>
        <p:spPr/>
        <p:txBody>
          <a:bodyPr/>
          <a:lstStyle/>
          <a:p>
            <a:fld id="{22862F0D-D2B4-4E34-884F-2967B2D512DA}" type="slidenum">
              <a:rPr lang="en-US" smtClean="0"/>
              <a:t>34</a:t>
            </a:fld>
            <a:endParaRPr lang="en-US"/>
          </a:p>
        </p:txBody>
      </p:sp>
    </p:spTree>
    <p:extLst>
      <p:ext uri="{BB962C8B-B14F-4D97-AF65-F5344CB8AC3E}">
        <p14:creationId xmlns:p14="http://schemas.microsoft.com/office/powerpoint/2010/main" val="3950101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5D14-7CA4-0B8E-5822-8519C8A7A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7BCE8-AFB2-A80B-807E-EB26158408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612F8C-8333-7566-2950-2418996612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B0ECC5-8F18-A39A-0D82-03F1C95F41D0}"/>
              </a:ext>
            </a:extLst>
          </p:cNvPr>
          <p:cNvSpPr>
            <a:spLocks noGrp="1"/>
          </p:cNvSpPr>
          <p:nvPr>
            <p:ph type="sldNum" sz="quarter" idx="5"/>
          </p:nvPr>
        </p:nvSpPr>
        <p:spPr/>
        <p:txBody>
          <a:bodyPr/>
          <a:lstStyle/>
          <a:p>
            <a:fld id="{22862F0D-D2B4-4E34-884F-2967B2D512DA}" type="slidenum">
              <a:rPr lang="en-US" smtClean="0"/>
              <a:t>36</a:t>
            </a:fld>
            <a:endParaRPr lang="en-US"/>
          </a:p>
        </p:txBody>
      </p:sp>
    </p:spTree>
    <p:extLst>
      <p:ext uri="{BB962C8B-B14F-4D97-AF65-F5344CB8AC3E}">
        <p14:creationId xmlns:p14="http://schemas.microsoft.com/office/powerpoint/2010/main" val="30722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a:t>Model Picture</a:t>
            </a:r>
          </a:p>
          <a:p>
            <a:pPr marL="0" indent="0">
              <a:buFontTx/>
              <a:buNone/>
            </a:pPr>
            <a:r>
              <a:rPr lang="en-US"/>
              <a:t>Primary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44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1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62F0D-D2B4-4E34-884F-2967B2D512DA}" type="slidenum">
              <a:rPr lang="en-US" smtClean="0"/>
              <a:t>40</a:t>
            </a:fld>
            <a:endParaRPr lang="en-US"/>
          </a:p>
        </p:txBody>
      </p:sp>
    </p:spTree>
    <p:extLst>
      <p:ext uri="{BB962C8B-B14F-4D97-AF65-F5344CB8AC3E}">
        <p14:creationId xmlns:p14="http://schemas.microsoft.com/office/powerpoint/2010/main" val="1631997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7B0C-FDD5-E292-5E05-72F33598D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C3CB7-CA85-201F-BA3D-0640B6BA9D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CED272-DD0D-384C-543E-CD6B4ED4F07A}"/>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3138B668-6604-6BE8-B192-7E3A3646DB5D}"/>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48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00CC2-F38F-0FA4-CC66-55AA06015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402C8-36CB-872A-0F61-64971E41DC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7B6698-A4EF-8C17-9B3A-5135BC5309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70CDF4-68D5-E1DE-7D00-BE068B092E0F}"/>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096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89D71-DA86-D82D-62FF-ECC7A537A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CA7C1-7D83-CB28-A311-DB30327CBA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B867B5-E2DD-C2D3-7F62-1428551A9066}"/>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9A31E383-C1AE-2978-D302-F451556024C4}"/>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29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LVMV Scores – Current Period</a:t>
            </a:r>
          </a:p>
          <a:p>
            <a:r>
              <a:rPr lang="en-US"/>
              <a:t>Horizontal Bar</a:t>
            </a:r>
          </a:p>
          <a:p>
            <a:endParaRPr lang="en-US"/>
          </a:p>
        </p:txBody>
      </p:sp>
      <p:sp>
        <p:nvSpPr>
          <p:cNvPr id="4" name="Slide Number Placeholder 3"/>
          <p:cNvSpPr>
            <a:spLocks noGrp="1"/>
          </p:cNvSpPr>
          <p:nvPr>
            <p:ph type="sldNum" sz="quarter" idx="5"/>
          </p:nvPr>
        </p:nvSpPr>
        <p:spPr/>
        <p:txBody>
          <a:bodyPr/>
          <a:lstStyle/>
          <a:p>
            <a:fld id="{22862F0D-D2B4-4E34-884F-2967B2D512DA}" type="slidenum">
              <a:rPr lang="en-US" smtClean="0"/>
              <a:t>44</a:t>
            </a:fld>
            <a:endParaRPr lang="en-US"/>
          </a:p>
        </p:txBody>
      </p:sp>
    </p:spTree>
    <p:extLst>
      <p:ext uri="{BB962C8B-B14F-4D97-AF65-F5344CB8AC3E}">
        <p14:creationId xmlns:p14="http://schemas.microsoft.com/office/powerpoint/2010/main" val="123890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467F-F49B-0056-855F-72B4C01E6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8F821-EDC9-3123-87C1-690FA10179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44D0BD1-00EF-68DC-EE26-000E95C27203}"/>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E6B97E63-07FE-852B-5D1D-EE78CD03B8B6}"/>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5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8237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66E3-CC37-5E9B-9B4D-119379A61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F62A5-A69D-7400-7E55-7A00F67AB0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DD142E-9467-C05A-2A6D-0F27633300DA}"/>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5FFE1761-9E52-4BEF-B0A1-2F09469B2A2E}"/>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569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6F7F-F5C5-4C4B-8423-B115D04D6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B03FE-A8AB-5ED1-9733-1821AC1874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82611D-8617-EA82-071E-4AA288BD79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LVMV Scores – Current Period</a:t>
            </a:r>
          </a:p>
          <a:p>
            <a:r>
              <a:rPr lang="en-US"/>
              <a:t>Horizontal Bar</a:t>
            </a:r>
          </a:p>
          <a:p>
            <a:endParaRPr lang="en-US"/>
          </a:p>
        </p:txBody>
      </p:sp>
      <p:sp>
        <p:nvSpPr>
          <p:cNvPr id="4" name="Slide Number Placeholder 3">
            <a:extLst>
              <a:ext uri="{FF2B5EF4-FFF2-40B4-BE49-F238E27FC236}">
                <a16:creationId xmlns:a16="http://schemas.microsoft.com/office/drawing/2014/main" id="{E972B1F1-0E01-C4C6-CB81-9795506242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62F0D-D2B4-4E34-884F-2967B2D51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196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LVMV Scores – Current Period</a:t>
            </a:r>
          </a:p>
          <a:p>
            <a:r>
              <a:rPr lang="en-US"/>
              <a:t>Horizontal Bar</a:t>
            </a:r>
          </a:p>
          <a:p>
            <a:endParaRPr lang="en-US"/>
          </a:p>
        </p:txBody>
      </p:sp>
      <p:sp>
        <p:nvSpPr>
          <p:cNvPr id="4" name="Slide Number Placeholder 3"/>
          <p:cNvSpPr>
            <a:spLocks noGrp="1"/>
          </p:cNvSpPr>
          <p:nvPr>
            <p:ph type="sldNum" sz="quarter" idx="5"/>
          </p:nvPr>
        </p:nvSpPr>
        <p:spPr/>
        <p:txBody>
          <a:bodyPr/>
          <a:lstStyle/>
          <a:p>
            <a:fld id="{22862F0D-D2B4-4E34-884F-2967B2D512DA}" type="slidenum">
              <a:rPr lang="en-US" smtClean="0"/>
              <a:t>48</a:t>
            </a:fld>
            <a:endParaRPr lang="en-US"/>
          </a:p>
        </p:txBody>
      </p:sp>
    </p:spTree>
    <p:extLst>
      <p:ext uri="{BB962C8B-B14F-4D97-AF65-F5344CB8AC3E}">
        <p14:creationId xmlns:p14="http://schemas.microsoft.com/office/powerpoint/2010/main" val="674834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4AE9-F9AC-34EF-261C-4F66A5D34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49A4F-9FB3-2861-0199-827B2325E5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03E94C-6806-E2C1-B95B-B96601A03443}"/>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A7583A8A-A502-5326-4E39-BE5476AF7B00}"/>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353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BC939-BD97-3428-B58B-A908E61AF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BDB8F-39A7-FD71-8E0D-F9F36D9A64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6A69CA-D8E8-9A3D-C18C-5D9E92449C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26303C-9445-0322-26FF-CC39BECB4A4C}"/>
              </a:ext>
            </a:extLst>
          </p:cNvPr>
          <p:cNvSpPr>
            <a:spLocks noGrp="1"/>
          </p:cNvSpPr>
          <p:nvPr>
            <p:ph type="sldNum" sz="quarter" idx="5"/>
          </p:nvPr>
        </p:nvSpPr>
        <p:spPr/>
        <p:txBody>
          <a:bodyPr/>
          <a:lstStyle/>
          <a:p>
            <a:pPr defTabSz="942289">
              <a:defRPr/>
            </a:pPr>
            <a:fld id="{22862F0D-D2B4-4E34-884F-2967B2D512DA}" type="slidenum">
              <a:rPr lang="en-US">
                <a:solidFill>
                  <a:prstClr val="black"/>
                </a:solidFill>
                <a:latin typeface="Calibri" panose="020F0502020204030204"/>
              </a:rPr>
              <a:pPr defTabSz="942289">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4242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FEF57-98CC-4A7F-875E-BB8B52915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1EC53-B2EE-277A-2AC8-CDC61C91FD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513590-2157-7068-4F67-FB84969382ED}"/>
              </a:ext>
            </a:extLst>
          </p:cNvPr>
          <p:cNvSpPr>
            <a:spLocks noGrp="1"/>
          </p:cNvSpPr>
          <p:nvPr>
            <p:ph type="body" idx="1"/>
          </p:nvPr>
        </p:nvSpPr>
        <p:spPr/>
        <p:txBody>
          <a:bodyPr/>
          <a:lstStyle/>
          <a:p>
            <a:r>
              <a:rPr lang="en-US"/>
              <a:t>Demographics – Current Period Non-Model Comparison with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Pie Chart</a:t>
            </a:r>
          </a:p>
          <a:p>
            <a:endParaRPr lang="en-US"/>
          </a:p>
          <a:p>
            <a:endParaRPr lang="en-US"/>
          </a:p>
        </p:txBody>
      </p:sp>
      <p:sp>
        <p:nvSpPr>
          <p:cNvPr id="4" name="Slide Number Placeholder 3">
            <a:extLst>
              <a:ext uri="{FF2B5EF4-FFF2-40B4-BE49-F238E27FC236}">
                <a16:creationId xmlns:a16="http://schemas.microsoft.com/office/drawing/2014/main" id="{3AFBE2F1-2621-7942-5AA7-E80F43AA7BC6}"/>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9E8EA35-B791-40B9-A40A-019C4D76A4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689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5C22EDFE-A63A-E929-1B18-66561D5A297A}"/>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442E8DBA-F346-4DBD-85A0-907F216433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F7A1B449-415B-DE7A-7B3F-F2B20008805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9444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5481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4808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5DE69463-2E82-F19A-2AA9-62193A374CEA}"/>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304D0CBE-C39F-5D3B-046A-9AF2D6397C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0657F941-AC46-F6D2-7F95-50E37D60BB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4714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0AF2A05F-DB9B-6E0F-2486-39B10B92B23F}"/>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92AFF900-676E-D257-CCF2-5CC493EEA3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814D416C-31DE-48E8-C704-FED31B355CE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8209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277A21A0-94DC-2B54-D1E1-6FE947123E38}"/>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C1629D0D-03EF-57A2-4F23-0BF5F89947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ECDA3956-20A8-2D75-C5D5-C4229988514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71322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701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9323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2388745F-0084-3761-50BF-CE7665616583}"/>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82FE62D8-FF0D-19B0-0DA9-060111A7AD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34B3C308-110C-69BB-38F2-97036F9C39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248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F52465A2-6F5D-415D-1D99-1A14BAF218E7}"/>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3DE98F3E-7D46-8283-889B-4EC32E89AE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17F510EE-50CD-D6F7-F328-0698EC95F6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8081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6F51106E-A4F9-4DC1-D536-7C0E9901DA21}"/>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228096DE-7A42-D8E3-77BE-0BFF6D660A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8390E4B7-1404-6A3B-EC07-3BC562BE5B5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22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059D0A14-905A-83B7-FAE6-B96855D29945}"/>
            </a:ext>
          </a:extLst>
        </p:cNvPr>
        <p:cNvGrpSpPr/>
        <p:nvPr/>
      </p:nvGrpSpPr>
      <p:grpSpPr>
        <a:xfrm>
          <a:off x="0" y="0"/>
          <a:ext cx="0" cy="0"/>
          <a:chOff x="0" y="0"/>
          <a:chExt cx="0" cy="0"/>
        </a:xfrm>
      </p:grpSpPr>
      <p:sp>
        <p:nvSpPr>
          <p:cNvPr id="81" name="Google Shape;81;p6:notes">
            <a:extLst>
              <a:ext uri="{FF2B5EF4-FFF2-40B4-BE49-F238E27FC236}">
                <a16:creationId xmlns:a16="http://schemas.microsoft.com/office/drawing/2014/main" id="{31B0C97D-4897-A489-BD76-EDE2A35815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a:extLst>
              <a:ext uri="{FF2B5EF4-FFF2-40B4-BE49-F238E27FC236}">
                <a16:creationId xmlns:a16="http://schemas.microsoft.com/office/drawing/2014/main" id="{6DC78D9D-B9D1-55FD-EDC0-3FE19D7557A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5460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f Conten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A927DA-A993-3733-9260-4E105E7DEEA0}"/>
              </a:ext>
            </a:extLst>
          </p:cNvPr>
          <p:cNvSpPr>
            <a:spLocks noGrp="1"/>
          </p:cNvSpPr>
          <p:nvPr>
            <p:ph type="body" sz="quarter" idx="10" hasCustomPrompt="1"/>
          </p:nvPr>
        </p:nvSpPr>
        <p:spPr>
          <a:xfrm>
            <a:off x="406401" y="596205"/>
            <a:ext cx="8356600"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5" name="Text Placeholder 10">
            <a:extLst>
              <a:ext uri="{FF2B5EF4-FFF2-40B4-BE49-F238E27FC236}">
                <a16:creationId xmlns:a16="http://schemas.microsoft.com/office/drawing/2014/main" id="{44271B3D-3358-57B4-3BC6-4265669230CF}"/>
              </a:ext>
            </a:extLst>
          </p:cNvPr>
          <p:cNvSpPr>
            <a:spLocks noGrp="1"/>
          </p:cNvSpPr>
          <p:nvPr>
            <p:ph type="body" sz="quarter" idx="11" hasCustomPrompt="1"/>
          </p:nvPr>
        </p:nvSpPr>
        <p:spPr>
          <a:xfrm>
            <a:off x="406401" y="1052515"/>
            <a:ext cx="8356600"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64792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nalysi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239B-1E1C-484A-BCDA-D0588B8A4D95}"/>
              </a:ext>
            </a:extLst>
          </p:cNvPr>
          <p:cNvSpPr>
            <a:spLocks noGrp="1"/>
          </p:cNvSpPr>
          <p:nvPr>
            <p:ph type="title"/>
          </p:nvPr>
        </p:nvSpPr>
        <p:spPr>
          <a:xfrm>
            <a:off x="369971" y="0"/>
            <a:ext cx="8455913" cy="692658"/>
          </a:xfrm>
        </p:spPr>
        <p:txBody>
          <a:bodyPr anchor="ctr">
            <a:normAutofit/>
          </a:bodyPr>
          <a:lstStyle>
            <a:lvl1pPr>
              <a:defRPr sz="2700">
                <a:solidFill>
                  <a:schemeClr val="accent1"/>
                </a:solidFill>
                <a:latin typeface="Arial Nova Light" panose="020B03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98E89F51-0FDF-44DD-A7CF-22B19A83AE9B}"/>
              </a:ext>
            </a:extLst>
          </p:cNvPr>
          <p:cNvCxnSpPr>
            <a:cxnSpLocks/>
          </p:cNvCxnSpPr>
          <p:nvPr userDrawn="1"/>
        </p:nvCxnSpPr>
        <p:spPr>
          <a:xfrm>
            <a:off x="6410606" y="771526"/>
            <a:ext cx="0" cy="395559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26A2B92-151B-4FE9-9038-E32F5BC8E007}"/>
              </a:ext>
            </a:extLst>
          </p:cNvPr>
          <p:cNvSpPr>
            <a:spLocks noGrp="1"/>
          </p:cNvSpPr>
          <p:nvPr>
            <p:ph type="body" sz="quarter" idx="10"/>
          </p:nvPr>
        </p:nvSpPr>
        <p:spPr>
          <a:xfrm>
            <a:off x="6465124" y="771526"/>
            <a:ext cx="2360756" cy="3955595"/>
          </a:xfrm>
        </p:spPr>
        <p:txBody>
          <a:bodyPr>
            <a:normAutofit/>
          </a:bodyPr>
          <a:lstStyle>
            <a:lvl1pPr>
              <a:buClr>
                <a:schemeClr val="tx1"/>
              </a:buCl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2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F4DCA8-E253-80ED-ABBA-811C8F57FB3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7C3FEB09-EFF1-4F85-5EBB-66067350FADF}"/>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ABA0E20B-E699-6C93-3C61-974F6F3694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5147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C601-886B-5B1C-CFE6-595F3D5EABE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B21064F-D967-F505-5F95-D5789517E78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28122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A78-5A4C-4E29-A833-A84937379E92}"/>
              </a:ext>
            </a:extLst>
          </p:cNvPr>
          <p:cNvSpPr>
            <a:spLocks noGrp="1"/>
          </p:cNvSpPr>
          <p:nvPr>
            <p:ph type="title"/>
          </p:nvPr>
        </p:nvSpPr>
        <p:spPr>
          <a:xfrm>
            <a:off x="369969" y="0"/>
            <a:ext cx="8455912" cy="692035"/>
          </a:xfrm>
        </p:spPr>
        <p:txBody>
          <a:bodyPr anchor="ctr">
            <a:normAutofit/>
          </a:bodyPr>
          <a:lstStyle>
            <a:lvl1pPr>
              <a:defRPr lang="en-US" sz="2700" kern="1200" dirty="0">
                <a:solidFill>
                  <a:schemeClr val="accent1"/>
                </a:solidFill>
                <a:latin typeface="Arial Nova Light" panose="020B0304020202020204" pitchFamily="34"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8C98C551-4E3E-4A1B-9383-2B9D9C745520}"/>
              </a:ext>
            </a:extLst>
          </p:cNvPr>
          <p:cNvSpPr>
            <a:spLocks noGrp="1"/>
          </p:cNvSpPr>
          <p:nvPr>
            <p:ph idx="1"/>
          </p:nvPr>
        </p:nvSpPr>
        <p:spPr>
          <a:xfrm>
            <a:off x="369970" y="748224"/>
            <a:ext cx="8455913" cy="3980939"/>
          </a:xfrm>
        </p:spPr>
        <p:txBody>
          <a:bodyPr>
            <a:normAutofit/>
          </a:bodyPr>
          <a:lstStyle>
            <a:lvl1pPr marL="171450" indent="-171450">
              <a:buClr>
                <a:schemeClr val="tx1"/>
              </a:buClr>
              <a:buFont typeface="Wingdings" panose="05000000000000000000" pitchFamily="2" charset="2"/>
              <a:buChar char="§"/>
              <a:defRPr sz="1200">
                <a:latin typeface="Arial Nova Light" panose="020B0304020202020204" pitchFamily="34" charset="0"/>
              </a:defRPr>
            </a:lvl1pPr>
            <a:lvl2pPr marL="514350" indent="-171450">
              <a:buSzPct val="150000"/>
              <a:buFont typeface="Arial Nova Light" panose="020B0304020202020204" pitchFamily="34" charset="0"/>
              <a:buChar char="›"/>
              <a:defRPr sz="1200">
                <a:latin typeface="Arial Nova Light" panose="020B0304020202020204" pitchFamily="34" charset="0"/>
              </a:defRPr>
            </a:lvl2pPr>
            <a:lvl3pPr marL="857250" indent="-171450">
              <a:buSzPct val="100000"/>
              <a:buFont typeface="Arial Nova Light" panose="020B0304020202020204" pitchFamily="34" charset="0"/>
              <a:buChar char="›"/>
              <a:defRPr sz="1200">
                <a:latin typeface="Arial Nova Light" panose="020B0304020202020204" pitchFamily="34" charset="0"/>
              </a:defRPr>
            </a:lvl3pPr>
            <a:lvl4pPr marL="1200150" indent="-171450">
              <a:buSzPct val="100000"/>
              <a:buFont typeface="Arial Nova Light" panose="020B0304020202020204" pitchFamily="34" charset="0"/>
              <a:buChar char="›"/>
              <a:defRPr sz="1200">
                <a:latin typeface="Arial Nova Light" panose="020B0304020202020204" pitchFamily="34" charset="0"/>
              </a:defRPr>
            </a:lvl4pPr>
            <a:lvl5pPr marL="1543050" indent="-171450">
              <a:buSzPct val="100000"/>
              <a:buFont typeface="Arial Nova Light" panose="020B0304020202020204" pitchFamily="34" charset="0"/>
              <a:buChar char="›"/>
              <a:defRPr sz="1200">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87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alysis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A93F-107E-4C6E-BDA2-FBD622216FCA}"/>
              </a:ext>
            </a:extLst>
          </p:cNvPr>
          <p:cNvSpPr>
            <a:spLocks noGrp="1"/>
          </p:cNvSpPr>
          <p:nvPr>
            <p:ph type="title"/>
          </p:nvPr>
        </p:nvSpPr>
        <p:spPr>
          <a:xfrm>
            <a:off x="369971" y="0"/>
            <a:ext cx="8455913" cy="692035"/>
          </a:xfrm>
        </p:spPr>
        <p:txBody>
          <a:bodyPr anchor="ctr">
            <a:normAutofit/>
          </a:bodyPr>
          <a:lstStyle>
            <a:lvl1pPr>
              <a:defRPr sz="2700">
                <a:solidFill>
                  <a:schemeClr val="accent1"/>
                </a:solidFill>
                <a:latin typeface="Arial Nova Light" panose="020B03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1DDC7FB7-27D9-41DF-AC43-E69A3FEF8641}"/>
              </a:ext>
            </a:extLst>
          </p:cNvPr>
          <p:cNvSpPr>
            <a:spLocks noGrp="1"/>
          </p:cNvSpPr>
          <p:nvPr>
            <p:ph type="body" sz="quarter" idx="10"/>
          </p:nvPr>
        </p:nvSpPr>
        <p:spPr>
          <a:xfrm>
            <a:off x="369970" y="748224"/>
            <a:ext cx="8455379" cy="692036"/>
          </a:xfrm>
        </p:spPr>
        <p:txBody>
          <a:bodyPr>
            <a:noAutofit/>
          </a:bodyPr>
          <a:lstStyle>
            <a:lvl1pPr>
              <a:buClr>
                <a:schemeClr val="tx1"/>
              </a:buCl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9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A93F-107E-4C6E-BDA2-FBD622216FCA}"/>
              </a:ext>
            </a:extLst>
          </p:cNvPr>
          <p:cNvSpPr>
            <a:spLocks noGrp="1"/>
          </p:cNvSpPr>
          <p:nvPr>
            <p:ph type="title"/>
          </p:nvPr>
        </p:nvSpPr>
        <p:spPr>
          <a:xfrm>
            <a:off x="369971" y="0"/>
            <a:ext cx="8455913" cy="692035"/>
          </a:xfrm>
        </p:spPr>
        <p:txBody>
          <a:bodyPr anchor="ctr">
            <a:normAutofit/>
          </a:bodyPr>
          <a:lstStyle>
            <a:lvl1pPr>
              <a:defRPr sz="2700">
                <a:solidFill>
                  <a:schemeClr val="accent1"/>
                </a:solidFill>
                <a:latin typeface="Arial Nova Light" panose="020B0304020202020204" pitchFamily="34" charset="0"/>
              </a:defRPr>
            </a:lvl1pPr>
          </a:lstStyle>
          <a:p>
            <a:r>
              <a:rPr lang="en-US"/>
              <a:t>Click to edit Master title style</a:t>
            </a:r>
          </a:p>
        </p:txBody>
      </p:sp>
    </p:spTree>
    <p:extLst>
      <p:ext uri="{BB962C8B-B14F-4D97-AF65-F5344CB8AC3E}">
        <p14:creationId xmlns:p14="http://schemas.microsoft.com/office/powerpoint/2010/main" val="367756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alysi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239B-1E1C-484A-BCDA-D0588B8A4D95}"/>
              </a:ext>
            </a:extLst>
          </p:cNvPr>
          <p:cNvSpPr>
            <a:spLocks noGrp="1"/>
          </p:cNvSpPr>
          <p:nvPr>
            <p:ph type="title"/>
          </p:nvPr>
        </p:nvSpPr>
        <p:spPr>
          <a:xfrm>
            <a:off x="369971" y="0"/>
            <a:ext cx="8455913" cy="692658"/>
          </a:xfrm>
        </p:spPr>
        <p:txBody>
          <a:bodyPr anchor="ctr">
            <a:normAutofit/>
          </a:bodyPr>
          <a:lstStyle>
            <a:lvl1pPr>
              <a:defRPr sz="2700">
                <a:solidFill>
                  <a:schemeClr val="accent1"/>
                </a:solidFill>
                <a:latin typeface="Arial Nova Light" panose="020B03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98E89F51-0FDF-44DD-A7CF-22B19A83AE9B}"/>
              </a:ext>
            </a:extLst>
          </p:cNvPr>
          <p:cNvCxnSpPr>
            <a:cxnSpLocks/>
          </p:cNvCxnSpPr>
          <p:nvPr userDrawn="1"/>
        </p:nvCxnSpPr>
        <p:spPr>
          <a:xfrm>
            <a:off x="2774438" y="771526"/>
            <a:ext cx="0" cy="395559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D3D3A36-172C-492A-AEFB-68052915829D}"/>
              </a:ext>
            </a:extLst>
          </p:cNvPr>
          <p:cNvSpPr>
            <a:spLocks noGrp="1"/>
          </p:cNvSpPr>
          <p:nvPr>
            <p:ph type="body" sz="quarter" idx="10"/>
          </p:nvPr>
        </p:nvSpPr>
        <p:spPr>
          <a:xfrm>
            <a:off x="369580" y="771525"/>
            <a:ext cx="2360759" cy="3955595"/>
          </a:xfrm>
        </p:spPr>
        <p:txBody>
          <a:bodyPr>
            <a:normAutofit/>
          </a:bodyPr>
          <a:lstStyle>
            <a:lvl1pPr>
              <a:buClr>
                <a:schemeClr val="tx1"/>
              </a:buCl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096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1436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359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5808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Char char="●"/>
              <a:defRPr sz="1400"/>
            </a:lvl1pPr>
            <a:lvl2pPr marL="914378" lvl="1" indent="-304793" algn="l">
              <a:lnSpc>
                <a:spcPct val="115000"/>
              </a:lnSpc>
              <a:spcBef>
                <a:spcPts val="0"/>
              </a:spcBef>
              <a:spcAft>
                <a:spcPts val="0"/>
              </a:spcAft>
              <a:buSzPts val="1200"/>
              <a:buChar char="○"/>
              <a:defRPr sz="1200"/>
            </a:lvl2pPr>
            <a:lvl3pPr marL="1371566" lvl="2" indent="-304793" algn="l">
              <a:lnSpc>
                <a:spcPct val="115000"/>
              </a:lnSpc>
              <a:spcBef>
                <a:spcPts val="0"/>
              </a:spcBef>
              <a:spcAft>
                <a:spcPts val="0"/>
              </a:spcAft>
              <a:buSzPts val="1200"/>
              <a:buChar char="■"/>
              <a:defRPr sz="1200"/>
            </a:lvl3pPr>
            <a:lvl4pPr marL="1828754" lvl="3" indent="-304793" algn="l">
              <a:lnSpc>
                <a:spcPct val="115000"/>
              </a:lnSpc>
              <a:spcBef>
                <a:spcPts val="0"/>
              </a:spcBef>
              <a:spcAft>
                <a:spcPts val="0"/>
              </a:spcAft>
              <a:buSzPts val="1200"/>
              <a:buChar char="●"/>
              <a:defRPr sz="1200"/>
            </a:lvl4pPr>
            <a:lvl5pPr marL="2285943" lvl="4" indent="-304793" algn="l">
              <a:lnSpc>
                <a:spcPct val="115000"/>
              </a:lnSpc>
              <a:spcBef>
                <a:spcPts val="0"/>
              </a:spcBef>
              <a:spcAft>
                <a:spcPts val="0"/>
              </a:spcAft>
              <a:buSzPts val="1200"/>
              <a:buChar char="○"/>
              <a:defRPr sz="1200"/>
            </a:lvl5pPr>
            <a:lvl6pPr marL="2743132" lvl="5" indent="-304793" algn="l">
              <a:lnSpc>
                <a:spcPct val="115000"/>
              </a:lnSpc>
              <a:spcBef>
                <a:spcPts val="0"/>
              </a:spcBef>
              <a:spcAft>
                <a:spcPts val="0"/>
              </a:spcAft>
              <a:buSzPts val="1200"/>
              <a:buChar char="■"/>
              <a:defRPr sz="1200"/>
            </a:lvl6pPr>
            <a:lvl7pPr marL="3200320" lvl="6" indent="-304793" algn="l">
              <a:lnSpc>
                <a:spcPct val="115000"/>
              </a:lnSpc>
              <a:spcBef>
                <a:spcPts val="0"/>
              </a:spcBef>
              <a:spcAft>
                <a:spcPts val="0"/>
              </a:spcAft>
              <a:buSzPts val="1200"/>
              <a:buChar char="●"/>
              <a:defRPr sz="1200"/>
            </a:lvl7pPr>
            <a:lvl8pPr marL="3657509" lvl="7" indent="-304793" algn="l">
              <a:lnSpc>
                <a:spcPct val="115000"/>
              </a:lnSpc>
              <a:spcBef>
                <a:spcPts val="0"/>
              </a:spcBef>
              <a:spcAft>
                <a:spcPts val="0"/>
              </a:spcAft>
              <a:buSzPts val="1200"/>
              <a:buChar char="○"/>
              <a:defRPr sz="1200"/>
            </a:lvl8pPr>
            <a:lvl9pPr marL="4114697" lvl="8" indent="-304793"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Char char="●"/>
              <a:defRPr sz="1400"/>
            </a:lvl1pPr>
            <a:lvl2pPr marL="914378" lvl="1" indent="-304793" algn="l">
              <a:lnSpc>
                <a:spcPct val="115000"/>
              </a:lnSpc>
              <a:spcBef>
                <a:spcPts val="0"/>
              </a:spcBef>
              <a:spcAft>
                <a:spcPts val="0"/>
              </a:spcAft>
              <a:buSzPts val="1200"/>
              <a:buChar char="○"/>
              <a:defRPr sz="1200"/>
            </a:lvl2pPr>
            <a:lvl3pPr marL="1371566" lvl="2" indent="-304793" algn="l">
              <a:lnSpc>
                <a:spcPct val="115000"/>
              </a:lnSpc>
              <a:spcBef>
                <a:spcPts val="0"/>
              </a:spcBef>
              <a:spcAft>
                <a:spcPts val="0"/>
              </a:spcAft>
              <a:buSzPts val="1200"/>
              <a:buChar char="■"/>
              <a:defRPr sz="1200"/>
            </a:lvl3pPr>
            <a:lvl4pPr marL="1828754" lvl="3" indent="-304793" algn="l">
              <a:lnSpc>
                <a:spcPct val="115000"/>
              </a:lnSpc>
              <a:spcBef>
                <a:spcPts val="0"/>
              </a:spcBef>
              <a:spcAft>
                <a:spcPts val="0"/>
              </a:spcAft>
              <a:buSzPts val="1200"/>
              <a:buChar char="●"/>
              <a:defRPr sz="1200"/>
            </a:lvl4pPr>
            <a:lvl5pPr marL="2285943" lvl="4" indent="-304793" algn="l">
              <a:lnSpc>
                <a:spcPct val="115000"/>
              </a:lnSpc>
              <a:spcBef>
                <a:spcPts val="0"/>
              </a:spcBef>
              <a:spcAft>
                <a:spcPts val="0"/>
              </a:spcAft>
              <a:buSzPts val="1200"/>
              <a:buChar char="○"/>
              <a:defRPr sz="1200"/>
            </a:lvl5pPr>
            <a:lvl6pPr marL="2743132" lvl="5" indent="-304793" algn="l">
              <a:lnSpc>
                <a:spcPct val="115000"/>
              </a:lnSpc>
              <a:spcBef>
                <a:spcPts val="0"/>
              </a:spcBef>
              <a:spcAft>
                <a:spcPts val="0"/>
              </a:spcAft>
              <a:buSzPts val="1200"/>
              <a:buChar char="■"/>
              <a:defRPr sz="1200"/>
            </a:lvl6pPr>
            <a:lvl7pPr marL="3200320" lvl="6" indent="-304793" algn="l">
              <a:lnSpc>
                <a:spcPct val="115000"/>
              </a:lnSpc>
              <a:spcBef>
                <a:spcPts val="0"/>
              </a:spcBef>
              <a:spcAft>
                <a:spcPts val="0"/>
              </a:spcAft>
              <a:buSzPts val="1200"/>
              <a:buChar char="●"/>
              <a:defRPr sz="1200"/>
            </a:lvl7pPr>
            <a:lvl8pPr marL="3657509" lvl="7" indent="-304793" algn="l">
              <a:lnSpc>
                <a:spcPct val="115000"/>
              </a:lnSpc>
              <a:spcBef>
                <a:spcPts val="0"/>
              </a:spcBef>
              <a:spcAft>
                <a:spcPts val="0"/>
              </a:spcAft>
              <a:buSzPts val="1200"/>
              <a:buChar char="○"/>
              <a:defRPr sz="1200"/>
            </a:lvl8pPr>
            <a:lvl9pPr marL="4114697" lvl="8" indent="-304793"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1134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166" lvl="0" indent="-317476" algn="l">
              <a:lnSpc>
                <a:spcPct val="115000"/>
              </a:lnSpc>
              <a:spcBef>
                <a:spcPts val="0"/>
              </a:spcBef>
              <a:spcAft>
                <a:spcPts val="0"/>
              </a:spcAft>
              <a:buSzPts val="1400"/>
              <a:buChar char="●"/>
              <a:defRPr sz="1400"/>
            </a:lvl1pPr>
            <a:lvl2pPr marL="914333" lvl="1" indent="-304778" algn="l">
              <a:lnSpc>
                <a:spcPct val="115000"/>
              </a:lnSpc>
              <a:spcBef>
                <a:spcPts val="0"/>
              </a:spcBef>
              <a:spcAft>
                <a:spcPts val="0"/>
              </a:spcAft>
              <a:buSzPts val="1200"/>
              <a:buChar char="○"/>
              <a:defRPr sz="1200"/>
            </a:lvl2pPr>
            <a:lvl3pPr marL="1371498" lvl="2" indent="-304778" algn="l">
              <a:lnSpc>
                <a:spcPct val="115000"/>
              </a:lnSpc>
              <a:spcBef>
                <a:spcPts val="0"/>
              </a:spcBef>
              <a:spcAft>
                <a:spcPts val="0"/>
              </a:spcAft>
              <a:buSzPts val="1200"/>
              <a:buChar char="■"/>
              <a:defRPr sz="1200"/>
            </a:lvl3pPr>
            <a:lvl4pPr marL="1828664" lvl="3" indent="-304778" algn="l">
              <a:lnSpc>
                <a:spcPct val="115000"/>
              </a:lnSpc>
              <a:spcBef>
                <a:spcPts val="0"/>
              </a:spcBef>
              <a:spcAft>
                <a:spcPts val="0"/>
              </a:spcAft>
              <a:buSzPts val="1200"/>
              <a:buChar char="●"/>
              <a:defRPr sz="1200"/>
            </a:lvl4pPr>
            <a:lvl5pPr marL="2285829" lvl="4" indent="-304778" algn="l">
              <a:lnSpc>
                <a:spcPct val="115000"/>
              </a:lnSpc>
              <a:spcBef>
                <a:spcPts val="0"/>
              </a:spcBef>
              <a:spcAft>
                <a:spcPts val="0"/>
              </a:spcAft>
              <a:buSzPts val="1200"/>
              <a:buChar char="○"/>
              <a:defRPr sz="1200"/>
            </a:lvl5pPr>
            <a:lvl6pPr marL="2742995" lvl="5" indent="-304778" algn="l">
              <a:lnSpc>
                <a:spcPct val="115000"/>
              </a:lnSpc>
              <a:spcBef>
                <a:spcPts val="0"/>
              </a:spcBef>
              <a:spcAft>
                <a:spcPts val="0"/>
              </a:spcAft>
              <a:buSzPts val="1200"/>
              <a:buChar char="■"/>
              <a:defRPr sz="1200"/>
            </a:lvl6pPr>
            <a:lvl7pPr marL="3200160" lvl="6" indent="-304778" algn="l">
              <a:lnSpc>
                <a:spcPct val="115000"/>
              </a:lnSpc>
              <a:spcBef>
                <a:spcPts val="0"/>
              </a:spcBef>
              <a:spcAft>
                <a:spcPts val="0"/>
              </a:spcAft>
              <a:buSzPts val="1200"/>
              <a:buChar char="●"/>
              <a:defRPr sz="1200"/>
            </a:lvl7pPr>
            <a:lvl8pPr marL="3657326" lvl="7" indent="-304778" algn="l">
              <a:lnSpc>
                <a:spcPct val="115000"/>
              </a:lnSpc>
              <a:spcBef>
                <a:spcPts val="0"/>
              </a:spcBef>
              <a:spcAft>
                <a:spcPts val="0"/>
              </a:spcAft>
              <a:buSzPts val="1200"/>
              <a:buChar char="○"/>
              <a:defRPr sz="1200"/>
            </a:lvl8pPr>
            <a:lvl9pPr marL="4114493" lvl="8" indent="-304778"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166" lvl="0" indent="-317476" algn="l">
              <a:lnSpc>
                <a:spcPct val="115000"/>
              </a:lnSpc>
              <a:spcBef>
                <a:spcPts val="0"/>
              </a:spcBef>
              <a:spcAft>
                <a:spcPts val="0"/>
              </a:spcAft>
              <a:buSzPts val="1400"/>
              <a:buChar char="●"/>
              <a:defRPr sz="1400"/>
            </a:lvl1pPr>
            <a:lvl2pPr marL="914333" lvl="1" indent="-304778" algn="l">
              <a:lnSpc>
                <a:spcPct val="115000"/>
              </a:lnSpc>
              <a:spcBef>
                <a:spcPts val="0"/>
              </a:spcBef>
              <a:spcAft>
                <a:spcPts val="0"/>
              </a:spcAft>
              <a:buSzPts val="1200"/>
              <a:buChar char="○"/>
              <a:defRPr sz="1200"/>
            </a:lvl2pPr>
            <a:lvl3pPr marL="1371498" lvl="2" indent="-304778" algn="l">
              <a:lnSpc>
                <a:spcPct val="115000"/>
              </a:lnSpc>
              <a:spcBef>
                <a:spcPts val="0"/>
              </a:spcBef>
              <a:spcAft>
                <a:spcPts val="0"/>
              </a:spcAft>
              <a:buSzPts val="1200"/>
              <a:buChar char="■"/>
              <a:defRPr sz="1200"/>
            </a:lvl3pPr>
            <a:lvl4pPr marL="1828664" lvl="3" indent="-304778" algn="l">
              <a:lnSpc>
                <a:spcPct val="115000"/>
              </a:lnSpc>
              <a:spcBef>
                <a:spcPts val="0"/>
              </a:spcBef>
              <a:spcAft>
                <a:spcPts val="0"/>
              </a:spcAft>
              <a:buSzPts val="1200"/>
              <a:buChar char="●"/>
              <a:defRPr sz="1200"/>
            </a:lvl4pPr>
            <a:lvl5pPr marL="2285829" lvl="4" indent="-304778" algn="l">
              <a:lnSpc>
                <a:spcPct val="115000"/>
              </a:lnSpc>
              <a:spcBef>
                <a:spcPts val="0"/>
              </a:spcBef>
              <a:spcAft>
                <a:spcPts val="0"/>
              </a:spcAft>
              <a:buSzPts val="1200"/>
              <a:buChar char="○"/>
              <a:defRPr sz="1200"/>
            </a:lvl5pPr>
            <a:lvl6pPr marL="2742995" lvl="5" indent="-304778" algn="l">
              <a:lnSpc>
                <a:spcPct val="115000"/>
              </a:lnSpc>
              <a:spcBef>
                <a:spcPts val="0"/>
              </a:spcBef>
              <a:spcAft>
                <a:spcPts val="0"/>
              </a:spcAft>
              <a:buSzPts val="1200"/>
              <a:buChar char="■"/>
              <a:defRPr sz="1200"/>
            </a:lvl6pPr>
            <a:lvl7pPr marL="3200160" lvl="6" indent="-304778" algn="l">
              <a:lnSpc>
                <a:spcPct val="115000"/>
              </a:lnSpc>
              <a:spcBef>
                <a:spcPts val="0"/>
              </a:spcBef>
              <a:spcAft>
                <a:spcPts val="0"/>
              </a:spcAft>
              <a:buSzPts val="1200"/>
              <a:buChar char="●"/>
              <a:defRPr sz="1200"/>
            </a:lvl7pPr>
            <a:lvl8pPr marL="3657326" lvl="7" indent="-304778" algn="l">
              <a:lnSpc>
                <a:spcPct val="115000"/>
              </a:lnSpc>
              <a:spcBef>
                <a:spcPts val="0"/>
              </a:spcBef>
              <a:spcAft>
                <a:spcPts val="0"/>
              </a:spcAft>
              <a:buSzPts val="1200"/>
              <a:buChar char="○"/>
              <a:defRPr sz="1200"/>
            </a:lvl8pPr>
            <a:lvl9pPr marL="4114493" lvl="8" indent="-304778"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3540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8225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178" lvl="0" indent="-317484" algn="l">
              <a:lnSpc>
                <a:spcPct val="115000"/>
              </a:lnSpc>
              <a:spcBef>
                <a:spcPts val="0"/>
              </a:spcBef>
              <a:spcAft>
                <a:spcPts val="0"/>
              </a:spcAft>
              <a:buSzPts val="1400"/>
              <a:buChar char="●"/>
              <a:defRPr sz="1400"/>
            </a:lvl1pPr>
            <a:lvl2pPr marL="914355" lvl="1" indent="-304786" algn="l">
              <a:lnSpc>
                <a:spcPct val="115000"/>
              </a:lnSpc>
              <a:spcBef>
                <a:spcPts val="0"/>
              </a:spcBef>
              <a:spcAft>
                <a:spcPts val="0"/>
              </a:spcAft>
              <a:buSzPts val="1200"/>
              <a:buChar char="○"/>
              <a:defRPr sz="1200"/>
            </a:lvl2pPr>
            <a:lvl3pPr marL="1371532" lvl="2" indent="-304786" algn="l">
              <a:lnSpc>
                <a:spcPct val="115000"/>
              </a:lnSpc>
              <a:spcBef>
                <a:spcPts val="0"/>
              </a:spcBef>
              <a:spcAft>
                <a:spcPts val="0"/>
              </a:spcAft>
              <a:buSzPts val="1200"/>
              <a:buChar char="■"/>
              <a:defRPr sz="1200"/>
            </a:lvl3pPr>
            <a:lvl4pPr marL="1828709" lvl="3" indent="-304786" algn="l">
              <a:lnSpc>
                <a:spcPct val="115000"/>
              </a:lnSpc>
              <a:spcBef>
                <a:spcPts val="0"/>
              </a:spcBef>
              <a:spcAft>
                <a:spcPts val="0"/>
              </a:spcAft>
              <a:buSzPts val="1200"/>
              <a:buChar char="●"/>
              <a:defRPr sz="1200"/>
            </a:lvl4pPr>
            <a:lvl5pPr marL="2285886" lvl="4" indent="-304786" algn="l">
              <a:lnSpc>
                <a:spcPct val="115000"/>
              </a:lnSpc>
              <a:spcBef>
                <a:spcPts val="0"/>
              </a:spcBef>
              <a:spcAft>
                <a:spcPts val="0"/>
              </a:spcAft>
              <a:buSzPts val="1200"/>
              <a:buChar char="○"/>
              <a:defRPr sz="1200"/>
            </a:lvl5pPr>
            <a:lvl6pPr marL="2743064" lvl="5" indent="-304786" algn="l">
              <a:lnSpc>
                <a:spcPct val="115000"/>
              </a:lnSpc>
              <a:spcBef>
                <a:spcPts val="0"/>
              </a:spcBef>
              <a:spcAft>
                <a:spcPts val="0"/>
              </a:spcAft>
              <a:buSzPts val="1200"/>
              <a:buChar char="■"/>
              <a:defRPr sz="1200"/>
            </a:lvl6pPr>
            <a:lvl7pPr marL="3200240" lvl="6" indent="-304786" algn="l">
              <a:lnSpc>
                <a:spcPct val="115000"/>
              </a:lnSpc>
              <a:spcBef>
                <a:spcPts val="0"/>
              </a:spcBef>
              <a:spcAft>
                <a:spcPts val="0"/>
              </a:spcAft>
              <a:buSzPts val="1200"/>
              <a:buChar char="●"/>
              <a:defRPr sz="1200"/>
            </a:lvl7pPr>
            <a:lvl8pPr marL="3657418" lvl="7" indent="-304786" algn="l">
              <a:lnSpc>
                <a:spcPct val="115000"/>
              </a:lnSpc>
              <a:spcBef>
                <a:spcPts val="0"/>
              </a:spcBef>
              <a:spcAft>
                <a:spcPts val="0"/>
              </a:spcAft>
              <a:buSzPts val="1200"/>
              <a:buChar char="○"/>
              <a:defRPr sz="1200"/>
            </a:lvl8pPr>
            <a:lvl9pPr marL="4114595" lvl="8" indent="-304786"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178" lvl="0" indent="-317484" algn="l">
              <a:lnSpc>
                <a:spcPct val="115000"/>
              </a:lnSpc>
              <a:spcBef>
                <a:spcPts val="0"/>
              </a:spcBef>
              <a:spcAft>
                <a:spcPts val="0"/>
              </a:spcAft>
              <a:buSzPts val="1400"/>
              <a:buChar char="●"/>
              <a:defRPr sz="1400"/>
            </a:lvl1pPr>
            <a:lvl2pPr marL="914355" lvl="1" indent="-304786" algn="l">
              <a:lnSpc>
                <a:spcPct val="115000"/>
              </a:lnSpc>
              <a:spcBef>
                <a:spcPts val="0"/>
              </a:spcBef>
              <a:spcAft>
                <a:spcPts val="0"/>
              </a:spcAft>
              <a:buSzPts val="1200"/>
              <a:buChar char="○"/>
              <a:defRPr sz="1200"/>
            </a:lvl2pPr>
            <a:lvl3pPr marL="1371532" lvl="2" indent="-304786" algn="l">
              <a:lnSpc>
                <a:spcPct val="115000"/>
              </a:lnSpc>
              <a:spcBef>
                <a:spcPts val="0"/>
              </a:spcBef>
              <a:spcAft>
                <a:spcPts val="0"/>
              </a:spcAft>
              <a:buSzPts val="1200"/>
              <a:buChar char="■"/>
              <a:defRPr sz="1200"/>
            </a:lvl3pPr>
            <a:lvl4pPr marL="1828709" lvl="3" indent="-304786" algn="l">
              <a:lnSpc>
                <a:spcPct val="115000"/>
              </a:lnSpc>
              <a:spcBef>
                <a:spcPts val="0"/>
              </a:spcBef>
              <a:spcAft>
                <a:spcPts val="0"/>
              </a:spcAft>
              <a:buSzPts val="1200"/>
              <a:buChar char="●"/>
              <a:defRPr sz="1200"/>
            </a:lvl4pPr>
            <a:lvl5pPr marL="2285886" lvl="4" indent="-304786" algn="l">
              <a:lnSpc>
                <a:spcPct val="115000"/>
              </a:lnSpc>
              <a:spcBef>
                <a:spcPts val="0"/>
              </a:spcBef>
              <a:spcAft>
                <a:spcPts val="0"/>
              </a:spcAft>
              <a:buSzPts val="1200"/>
              <a:buChar char="○"/>
              <a:defRPr sz="1200"/>
            </a:lvl5pPr>
            <a:lvl6pPr marL="2743064" lvl="5" indent="-304786" algn="l">
              <a:lnSpc>
                <a:spcPct val="115000"/>
              </a:lnSpc>
              <a:spcBef>
                <a:spcPts val="0"/>
              </a:spcBef>
              <a:spcAft>
                <a:spcPts val="0"/>
              </a:spcAft>
              <a:buSzPts val="1200"/>
              <a:buChar char="■"/>
              <a:defRPr sz="1200"/>
            </a:lvl6pPr>
            <a:lvl7pPr marL="3200240" lvl="6" indent="-304786" algn="l">
              <a:lnSpc>
                <a:spcPct val="115000"/>
              </a:lnSpc>
              <a:spcBef>
                <a:spcPts val="0"/>
              </a:spcBef>
              <a:spcAft>
                <a:spcPts val="0"/>
              </a:spcAft>
              <a:buSzPts val="1200"/>
              <a:buChar char="●"/>
              <a:defRPr sz="1200"/>
            </a:lvl7pPr>
            <a:lvl8pPr marL="3657418" lvl="7" indent="-304786" algn="l">
              <a:lnSpc>
                <a:spcPct val="115000"/>
              </a:lnSpc>
              <a:spcBef>
                <a:spcPts val="0"/>
              </a:spcBef>
              <a:spcAft>
                <a:spcPts val="0"/>
              </a:spcAft>
              <a:buSzPts val="1200"/>
              <a:buChar char="○"/>
              <a:defRPr sz="1200"/>
            </a:lvl8pPr>
            <a:lvl9pPr marL="4114595" lvl="8" indent="-304786"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1689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78" lvl="0" indent="-342884" algn="l">
              <a:lnSpc>
                <a:spcPct val="115000"/>
              </a:lnSpc>
              <a:spcBef>
                <a:spcPts val="0"/>
              </a:spcBef>
              <a:spcAft>
                <a:spcPts val="0"/>
              </a:spcAft>
              <a:buSzPts val="1800"/>
              <a:buChar char="●"/>
              <a:defRPr/>
            </a:lvl1pPr>
            <a:lvl2pPr marL="914355" lvl="1" indent="-317484" algn="l">
              <a:lnSpc>
                <a:spcPct val="115000"/>
              </a:lnSpc>
              <a:spcBef>
                <a:spcPts val="0"/>
              </a:spcBef>
              <a:spcAft>
                <a:spcPts val="0"/>
              </a:spcAft>
              <a:buSzPts val="1400"/>
              <a:buChar char="○"/>
              <a:defRPr/>
            </a:lvl2pPr>
            <a:lvl3pPr marL="1371532" lvl="2" indent="-317484" algn="l">
              <a:lnSpc>
                <a:spcPct val="115000"/>
              </a:lnSpc>
              <a:spcBef>
                <a:spcPts val="0"/>
              </a:spcBef>
              <a:spcAft>
                <a:spcPts val="0"/>
              </a:spcAft>
              <a:buSzPts val="1400"/>
              <a:buChar char="■"/>
              <a:defRPr/>
            </a:lvl3pPr>
            <a:lvl4pPr marL="1828709" lvl="3" indent="-317484" algn="l">
              <a:lnSpc>
                <a:spcPct val="115000"/>
              </a:lnSpc>
              <a:spcBef>
                <a:spcPts val="0"/>
              </a:spcBef>
              <a:spcAft>
                <a:spcPts val="0"/>
              </a:spcAft>
              <a:buSzPts val="1400"/>
              <a:buChar char="●"/>
              <a:defRPr/>
            </a:lvl4pPr>
            <a:lvl5pPr marL="2285886" lvl="4" indent="-317484" algn="l">
              <a:lnSpc>
                <a:spcPct val="115000"/>
              </a:lnSpc>
              <a:spcBef>
                <a:spcPts val="0"/>
              </a:spcBef>
              <a:spcAft>
                <a:spcPts val="0"/>
              </a:spcAft>
              <a:buSzPts val="1400"/>
              <a:buChar char="○"/>
              <a:defRPr/>
            </a:lvl5pPr>
            <a:lvl6pPr marL="2743064" lvl="5" indent="-317484" algn="l">
              <a:lnSpc>
                <a:spcPct val="115000"/>
              </a:lnSpc>
              <a:spcBef>
                <a:spcPts val="0"/>
              </a:spcBef>
              <a:spcAft>
                <a:spcPts val="0"/>
              </a:spcAft>
              <a:buSzPts val="1400"/>
              <a:buChar char="■"/>
              <a:defRPr/>
            </a:lvl6pPr>
            <a:lvl7pPr marL="3200240" lvl="6" indent="-317484" algn="l">
              <a:lnSpc>
                <a:spcPct val="115000"/>
              </a:lnSpc>
              <a:spcBef>
                <a:spcPts val="0"/>
              </a:spcBef>
              <a:spcAft>
                <a:spcPts val="0"/>
              </a:spcAft>
              <a:buSzPts val="1400"/>
              <a:buChar char="●"/>
              <a:defRPr/>
            </a:lvl7pPr>
            <a:lvl8pPr marL="3657418" lvl="7" indent="-317484" algn="l">
              <a:lnSpc>
                <a:spcPct val="115000"/>
              </a:lnSpc>
              <a:spcBef>
                <a:spcPts val="0"/>
              </a:spcBef>
              <a:spcAft>
                <a:spcPts val="0"/>
              </a:spcAft>
              <a:buSzPts val="1400"/>
              <a:buChar char="○"/>
              <a:defRPr/>
            </a:lvl8pPr>
            <a:lvl9pPr marL="4114595" lvl="8" indent="-317484"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7740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78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6462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89" lvl="0" indent="-342892" algn="ctr">
              <a:lnSpc>
                <a:spcPct val="115000"/>
              </a:lnSpc>
              <a:spcBef>
                <a:spcPts val="0"/>
              </a:spcBef>
              <a:spcAft>
                <a:spcPts val="0"/>
              </a:spcAft>
              <a:buSzPts val="1800"/>
              <a:buChar char="●"/>
              <a:defRPr/>
            </a:lvl1pPr>
            <a:lvl2pPr marL="914378" lvl="1" indent="-317492" algn="ctr">
              <a:lnSpc>
                <a:spcPct val="115000"/>
              </a:lnSpc>
              <a:spcBef>
                <a:spcPts val="0"/>
              </a:spcBef>
              <a:spcAft>
                <a:spcPts val="0"/>
              </a:spcAft>
              <a:buSzPts val="1400"/>
              <a:buChar char="○"/>
              <a:defRPr/>
            </a:lvl2pPr>
            <a:lvl3pPr marL="1371566" lvl="2" indent="-317492" algn="ctr">
              <a:lnSpc>
                <a:spcPct val="115000"/>
              </a:lnSpc>
              <a:spcBef>
                <a:spcPts val="0"/>
              </a:spcBef>
              <a:spcAft>
                <a:spcPts val="0"/>
              </a:spcAft>
              <a:buSzPts val="1400"/>
              <a:buChar char="■"/>
              <a:defRPr/>
            </a:lvl3pPr>
            <a:lvl4pPr marL="1828754" lvl="3" indent="-317492" algn="ctr">
              <a:lnSpc>
                <a:spcPct val="115000"/>
              </a:lnSpc>
              <a:spcBef>
                <a:spcPts val="0"/>
              </a:spcBef>
              <a:spcAft>
                <a:spcPts val="0"/>
              </a:spcAft>
              <a:buSzPts val="1400"/>
              <a:buChar char="●"/>
              <a:defRPr/>
            </a:lvl4pPr>
            <a:lvl5pPr marL="2285943" lvl="4" indent="-317492" algn="ctr">
              <a:lnSpc>
                <a:spcPct val="115000"/>
              </a:lnSpc>
              <a:spcBef>
                <a:spcPts val="0"/>
              </a:spcBef>
              <a:spcAft>
                <a:spcPts val="0"/>
              </a:spcAft>
              <a:buSzPts val="1400"/>
              <a:buChar char="○"/>
              <a:defRPr/>
            </a:lvl5pPr>
            <a:lvl6pPr marL="2743132" lvl="5" indent="-317492" algn="ctr">
              <a:lnSpc>
                <a:spcPct val="115000"/>
              </a:lnSpc>
              <a:spcBef>
                <a:spcPts val="0"/>
              </a:spcBef>
              <a:spcAft>
                <a:spcPts val="0"/>
              </a:spcAft>
              <a:buSzPts val="1400"/>
              <a:buChar char="■"/>
              <a:defRPr/>
            </a:lvl6pPr>
            <a:lvl7pPr marL="3200320" lvl="6" indent="-317492" algn="ctr">
              <a:lnSpc>
                <a:spcPct val="115000"/>
              </a:lnSpc>
              <a:spcBef>
                <a:spcPts val="0"/>
              </a:spcBef>
              <a:spcAft>
                <a:spcPts val="0"/>
              </a:spcAft>
              <a:buSzPts val="1400"/>
              <a:buChar char="●"/>
              <a:defRPr/>
            </a:lvl7pPr>
            <a:lvl8pPr marL="3657509" lvl="7" indent="-317492" algn="ctr">
              <a:lnSpc>
                <a:spcPct val="115000"/>
              </a:lnSpc>
              <a:spcBef>
                <a:spcPts val="0"/>
              </a:spcBef>
              <a:spcAft>
                <a:spcPts val="0"/>
              </a:spcAft>
              <a:buSzPts val="1400"/>
              <a:buChar char="○"/>
              <a:defRPr/>
            </a:lvl8pPr>
            <a:lvl9pPr marL="4114697" lvl="8" indent="-317492"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5190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66" lvl="0" indent="-342875" algn="l">
              <a:lnSpc>
                <a:spcPct val="115000"/>
              </a:lnSpc>
              <a:spcBef>
                <a:spcPts val="0"/>
              </a:spcBef>
              <a:spcAft>
                <a:spcPts val="0"/>
              </a:spcAft>
              <a:buSzPts val="1800"/>
              <a:buChar char="●"/>
              <a:defRPr/>
            </a:lvl1pPr>
            <a:lvl2pPr marL="914333" lvl="1" indent="-317476" algn="l">
              <a:lnSpc>
                <a:spcPct val="115000"/>
              </a:lnSpc>
              <a:spcBef>
                <a:spcPts val="0"/>
              </a:spcBef>
              <a:spcAft>
                <a:spcPts val="0"/>
              </a:spcAft>
              <a:buSzPts val="1400"/>
              <a:buChar char="○"/>
              <a:defRPr/>
            </a:lvl2pPr>
            <a:lvl3pPr marL="1371498" lvl="2" indent="-317476" algn="l">
              <a:lnSpc>
                <a:spcPct val="115000"/>
              </a:lnSpc>
              <a:spcBef>
                <a:spcPts val="0"/>
              </a:spcBef>
              <a:spcAft>
                <a:spcPts val="0"/>
              </a:spcAft>
              <a:buSzPts val="1400"/>
              <a:buChar char="■"/>
              <a:defRPr/>
            </a:lvl3pPr>
            <a:lvl4pPr marL="1828664" lvl="3" indent="-317476" algn="l">
              <a:lnSpc>
                <a:spcPct val="115000"/>
              </a:lnSpc>
              <a:spcBef>
                <a:spcPts val="0"/>
              </a:spcBef>
              <a:spcAft>
                <a:spcPts val="0"/>
              </a:spcAft>
              <a:buSzPts val="1400"/>
              <a:buChar char="●"/>
              <a:defRPr/>
            </a:lvl4pPr>
            <a:lvl5pPr marL="2285829" lvl="4" indent="-317476" algn="l">
              <a:lnSpc>
                <a:spcPct val="115000"/>
              </a:lnSpc>
              <a:spcBef>
                <a:spcPts val="0"/>
              </a:spcBef>
              <a:spcAft>
                <a:spcPts val="0"/>
              </a:spcAft>
              <a:buSzPts val="1400"/>
              <a:buChar char="○"/>
              <a:defRPr/>
            </a:lvl5pPr>
            <a:lvl6pPr marL="2742995" lvl="5" indent="-317476" algn="l">
              <a:lnSpc>
                <a:spcPct val="115000"/>
              </a:lnSpc>
              <a:spcBef>
                <a:spcPts val="0"/>
              </a:spcBef>
              <a:spcAft>
                <a:spcPts val="0"/>
              </a:spcAft>
              <a:buSzPts val="1400"/>
              <a:buChar char="■"/>
              <a:defRPr/>
            </a:lvl6pPr>
            <a:lvl7pPr marL="3200160" lvl="6" indent="-317476" algn="l">
              <a:lnSpc>
                <a:spcPct val="115000"/>
              </a:lnSpc>
              <a:spcBef>
                <a:spcPts val="0"/>
              </a:spcBef>
              <a:spcAft>
                <a:spcPts val="0"/>
              </a:spcAft>
              <a:buSzPts val="1400"/>
              <a:buChar char="●"/>
              <a:defRPr/>
            </a:lvl7pPr>
            <a:lvl8pPr marL="3657326" lvl="7" indent="-317476" algn="l">
              <a:lnSpc>
                <a:spcPct val="115000"/>
              </a:lnSpc>
              <a:spcBef>
                <a:spcPts val="0"/>
              </a:spcBef>
              <a:spcAft>
                <a:spcPts val="0"/>
              </a:spcAft>
              <a:buSzPts val="1400"/>
              <a:buChar char="○"/>
              <a:defRPr/>
            </a:lvl8pPr>
            <a:lvl9pPr marL="4114493" lvl="8" indent="-317476"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998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66" lvl="0" indent="-342875" algn="ctr">
              <a:lnSpc>
                <a:spcPct val="115000"/>
              </a:lnSpc>
              <a:spcBef>
                <a:spcPts val="0"/>
              </a:spcBef>
              <a:spcAft>
                <a:spcPts val="0"/>
              </a:spcAft>
              <a:buSzPts val="1800"/>
              <a:buChar char="●"/>
              <a:defRPr/>
            </a:lvl1pPr>
            <a:lvl2pPr marL="914333" lvl="1" indent="-317476" algn="ctr">
              <a:lnSpc>
                <a:spcPct val="115000"/>
              </a:lnSpc>
              <a:spcBef>
                <a:spcPts val="0"/>
              </a:spcBef>
              <a:spcAft>
                <a:spcPts val="0"/>
              </a:spcAft>
              <a:buSzPts val="1400"/>
              <a:buChar char="○"/>
              <a:defRPr/>
            </a:lvl2pPr>
            <a:lvl3pPr marL="1371498" lvl="2" indent="-317476" algn="ctr">
              <a:lnSpc>
                <a:spcPct val="115000"/>
              </a:lnSpc>
              <a:spcBef>
                <a:spcPts val="0"/>
              </a:spcBef>
              <a:spcAft>
                <a:spcPts val="0"/>
              </a:spcAft>
              <a:buSzPts val="1400"/>
              <a:buChar char="■"/>
              <a:defRPr/>
            </a:lvl3pPr>
            <a:lvl4pPr marL="1828664" lvl="3" indent="-317476" algn="ctr">
              <a:lnSpc>
                <a:spcPct val="115000"/>
              </a:lnSpc>
              <a:spcBef>
                <a:spcPts val="0"/>
              </a:spcBef>
              <a:spcAft>
                <a:spcPts val="0"/>
              </a:spcAft>
              <a:buSzPts val="1400"/>
              <a:buChar char="●"/>
              <a:defRPr/>
            </a:lvl4pPr>
            <a:lvl5pPr marL="2285829" lvl="4" indent="-317476" algn="ctr">
              <a:lnSpc>
                <a:spcPct val="115000"/>
              </a:lnSpc>
              <a:spcBef>
                <a:spcPts val="0"/>
              </a:spcBef>
              <a:spcAft>
                <a:spcPts val="0"/>
              </a:spcAft>
              <a:buSzPts val="1400"/>
              <a:buChar char="○"/>
              <a:defRPr/>
            </a:lvl5pPr>
            <a:lvl6pPr marL="2742995" lvl="5" indent="-317476" algn="ctr">
              <a:lnSpc>
                <a:spcPct val="115000"/>
              </a:lnSpc>
              <a:spcBef>
                <a:spcPts val="0"/>
              </a:spcBef>
              <a:spcAft>
                <a:spcPts val="0"/>
              </a:spcAft>
              <a:buSzPts val="1400"/>
              <a:buChar char="■"/>
              <a:defRPr/>
            </a:lvl6pPr>
            <a:lvl7pPr marL="3200160" lvl="6" indent="-317476" algn="ctr">
              <a:lnSpc>
                <a:spcPct val="115000"/>
              </a:lnSpc>
              <a:spcBef>
                <a:spcPts val="0"/>
              </a:spcBef>
              <a:spcAft>
                <a:spcPts val="0"/>
              </a:spcAft>
              <a:buSzPts val="1400"/>
              <a:buChar char="●"/>
              <a:defRPr/>
            </a:lvl7pPr>
            <a:lvl8pPr marL="3657326" lvl="7" indent="-317476" algn="ctr">
              <a:lnSpc>
                <a:spcPct val="115000"/>
              </a:lnSpc>
              <a:spcBef>
                <a:spcPts val="0"/>
              </a:spcBef>
              <a:spcAft>
                <a:spcPts val="0"/>
              </a:spcAft>
              <a:buSzPts val="1400"/>
              <a:buChar char="○"/>
              <a:defRPr/>
            </a:lvl8pPr>
            <a:lvl9pPr marL="4114493" lvl="8" indent="-317476"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154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78" lvl="0" indent="-342884" algn="l">
              <a:lnSpc>
                <a:spcPct val="115000"/>
              </a:lnSpc>
              <a:spcBef>
                <a:spcPts val="0"/>
              </a:spcBef>
              <a:spcAft>
                <a:spcPts val="0"/>
              </a:spcAft>
              <a:buSzPts val="1800"/>
              <a:buChar char="●"/>
              <a:defRPr/>
            </a:lvl1pPr>
            <a:lvl2pPr marL="914355" lvl="1" indent="-317484" algn="l">
              <a:lnSpc>
                <a:spcPct val="115000"/>
              </a:lnSpc>
              <a:spcBef>
                <a:spcPts val="0"/>
              </a:spcBef>
              <a:spcAft>
                <a:spcPts val="0"/>
              </a:spcAft>
              <a:buSzPts val="1400"/>
              <a:buChar char="○"/>
              <a:defRPr/>
            </a:lvl2pPr>
            <a:lvl3pPr marL="1371532" lvl="2" indent="-317484" algn="l">
              <a:lnSpc>
                <a:spcPct val="115000"/>
              </a:lnSpc>
              <a:spcBef>
                <a:spcPts val="0"/>
              </a:spcBef>
              <a:spcAft>
                <a:spcPts val="0"/>
              </a:spcAft>
              <a:buSzPts val="1400"/>
              <a:buChar char="■"/>
              <a:defRPr/>
            </a:lvl3pPr>
            <a:lvl4pPr marL="1828709" lvl="3" indent="-317484" algn="l">
              <a:lnSpc>
                <a:spcPct val="115000"/>
              </a:lnSpc>
              <a:spcBef>
                <a:spcPts val="0"/>
              </a:spcBef>
              <a:spcAft>
                <a:spcPts val="0"/>
              </a:spcAft>
              <a:buSzPts val="1400"/>
              <a:buChar char="●"/>
              <a:defRPr/>
            </a:lvl4pPr>
            <a:lvl5pPr marL="2285886" lvl="4" indent="-317484" algn="l">
              <a:lnSpc>
                <a:spcPct val="115000"/>
              </a:lnSpc>
              <a:spcBef>
                <a:spcPts val="0"/>
              </a:spcBef>
              <a:spcAft>
                <a:spcPts val="0"/>
              </a:spcAft>
              <a:buSzPts val="1400"/>
              <a:buChar char="○"/>
              <a:defRPr/>
            </a:lvl5pPr>
            <a:lvl6pPr marL="2743064" lvl="5" indent="-317484" algn="l">
              <a:lnSpc>
                <a:spcPct val="115000"/>
              </a:lnSpc>
              <a:spcBef>
                <a:spcPts val="0"/>
              </a:spcBef>
              <a:spcAft>
                <a:spcPts val="0"/>
              </a:spcAft>
              <a:buSzPts val="1400"/>
              <a:buChar char="■"/>
              <a:defRPr/>
            </a:lvl6pPr>
            <a:lvl7pPr marL="3200240" lvl="6" indent="-317484" algn="l">
              <a:lnSpc>
                <a:spcPct val="115000"/>
              </a:lnSpc>
              <a:spcBef>
                <a:spcPts val="0"/>
              </a:spcBef>
              <a:spcAft>
                <a:spcPts val="0"/>
              </a:spcAft>
              <a:buSzPts val="1400"/>
              <a:buChar char="●"/>
              <a:defRPr/>
            </a:lvl7pPr>
            <a:lvl8pPr marL="3657418" lvl="7" indent="-317484" algn="l">
              <a:lnSpc>
                <a:spcPct val="115000"/>
              </a:lnSpc>
              <a:spcBef>
                <a:spcPts val="0"/>
              </a:spcBef>
              <a:spcAft>
                <a:spcPts val="0"/>
              </a:spcAft>
              <a:buSzPts val="1400"/>
              <a:buChar char="○"/>
              <a:defRPr/>
            </a:lvl8pPr>
            <a:lvl9pPr marL="4114595" lvl="8" indent="-317484"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7271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78" lvl="0" indent="-342884" algn="ctr">
              <a:lnSpc>
                <a:spcPct val="115000"/>
              </a:lnSpc>
              <a:spcBef>
                <a:spcPts val="0"/>
              </a:spcBef>
              <a:spcAft>
                <a:spcPts val="0"/>
              </a:spcAft>
              <a:buSzPts val="1800"/>
              <a:buChar char="●"/>
              <a:defRPr/>
            </a:lvl1pPr>
            <a:lvl2pPr marL="914355" lvl="1" indent="-317484" algn="ctr">
              <a:lnSpc>
                <a:spcPct val="115000"/>
              </a:lnSpc>
              <a:spcBef>
                <a:spcPts val="0"/>
              </a:spcBef>
              <a:spcAft>
                <a:spcPts val="0"/>
              </a:spcAft>
              <a:buSzPts val="1400"/>
              <a:buChar char="○"/>
              <a:defRPr/>
            </a:lvl2pPr>
            <a:lvl3pPr marL="1371532" lvl="2" indent="-317484" algn="ctr">
              <a:lnSpc>
                <a:spcPct val="115000"/>
              </a:lnSpc>
              <a:spcBef>
                <a:spcPts val="0"/>
              </a:spcBef>
              <a:spcAft>
                <a:spcPts val="0"/>
              </a:spcAft>
              <a:buSzPts val="1400"/>
              <a:buChar char="■"/>
              <a:defRPr/>
            </a:lvl3pPr>
            <a:lvl4pPr marL="1828709" lvl="3" indent="-317484" algn="ctr">
              <a:lnSpc>
                <a:spcPct val="115000"/>
              </a:lnSpc>
              <a:spcBef>
                <a:spcPts val="0"/>
              </a:spcBef>
              <a:spcAft>
                <a:spcPts val="0"/>
              </a:spcAft>
              <a:buSzPts val="1400"/>
              <a:buChar char="●"/>
              <a:defRPr/>
            </a:lvl4pPr>
            <a:lvl5pPr marL="2285886" lvl="4" indent="-317484" algn="ctr">
              <a:lnSpc>
                <a:spcPct val="115000"/>
              </a:lnSpc>
              <a:spcBef>
                <a:spcPts val="0"/>
              </a:spcBef>
              <a:spcAft>
                <a:spcPts val="0"/>
              </a:spcAft>
              <a:buSzPts val="1400"/>
              <a:buChar char="○"/>
              <a:defRPr/>
            </a:lvl5pPr>
            <a:lvl6pPr marL="2743064" lvl="5" indent="-317484" algn="ctr">
              <a:lnSpc>
                <a:spcPct val="115000"/>
              </a:lnSpc>
              <a:spcBef>
                <a:spcPts val="0"/>
              </a:spcBef>
              <a:spcAft>
                <a:spcPts val="0"/>
              </a:spcAft>
              <a:buSzPts val="1400"/>
              <a:buChar char="■"/>
              <a:defRPr/>
            </a:lvl6pPr>
            <a:lvl7pPr marL="3200240" lvl="6" indent="-317484" algn="ctr">
              <a:lnSpc>
                <a:spcPct val="115000"/>
              </a:lnSpc>
              <a:spcBef>
                <a:spcPts val="0"/>
              </a:spcBef>
              <a:spcAft>
                <a:spcPts val="0"/>
              </a:spcAft>
              <a:buSzPts val="1400"/>
              <a:buChar char="●"/>
              <a:defRPr/>
            </a:lvl7pPr>
            <a:lvl8pPr marL="3657418" lvl="7" indent="-317484" algn="ctr">
              <a:lnSpc>
                <a:spcPct val="115000"/>
              </a:lnSpc>
              <a:spcBef>
                <a:spcPts val="0"/>
              </a:spcBef>
              <a:spcAft>
                <a:spcPts val="0"/>
              </a:spcAft>
              <a:buSzPts val="1400"/>
              <a:buChar char="○"/>
              <a:defRPr/>
            </a:lvl8pPr>
            <a:lvl9pPr marL="4114595" lvl="8" indent="-317484"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7295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1859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f Presen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0DB03B-6834-9BB1-D1DA-96048F5FAD73}"/>
              </a:ext>
            </a:extLst>
          </p:cNvPr>
          <p:cNvSpPr>
            <a:spLocks noGrp="1"/>
          </p:cNvSpPr>
          <p:nvPr>
            <p:ph type="title" hasCustomPrompt="1"/>
          </p:nvPr>
        </p:nvSpPr>
        <p:spPr>
          <a:xfrm>
            <a:off x="915203" y="1926836"/>
            <a:ext cx="6151519" cy="84672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of Presentation</a:t>
            </a:r>
            <a:br>
              <a:rPr lang="en-US"/>
            </a:br>
            <a:endParaRPr lang="en-US"/>
          </a:p>
        </p:txBody>
      </p:sp>
      <p:sp>
        <p:nvSpPr>
          <p:cNvPr id="15" name="Text Placeholder 14">
            <a:extLst>
              <a:ext uri="{FF2B5EF4-FFF2-40B4-BE49-F238E27FC236}">
                <a16:creationId xmlns:a16="http://schemas.microsoft.com/office/drawing/2014/main" id="{8BD01C2D-3A2F-8EC9-D926-97590E3573C8}"/>
              </a:ext>
            </a:extLst>
          </p:cNvPr>
          <p:cNvSpPr>
            <a:spLocks noGrp="1"/>
          </p:cNvSpPr>
          <p:nvPr>
            <p:ph type="body" sz="quarter" idx="10" hasCustomPrompt="1"/>
          </p:nvPr>
        </p:nvSpPr>
        <p:spPr>
          <a:xfrm>
            <a:off x="909762" y="2743740"/>
            <a:ext cx="6156961" cy="846721"/>
          </a:xfrm>
          <a:prstGeom prst="rect">
            <a:avLst/>
          </a:prstGeom>
          <a:noFill/>
        </p:spPr>
        <p:txBody>
          <a:bodyPr/>
          <a:lstStyle>
            <a:lvl1pPr>
              <a:defRPr sz="2200">
                <a:solidFill>
                  <a:schemeClr val="bg1"/>
                </a:solidFill>
              </a:defRPr>
            </a:lvl1pPr>
          </a:lstStyle>
          <a:p>
            <a:pPr lvl="0"/>
            <a:r>
              <a:rPr lang="en-US"/>
              <a:t>Subtitle of Presentation / Name of Presenter</a:t>
            </a:r>
          </a:p>
          <a:p>
            <a:pPr lvl="0"/>
            <a:endParaRPr lang="en-US"/>
          </a:p>
        </p:txBody>
      </p:sp>
    </p:spTree>
    <p:extLst>
      <p:ext uri="{BB962C8B-B14F-4D97-AF65-F5344CB8AC3E}">
        <p14:creationId xmlns:p14="http://schemas.microsoft.com/office/powerpoint/2010/main" val="2434265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189" lvl="0" indent="-228594"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0731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E879C7-DD46-9333-89E2-E9AD077DE51C}"/>
              </a:ext>
            </a:extLst>
          </p:cNvPr>
          <p:cNvSpPr>
            <a:spLocks noGrp="1"/>
          </p:cNvSpPr>
          <p:nvPr>
            <p:ph type="body" sz="quarter" idx="10" hasCustomPrompt="1"/>
          </p:nvPr>
        </p:nvSpPr>
        <p:spPr>
          <a:xfrm>
            <a:off x="2101057" y="454026"/>
            <a:ext cx="4941887" cy="883708"/>
          </a:xfrm>
          <a:prstGeom prst="rect">
            <a:avLst/>
          </a:prstGeom>
        </p:spPr>
        <p:txBody>
          <a:bodyPr/>
          <a:lstStyle>
            <a:lvl1pPr algn="ctr">
              <a:defRPr sz="4800" b="1">
                <a:latin typeface="Arial" panose="020B0604020202020204" pitchFamily="34" charset="0"/>
                <a:cs typeface="Arial" panose="020B0604020202020204" pitchFamily="34" charset="0"/>
              </a:defRPr>
            </a:lvl1pPr>
          </a:lstStyle>
          <a:p>
            <a:pPr lvl="0"/>
            <a:r>
              <a:rPr lang="en-US"/>
              <a:t>THANK YOU!</a:t>
            </a:r>
          </a:p>
        </p:txBody>
      </p:sp>
      <p:sp>
        <p:nvSpPr>
          <p:cNvPr id="11" name="Text Placeholder 10">
            <a:extLst>
              <a:ext uri="{FF2B5EF4-FFF2-40B4-BE49-F238E27FC236}">
                <a16:creationId xmlns:a16="http://schemas.microsoft.com/office/drawing/2014/main" id="{3799A256-6338-BF4B-03C8-A90ECEC4D9BB}"/>
              </a:ext>
            </a:extLst>
          </p:cNvPr>
          <p:cNvSpPr>
            <a:spLocks noGrp="1"/>
          </p:cNvSpPr>
          <p:nvPr>
            <p:ph type="body" sz="quarter" idx="11" hasCustomPrompt="1"/>
          </p:nvPr>
        </p:nvSpPr>
        <p:spPr>
          <a:xfrm>
            <a:off x="2513014" y="1991895"/>
            <a:ext cx="5922962" cy="623887"/>
          </a:xfrm>
          <a:prstGeom prst="rect">
            <a:avLst/>
          </a:prstGeom>
        </p:spPr>
        <p:txBody>
          <a:bodyPr/>
          <a:lstStyle>
            <a:lvl1pPr>
              <a:defRPr sz="4000" b="1">
                <a:latin typeface="Arial" panose="020B0604020202020204" pitchFamily="34" charset="0"/>
                <a:cs typeface="Arial" panose="020B0604020202020204" pitchFamily="34" charset="0"/>
              </a:defRPr>
            </a:lvl1pPr>
          </a:lstStyle>
          <a:p>
            <a:pPr lvl="0"/>
            <a:r>
              <a:rPr lang="en-US"/>
              <a:t>Questions?</a:t>
            </a:r>
          </a:p>
        </p:txBody>
      </p:sp>
      <p:sp>
        <p:nvSpPr>
          <p:cNvPr id="13" name="Text Placeholder 12">
            <a:extLst>
              <a:ext uri="{FF2B5EF4-FFF2-40B4-BE49-F238E27FC236}">
                <a16:creationId xmlns:a16="http://schemas.microsoft.com/office/drawing/2014/main" id="{F82E0D8D-B766-A011-3B98-2181F578A21C}"/>
              </a:ext>
            </a:extLst>
          </p:cNvPr>
          <p:cNvSpPr>
            <a:spLocks noGrp="1"/>
          </p:cNvSpPr>
          <p:nvPr>
            <p:ph type="body" sz="quarter" idx="12" hasCustomPrompt="1"/>
          </p:nvPr>
        </p:nvSpPr>
        <p:spPr>
          <a:xfrm>
            <a:off x="2495551" y="2781727"/>
            <a:ext cx="5927725" cy="642938"/>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Name / Email / Phone</a:t>
            </a:r>
          </a:p>
        </p:txBody>
      </p:sp>
    </p:spTree>
    <p:extLst>
      <p:ext uri="{BB962C8B-B14F-4D97-AF65-F5344CB8AC3E}">
        <p14:creationId xmlns:p14="http://schemas.microsoft.com/office/powerpoint/2010/main" val="2955796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f Conten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E84C1-8C83-B225-BA76-56F306A39E6A}"/>
              </a:ext>
            </a:extLst>
          </p:cNvPr>
          <p:cNvSpPr>
            <a:spLocks noGrp="1"/>
          </p:cNvSpPr>
          <p:nvPr>
            <p:ph type="body" sz="quarter" idx="10" hasCustomPrompt="1"/>
          </p:nvPr>
        </p:nvSpPr>
        <p:spPr>
          <a:xfrm>
            <a:off x="406401" y="596205"/>
            <a:ext cx="8356600"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11" name="Text Placeholder 10">
            <a:extLst>
              <a:ext uri="{FF2B5EF4-FFF2-40B4-BE49-F238E27FC236}">
                <a16:creationId xmlns:a16="http://schemas.microsoft.com/office/drawing/2014/main" id="{C4545DE3-D5F9-23F0-91C4-84DAC43B4535}"/>
              </a:ext>
            </a:extLst>
          </p:cNvPr>
          <p:cNvSpPr>
            <a:spLocks noGrp="1"/>
          </p:cNvSpPr>
          <p:nvPr>
            <p:ph type="body" sz="quarter" idx="11" hasCustomPrompt="1"/>
          </p:nvPr>
        </p:nvSpPr>
        <p:spPr>
          <a:xfrm>
            <a:off x="406401" y="1052515"/>
            <a:ext cx="8356600"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849408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4525" y="1510903"/>
            <a:ext cx="6858000" cy="1575197"/>
          </a:xfrm>
        </p:spPr>
        <p:txBody>
          <a:bodyPr lIns="0" tIns="0" rIns="0" anchor="b" anchorCtr="0"/>
          <a:lstStyle>
            <a:lvl1pPr algn="r">
              <a:defRPr sz="4500"/>
            </a:lvl1pPr>
          </a:lstStyle>
          <a:p>
            <a:r>
              <a:rPr lang="en-US"/>
              <a:t>Click to edit Title</a:t>
            </a:r>
          </a:p>
        </p:txBody>
      </p:sp>
      <p:sp>
        <p:nvSpPr>
          <p:cNvPr id="3" name="Subtitle 2"/>
          <p:cNvSpPr>
            <a:spLocks noGrp="1"/>
          </p:cNvSpPr>
          <p:nvPr>
            <p:ph type="subTitle" idx="1" hasCustomPrompt="1"/>
          </p:nvPr>
        </p:nvSpPr>
        <p:spPr>
          <a:xfrm>
            <a:off x="1914525" y="3159143"/>
            <a:ext cx="6858000" cy="784206"/>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sp>
        <p:nvSpPr>
          <p:cNvPr id="8" name="Text Placeholder 7"/>
          <p:cNvSpPr>
            <a:spLocks noGrp="1"/>
          </p:cNvSpPr>
          <p:nvPr>
            <p:ph type="body" sz="quarter" idx="11" hasCustomPrompt="1"/>
          </p:nvPr>
        </p:nvSpPr>
        <p:spPr>
          <a:xfrm>
            <a:off x="3493294" y="257175"/>
            <a:ext cx="5279231" cy="429815"/>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a:t>Click to edit Report Title</a:t>
            </a:r>
          </a:p>
        </p:txBody>
      </p:sp>
      <p:sp>
        <p:nvSpPr>
          <p:cNvPr id="6" name="Text Placeholder 5"/>
          <p:cNvSpPr>
            <a:spLocks noGrp="1"/>
          </p:cNvSpPr>
          <p:nvPr>
            <p:ph type="body" sz="quarter" idx="13" hasCustomPrompt="1"/>
          </p:nvPr>
        </p:nvSpPr>
        <p:spPr>
          <a:xfrm>
            <a:off x="1914526" y="4441984"/>
            <a:ext cx="6858000" cy="240506"/>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a:t>Click to edit Name</a:t>
            </a:r>
          </a:p>
        </p:txBody>
      </p:sp>
      <p:sp>
        <p:nvSpPr>
          <p:cNvPr id="7" name="Text Placeholder 5"/>
          <p:cNvSpPr>
            <a:spLocks noGrp="1"/>
          </p:cNvSpPr>
          <p:nvPr>
            <p:ph type="body" sz="quarter" idx="14" hasCustomPrompt="1"/>
          </p:nvPr>
        </p:nvSpPr>
        <p:spPr>
          <a:xfrm>
            <a:off x="1914525" y="4682491"/>
            <a:ext cx="6858000" cy="240506"/>
          </a:xfrm>
        </p:spPr>
        <p:txBody>
          <a:bodyPr tIns="0" rIns="0" bIns="0" anchor="b" anchorCtr="0">
            <a:noAutofit/>
          </a:bodyPr>
          <a:lstStyle>
            <a:lvl1pPr marL="0" indent="0" algn="r">
              <a:buFontTx/>
              <a:buNone/>
              <a:defRPr sz="1350" b="0" i="0">
                <a:solidFill>
                  <a:schemeClr val="tx1">
                    <a:lumMod val="50000"/>
                    <a:lumOff val="50000"/>
                  </a:schemeClr>
                </a:solidFill>
                <a:latin typeface="Arial" charset="0"/>
                <a:ea typeface="Arial" charset="0"/>
                <a:cs typeface="Arial" charset="0"/>
              </a:defRPr>
            </a:lvl1pPr>
          </a:lstStyle>
          <a:p>
            <a:pPr lvl="0"/>
            <a:r>
              <a:rPr lang="en-US"/>
              <a:t>Click to edit Date (Month Day, Year)</a:t>
            </a:r>
          </a:p>
        </p:txBody>
      </p:sp>
    </p:spTree>
    <p:extLst>
      <p:ext uri="{BB962C8B-B14F-4D97-AF65-F5344CB8AC3E}">
        <p14:creationId xmlns:p14="http://schemas.microsoft.com/office/powerpoint/2010/main" val="2724551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0176" y="102394"/>
            <a:ext cx="8208169" cy="594122"/>
          </a:xfrm>
        </p:spPr>
        <p:txBody>
          <a:bodyPr/>
          <a:lstStyle>
            <a:lvl1pPr>
              <a:defRPr b="1" i="0">
                <a:solidFill>
                  <a:schemeClr val="bg1"/>
                </a:solidFill>
                <a:latin typeface="Arial" charset="0"/>
                <a:ea typeface="Arial" charset="0"/>
                <a:cs typeface="Arial" charset="0"/>
              </a:defRPr>
            </a:lvl1pPr>
          </a:lstStyle>
          <a:p>
            <a:r>
              <a:rPr lang="en-US"/>
              <a:t>Click to edit Title</a:t>
            </a:r>
          </a:p>
        </p:txBody>
      </p:sp>
      <p:sp>
        <p:nvSpPr>
          <p:cNvPr id="11" name="Content Placeholder 2"/>
          <p:cNvSpPr>
            <a:spLocks noGrp="1"/>
          </p:cNvSpPr>
          <p:nvPr>
            <p:ph idx="1"/>
          </p:nvPr>
        </p:nvSpPr>
        <p:spPr>
          <a:xfrm>
            <a:off x="459556" y="1639491"/>
            <a:ext cx="8209409" cy="265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460176" y="1128118"/>
            <a:ext cx="8208168" cy="357188"/>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3" name="Text Placeholder 2"/>
          <p:cNvSpPr>
            <a:spLocks noGrp="1"/>
          </p:cNvSpPr>
          <p:nvPr>
            <p:ph type="body" sz="quarter" idx="14"/>
          </p:nvPr>
        </p:nvSpPr>
        <p:spPr>
          <a:xfrm>
            <a:off x="4982766" y="1566862"/>
            <a:ext cx="3737372" cy="2730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41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0773" y="1094184"/>
            <a:ext cx="4037409" cy="357188"/>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4" name="Content Placeholder 3"/>
          <p:cNvSpPr>
            <a:spLocks noGrp="1"/>
          </p:cNvSpPr>
          <p:nvPr>
            <p:ph sz="half" idx="2"/>
          </p:nvPr>
        </p:nvSpPr>
        <p:spPr>
          <a:xfrm>
            <a:off x="460773" y="1618060"/>
            <a:ext cx="403740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7958" y="1094184"/>
            <a:ext cx="4040983" cy="357188"/>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6" name="Content Placeholder 5"/>
          <p:cNvSpPr>
            <a:spLocks noGrp="1"/>
          </p:cNvSpPr>
          <p:nvPr>
            <p:ph sz="quarter" idx="4"/>
          </p:nvPr>
        </p:nvSpPr>
        <p:spPr>
          <a:xfrm>
            <a:off x="4627958" y="1618060"/>
            <a:ext cx="404098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60773" y="102394"/>
            <a:ext cx="8208168" cy="594122"/>
          </a:xfrm>
        </p:spPr>
        <p:txBody>
          <a:bodyPr/>
          <a:lstStyle>
            <a:lvl1pPr>
              <a:defRPr b="1" i="0">
                <a:solidFill>
                  <a:schemeClr val="bg1"/>
                </a:solidFill>
                <a:latin typeface="Arial" charset="0"/>
                <a:ea typeface="Arial" charset="0"/>
                <a:cs typeface="Arial" charset="0"/>
              </a:defRPr>
            </a:lvl1pPr>
          </a:lstStyle>
          <a:p>
            <a:r>
              <a:rPr lang="en-US"/>
              <a:t>Click to edit Title</a:t>
            </a:r>
          </a:p>
        </p:txBody>
      </p:sp>
    </p:spTree>
    <p:extLst>
      <p:ext uri="{BB962C8B-B14F-4D97-AF65-F5344CB8AC3E}">
        <p14:creationId xmlns:p14="http://schemas.microsoft.com/office/powerpoint/2010/main" val="1796666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338083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773" y="102394"/>
            <a:ext cx="8208169" cy="594122"/>
          </a:xfrm>
        </p:spPr>
        <p:txBody>
          <a:bodyPr/>
          <a:lstStyle>
            <a:lvl1pPr>
              <a:defRPr b="1" i="0">
                <a:solidFill>
                  <a:schemeClr val="tx1"/>
                </a:solidFill>
                <a:latin typeface="Arial" charset="0"/>
                <a:ea typeface="Arial" charset="0"/>
                <a:cs typeface="Arial" charset="0"/>
              </a:defRPr>
            </a:lvl1pPr>
          </a:lstStyle>
          <a:p>
            <a:r>
              <a:rPr lang="en-US"/>
              <a:t>Click to edit Title</a:t>
            </a:r>
          </a:p>
        </p:txBody>
      </p:sp>
      <p:sp>
        <p:nvSpPr>
          <p:cNvPr id="3" name="Content Placeholder 2"/>
          <p:cNvSpPr>
            <a:spLocks noGrp="1"/>
          </p:cNvSpPr>
          <p:nvPr>
            <p:ph idx="1"/>
          </p:nvPr>
        </p:nvSpPr>
        <p:spPr>
          <a:xfrm>
            <a:off x="459556" y="1639491"/>
            <a:ext cx="8209409" cy="265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460773" y="1128118"/>
            <a:ext cx="8208168" cy="357188"/>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Tree>
    <p:extLst>
      <p:ext uri="{BB962C8B-B14F-4D97-AF65-F5344CB8AC3E}">
        <p14:creationId xmlns:p14="http://schemas.microsoft.com/office/powerpoint/2010/main" val="2235851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0773" y="1094184"/>
            <a:ext cx="4037409" cy="357188"/>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4" name="Content Placeholder 3"/>
          <p:cNvSpPr>
            <a:spLocks noGrp="1"/>
          </p:cNvSpPr>
          <p:nvPr>
            <p:ph sz="half" idx="2"/>
          </p:nvPr>
        </p:nvSpPr>
        <p:spPr>
          <a:xfrm>
            <a:off x="460773" y="1618060"/>
            <a:ext cx="403740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7958" y="1094184"/>
            <a:ext cx="4040983" cy="357188"/>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6" name="Content Placeholder 5"/>
          <p:cNvSpPr>
            <a:spLocks noGrp="1"/>
          </p:cNvSpPr>
          <p:nvPr>
            <p:ph sz="quarter" idx="4"/>
          </p:nvPr>
        </p:nvSpPr>
        <p:spPr>
          <a:xfrm>
            <a:off x="4627958" y="1618060"/>
            <a:ext cx="404098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60773" y="102394"/>
            <a:ext cx="8208168" cy="594122"/>
          </a:xfrm>
        </p:spPr>
        <p:txBody>
          <a:bodyPr/>
          <a:lstStyle>
            <a:lvl1pPr>
              <a:defRPr b="1" i="0">
                <a:solidFill>
                  <a:schemeClr val="tx1"/>
                </a:solidFill>
                <a:latin typeface="Arial" charset="0"/>
                <a:ea typeface="Arial" charset="0"/>
                <a:cs typeface="Arial" charset="0"/>
              </a:defRPr>
            </a:lvl1pPr>
          </a:lstStyle>
          <a:p>
            <a:r>
              <a:rPr lang="en-US"/>
              <a:t>Click to edit Title</a:t>
            </a:r>
          </a:p>
        </p:txBody>
      </p:sp>
    </p:spTree>
    <p:extLst>
      <p:ext uri="{BB962C8B-B14F-4D97-AF65-F5344CB8AC3E}">
        <p14:creationId xmlns:p14="http://schemas.microsoft.com/office/powerpoint/2010/main" val="1562502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a:t>Click to edit Title</a:t>
            </a:r>
          </a:p>
        </p:txBody>
      </p:sp>
    </p:spTree>
    <p:extLst>
      <p:ext uri="{BB962C8B-B14F-4D97-AF65-F5344CB8AC3E}">
        <p14:creationId xmlns:p14="http://schemas.microsoft.com/office/powerpoint/2010/main" val="1873612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98311" y="4647206"/>
            <a:ext cx="1397601" cy="273844"/>
          </a:xfrm>
          <a:prstGeom prst="rect">
            <a:avLst/>
          </a:prstGeom>
        </p:spPr>
        <p:txBody>
          <a:bodyPr/>
          <a:lstStyle/>
          <a:p>
            <a:fld id="{1B0FDB30-A177-E14A-9F9A-4E2966E345C9}" type="datetimeFigureOut">
              <a:rPr lang="en-US" smtClean="0"/>
              <a:t>2/2/2026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208968" y="4647206"/>
            <a:ext cx="641679" cy="273844"/>
          </a:xfrm>
          <a:prstGeom prst="rect">
            <a:avLst/>
          </a:prstGeom>
        </p:spPr>
        <p:txBody>
          <a:bodyPr/>
          <a:lstStyle/>
          <a:p>
            <a:fld id="{FCBA9625-C1E4-7243-9D7A-1AB5124B2BE7}" type="slidenum">
              <a:rPr lang="en-US" smtClean="0"/>
              <a:t>‹#›</a:t>
            </a:fld>
            <a:endParaRPr lang="en-US"/>
          </a:p>
        </p:txBody>
      </p:sp>
    </p:spTree>
    <p:extLst>
      <p:ext uri="{BB962C8B-B14F-4D97-AF65-F5344CB8AC3E}">
        <p14:creationId xmlns:p14="http://schemas.microsoft.com/office/powerpoint/2010/main" val="316952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80061" y="0"/>
            <a:ext cx="8259785" cy="788670"/>
          </a:xfrm>
        </p:spPr>
        <p:txBody>
          <a:bodyPr/>
          <a:lstStyle>
            <a:lvl1pPr>
              <a:defRPr b="1" i="0">
                <a:solidFill>
                  <a:schemeClr val="bg1"/>
                </a:solidFill>
                <a:latin typeface="Arial" charset="0"/>
                <a:ea typeface="Arial" charset="0"/>
                <a:cs typeface="Arial" charset="0"/>
              </a:defRPr>
            </a:lvl1pPr>
          </a:lstStyle>
          <a:p>
            <a:r>
              <a:rPr lang="en-US"/>
              <a:t>Click to edit Title</a:t>
            </a:r>
          </a:p>
        </p:txBody>
      </p:sp>
      <p:sp>
        <p:nvSpPr>
          <p:cNvPr id="11" name="Content Placeholder 2"/>
          <p:cNvSpPr>
            <a:spLocks noGrp="1"/>
          </p:cNvSpPr>
          <p:nvPr>
            <p:ph idx="1"/>
          </p:nvPr>
        </p:nvSpPr>
        <p:spPr>
          <a:xfrm>
            <a:off x="480060" y="1507331"/>
            <a:ext cx="8261033" cy="27896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480060" y="1028105"/>
            <a:ext cx="8259785" cy="357188"/>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Subtitle</a:t>
            </a:r>
          </a:p>
        </p:txBody>
      </p:sp>
      <p:sp>
        <p:nvSpPr>
          <p:cNvPr id="15" name="Date Placeholder 3"/>
          <p:cNvSpPr>
            <a:spLocks noGrp="1"/>
          </p:cNvSpPr>
          <p:nvPr>
            <p:ph type="dt" sz="half" idx="2"/>
          </p:nvPr>
        </p:nvSpPr>
        <p:spPr>
          <a:xfrm>
            <a:off x="6796278" y="4649724"/>
            <a:ext cx="1397601" cy="273844"/>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February 2, 2026</a:t>
            </a:fld>
            <a:endParaRPr lang="en-US"/>
          </a:p>
        </p:txBody>
      </p:sp>
      <p:sp>
        <p:nvSpPr>
          <p:cNvPr id="16" name="Slide Number Placeholder 3"/>
          <p:cNvSpPr>
            <a:spLocks noGrp="1"/>
          </p:cNvSpPr>
          <p:nvPr>
            <p:ph type="sldNum" sz="quarter" idx="4"/>
          </p:nvPr>
        </p:nvSpPr>
        <p:spPr>
          <a:xfrm>
            <a:off x="8210139" y="4649724"/>
            <a:ext cx="641679" cy="273844"/>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a:t>| Pg. </a:t>
            </a:r>
            <a:fld id="{818D94B4-8502-5D40-8A2F-77E12E792061}" type="slidenum">
              <a:rPr lang="en-US" smtClean="0"/>
              <a:pPr/>
              <a:t>‹#›</a:t>
            </a:fld>
            <a:endParaRPr lang="en-US"/>
          </a:p>
        </p:txBody>
      </p:sp>
    </p:spTree>
    <p:extLst>
      <p:ext uri="{BB962C8B-B14F-4D97-AF65-F5344CB8AC3E}">
        <p14:creationId xmlns:p14="http://schemas.microsoft.com/office/powerpoint/2010/main" val="1882445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f Presen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0DB03B-6834-9BB1-D1DA-96048F5FAD73}"/>
              </a:ext>
            </a:extLst>
          </p:cNvPr>
          <p:cNvSpPr>
            <a:spLocks noGrp="1"/>
          </p:cNvSpPr>
          <p:nvPr>
            <p:ph type="title" hasCustomPrompt="1"/>
          </p:nvPr>
        </p:nvSpPr>
        <p:spPr>
          <a:xfrm>
            <a:off x="915203" y="1926836"/>
            <a:ext cx="6151519" cy="84672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of Presentation</a:t>
            </a:r>
            <a:br>
              <a:rPr lang="en-US"/>
            </a:br>
            <a:endParaRPr lang="en-US"/>
          </a:p>
        </p:txBody>
      </p:sp>
      <p:sp>
        <p:nvSpPr>
          <p:cNvPr id="15" name="Text Placeholder 14">
            <a:extLst>
              <a:ext uri="{FF2B5EF4-FFF2-40B4-BE49-F238E27FC236}">
                <a16:creationId xmlns:a16="http://schemas.microsoft.com/office/drawing/2014/main" id="{8BD01C2D-3A2F-8EC9-D926-97590E3573C8}"/>
              </a:ext>
            </a:extLst>
          </p:cNvPr>
          <p:cNvSpPr>
            <a:spLocks noGrp="1"/>
          </p:cNvSpPr>
          <p:nvPr>
            <p:ph type="body" sz="quarter" idx="10" hasCustomPrompt="1"/>
          </p:nvPr>
        </p:nvSpPr>
        <p:spPr>
          <a:xfrm>
            <a:off x="909762" y="2743740"/>
            <a:ext cx="6156961" cy="846721"/>
          </a:xfrm>
          <a:prstGeom prst="rect">
            <a:avLst/>
          </a:prstGeom>
          <a:noFill/>
        </p:spPr>
        <p:txBody>
          <a:bodyPr/>
          <a:lstStyle>
            <a:lvl1pPr>
              <a:defRPr sz="2200">
                <a:solidFill>
                  <a:schemeClr val="bg1"/>
                </a:solidFill>
              </a:defRPr>
            </a:lvl1pPr>
          </a:lstStyle>
          <a:p>
            <a:pPr lvl="0"/>
            <a:r>
              <a:rPr lang="en-US"/>
              <a:t>Subtitle of Presentation / Name of Presenter</a:t>
            </a:r>
          </a:p>
          <a:p>
            <a:pPr lvl="0"/>
            <a:endParaRPr lang="en-US"/>
          </a:p>
        </p:txBody>
      </p:sp>
    </p:spTree>
    <p:extLst>
      <p:ext uri="{BB962C8B-B14F-4D97-AF65-F5344CB8AC3E}">
        <p14:creationId xmlns:p14="http://schemas.microsoft.com/office/powerpoint/2010/main" val="1469300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f Presen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0DB03B-6834-9BB1-D1DA-96048F5FAD73}"/>
              </a:ext>
            </a:extLst>
          </p:cNvPr>
          <p:cNvSpPr>
            <a:spLocks noGrp="1"/>
          </p:cNvSpPr>
          <p:nvPr>
            <p:ph type="title" hasCustomPrompt="1"/>
          </p:nvPr>
        </p:nvSpPr>
        <p:spPr>
          <a:xfrm>
            <a:off x="915202" y="1926836"/>
            <a:ext cx="6151519" cy="84672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of Presentation</a:t>
            </a:r>
            <a:br>
              <a:rPr lang="en-US"/>
            </a:br>
            <a:endParaRPr lang="en-US"/>
          </a:p>
        </p:txBody>
      </p:sp>
      <p:sp>
        <p:nvSpPr>
          <p:cNvPr id="15" name="Text Placeholder 14">
            <a:extLst>
              <a:ext uri="{FF2B5EF4-FFF2-40B4-BE49-F238E27FC236}">
                <a16:creationId xmlns:a16="http://schemas.microsoft.com/office/drawing/2014/main" id="{8BD01C2D-3A2F-8EC9-D926-97590E3573C8}"/>
              </a:ext>
            </a:extLst>
          </p:cNvPr>
          <p:cNvSpPr>
            <a:spLocks noGrp="1"/>
          </p:cNvSpPr>
          <p:nvPr>
            <p:ph type="body" sz="quarter" idx="10" hasCustomPrompt="1"/>
          </p:nvPr>
        </p:nvSpPr>
        <p:spPr>
          <a:xfrm>
            <a:off x="909761" y="2743739"/>
            <a:ext cx="6156961" cy="846721"/>
          </a:xfrm>
          <a:prstGeom prst="rect">
            <a:avLst/>
          </a:prstGeom>
          <a:noFill/>
        </p:spPr>
        <p:txBody>
          <a:bodyPr/>
          <a:lstStyle>
            <a:lvl1pPr>
              <a:defRPr sz="2200">
                <a:solidFill>
                  <a:schemeClr val="bg1"/>
                </a:solidFill>
              </a:defRPr>
            </a:lvl1pPr>
          </a:lstStyle>
          <a:p>
            <a:pPr lvl="0"/>
            <a:r>
              <a:rPr lang="en-US"/>
              <a:t>Subtitle of Presentation / </a:t>
            </a:r>
          </a:p>
          <a:p>
            <a:pPr lvl="0"/>
            <a:r>
              <a:rPr lang="en-US"/>
              <a:t>Name of Presenter</a:t>
            </a:r>
          </a:p>
          <a:p>
            <a:pPr lvl="0"/>
            <a:endParaRPr lang="en-US"/>
          </a:p>
        </p:txBody>
      </p:sp>
    </p:spTree>
    <p:extLst>
      <p:ext uri="{BB962C8B-B14F-4D97-AF65-F5344CB8AC3E}">
        <p14:creationId xmlns:p14="http://schemas.microsoft.com/office/powerpoint/2010/main" val="692691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evider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46D22A-2C6A-EA46-7FA7-367090E818FB}"/>
              </a:ext>
            </a:extLst>
          </p:cNvPr>
          <p:cNvSpPr>
            <a:spLocks noGrp="1"/>
          </p:cNvSpPr>
          <p:nvPr>
            <p:ph type="title" hasCustomPrompt="1"/>
          </p:nvPr>
        </p:nvSpPr>
        <p:spPr>
          <a:xfrm>
            <a:off x="618710" y="1785708"/>
            <a:ext cx="7886700" cy="709336"/>
          </a:xfrm>
          <a:prstGeom prst="rect">
            <a:avLst/>
          </a:prstGeom>
        </p:spPr>
        <p:txBody>
          <a:bodyPr/>
          <a:lstStyle>
            <a:lvl1pPr algn="ctr">
              <a:defRPr b="1" i="0">
                <a:solidFill>
                  <a:schemeClr val="bg1"/>
                </a:solidFill>
                <a:latin typeface="Arial" panose="020B0604020202020204" pitchFamily="34" charset="0"/>
                <a:cs typeface="Arial" panose="020B0604020202020204" pitchFamily="34" charset="0"/>
              </a:defRPr>
            </a:lvl1pPr>
          </a:lstStyle>
          <a:p>
            <a:r>
              <a:rPr lang="en-US"/>
              <a:t>Section Divider 1</a:t>
            </a:r>
          </a:p>
        </p:txBody>
      </p:sp>
      <p:sp>
        <p:nvSpPr>
          <p:cNvPr id="3" name="Text Placeholder 2">
            <a:extLst>
              <a:ext uri="{FF2B5EF4-FFF2-40B4-BE49-F238E27FC236}">
                <a16:creationId xmlns:a16="http://schemas.microsoft.com/office/drawing/2014/main" id="{5215D6D9-C182-8D98-6AEA-17DDB4B3DED2}"/>
              </a:ext>
            </a:extLst>
          </p:cNvPr>
          <p:cNvSpPr>
            <a:spLocks noGrp="1"/>
          </p:cNvSpPr>
          <p:nvPr>
            <p:ph type="body" sz="quarter" idx="10" hasCustomPrompt="1"/>
          </p:nvPr>
        </p:nvSpPr>
        <p:spPr>
          <a:xfrm>
            <a:off x="671513" y="2571750"/>
            <a:ext cx="7862887" cy="590165"/>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05089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9B7F2B3A-1F64-3F8F-BDEC-65D382179D2E}"/>
              </a:ext>
            </a:extLst>
          </p:cNvPr>
          <p:cNvSpPr>
            <a:spLocks noGrp="1"/>
          </p:cNvSpPr>
          <p:nvPr>
            <p:ph type="title" hasCustomPrompt="1"/>
          </p:nvPr>
        </p:nvSpPr>
        <p:spPr>
          <a:xfrm>
            <a:off x="618710" y="1785708"/>
            <a:ext cx="7886700" cy="709336"/>
          </a:xfrm>
          <a:prstGeom prst="rect">
            <a:avLst/>
          </a:prstGeom>
        </p:spPr>
        <p:txBody>
          <a:bodyPr/>
          <a:lstStyle>
            <a:lvl1pPr algn="ctr">
              <a:defRPr b="1" i="0">
                <a:solidFill>
                  <a:schemeClr val="bg1"/>
                </a:solidFill>
                <a:latin typeface="Arial" panose="020B0604020202020204" pitchFamily="34" charset="0"/>
                <a:cs typeface="Arial" panose="020B0604020202020204" pitchFamily="34" charset="0"/>
              </a:defRPr>
            </a:lvl1pPr>
          </a:lstStyle>
          <a:p>
            <a:r>
              <a:rPr lang="en-US"/>
              <a:t>Section Divider 2</a:t>
            </a:r>
          </a:p>
        </p:txBody>
      </p:sp>
      <p:sp>
        <p:nvSpPr>
          <p:cNvPr id="4" name="Text Placeholder 2">
            <a:extLst>
              <a:ext uri="{FF2B5EF4-FFF2-40B4-BE49-F238E27FC236}">
                <a16:creationId xmlns:a16="http://schemas.microsoft.com/office/drawing/2014/main" id="{C8900EDD-D9EF-F2A6-D324-25BE69EFFE1A}"/>
              </a:ext>
            </a:extLst>
          </p:cNvPr>
          <p:cNvSpPr>
            <a:spLocks noGrp="1"/>
          </p:cNvSpPr>
          <p:nvPr>
            <p:ph type="body" sz="quarter" idx="10" hasCustomPrompt="1"/>
          </p:nvPr>
        </p:nvSpPr>
        <p:spPr>
          <a:xfrm>
            <a:off x="671513" y="2571750"/>
            <a:ext cx="7862887" cy="590165"/>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846503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f Conten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E84C1-8C83-B225-BA76-56F306A39E6A}"/>
              </a:ext>
            </a:extLst>
          </p:cNvPr>
          <p:cNvSpPr>
            <a:spLocks noGrp="1"/>
          </p:cNvSpPr>
          <p:nvPr>
            <p:ph type="body" sz="quarter" idx="10" hasCustomPrompt="1"/>
          </p:nvPr>
        </p:nvSpPr>
        <p:spPr>
          <a:xfrm>
            <a:off x="406400" y="596203"/>
            <a:ext cx="8356600"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11" name="Text Placeholder 10">
            <a:extLst>
              <a:ext uri="{FF2B5EF4-FFF2-40B4-BE49-F238E27FC236}">
                <a16:creationId xmlns:a16="http://schemas.microsoft.com/office/drawing/2014/main" id="{C4545DE3-D5F9-23F0-91C4-84DAC43B4535}"/>
              </a:ext>
            </a:extLst>
          </p:cNvPr>
          <p:cNvSpPr>
            <a:spLocks noGrp="1"/>
          </p:cNvSpPr>
          <p:nvPr>
            <p:ph type="body" sz="quarter" idx="11" hasCustomPrompt="1"/>
          </p:nvPr>
        </p:nvSpPr>
        <p:spPr>
          <a:xfrm>
            <a:off x="406400" y="1052513"/>
            <a:ext cx="8356600"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827489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f Conten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A927DA-A993-3733-9260-4E105E7DEEA0}"/>
              </a:ext>
            </a:extLst>
          </p:cNvPr>
          <p:cNvSpPr>
            <a:spLocks noGrp="1"/>
          </p:cNvSpPr>
          <p:nvPr>
            <p:ph type="body" sz="quarter" idx="10" hasCustomPrompt="1"/>
          </p:nvPr>
        </p:nvSpPr>
        <p:spPr>
          <a:xfrm>
            <a:off x="406400" y="596203"/>
            <a:ext cx="8356600"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5" name="Text Placeholder 10">
            <a:extLst>
              <a:ext uri="{FF2B5EF4-FFF2-40B4-BE49-F238E27FC236}">
                <a16:creationId xmlns:a16="http://schemas.microsoft.com/office/drawing/2014/main" id="{44271B3D-3358-57B4-3BC6-4265669230CF}"/>
              </a:ext>
            </a:extLst>
          </p:cNvPr>
          <p:cNvSpPr>
            <a:spLocks noGrp="1"/>
          </p:cNvSpPr>
          <p:nvPr>
            <p:ph type="body" sz="quarter" idx="11" hasCustomPrompt="1"/>
          </p:nvPr>
        </p:nvSpPr>
        <p:spPr>
          <a:xfrm>
            <a:off x="406400" y="1052513"/>
            <a:ext cx="8356600"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089626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f Image/Char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92325E8-7FD2-B383-2529-E6D3BC43BEF5}"/>
              </a:ext>
            </a:extLst>
          </p:cNvPr>
          <p:cNvSpPr txBox="1"/>
          <p:nvPr userDrawn="1"/>
        </p:nvSpPr>
        <p:spPr>
          <a:xfrm>
            <a:off x="-393895" y="-3840480"/>
            <a:ext cx="0" cy="0"/>
          </a:xfrm>
          <a:prstGeom prst="rect">
            <a:avLst/>
          </a:prstGeom>
          <a:noFill/>
          <a:ln>
            <a:noFill/>
          </a:ln>
        </p:spPr>
        <p:txBody>
          <a:bodyPr spcFirstLastPara="1" wrap="none" lIns="91425" tIns="91425" rIns="91425" bIns="91425" rtlCol="0" anchor="t" anchorCtr="0">
            <a:noAutofit/>
          </a:bodyPr>
          <a:lstStyle/>
          <a:p>
            <a:pPr marL="26987" marR="0" indent="0" algn="l" defTabSz="914378" rtl="0" eaLnBrk="1" fontAlgn="auto" latinLnBrk="0" hangingPunct="1">
              <a:lnSpc>
                <a:spcPct val="100000"/>
              </a:lnSpc>
              <a:spcBef>
                <a:spcPts val="0"/>
              </a:spcBef>
              <a:spcAft>
                <a:spcPts val="0"/>
              </a:spcAft>
              <a:buClr>
                <a:srgbClr val="595959"/>
              </a:buClr>
              <a:buSzPts val="2800"/>
              <a:buFont typeface="Arial"/>
              <a:buNone/>
              <a:tabLst/>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33" name="Picture Placeholder 32">
            <a:extLst>
              <a:ext uri="{FF2B5EF4-FFF2-40B4-BE49-F238E27FC236}">
                <a16:creationId xmlns:a16="http://schemas.microsoft.com/office/drawing/2014/main" id="{6E997D06-3A9B-C5E4-7CAD-C0E8365569FE}"/>
              </a:ext>
            </a:extLst>
          </p:cNvPr>
          <p:cNvSpPr>
            <a:spLocks noGrp="1"/>
          </p:cNvSpPr>
          <p:nvPr>
            <p:ph type="pic" sz="quarter" idx="12"/>
          </p:nvPr>
        </p:nvSpPr>
        <p:spPr>
          <a:xfrm>
            <a:off x="5210176" y="682626"/>
            <a:ext cx="3355952" cy="1889125"/>
          </a:xfrm>
          <a:prstGeom prst="rect">
            <a:avLst/>
          </a:prstGeom>
        </p:spPr>
        <p:txBody>
          <a:bodyPr/>
          <a:lstStyle/>
          <a:p>
            <a:endParaRPr lang="en-US"/>
          </a:p>
        </p:txBody>
      </p:sp>
      <p:sp>
        <p:nvSpPr>
          <p:cNvPr id="35" name="Picture Placeholder 34">
            <a:extLst>
              <a:ext uri="{FF2B5EF4-FFF2-40B4-BE49-F238E27FC236}">
                <a16:creationId xmlns:a16="http://schemas.microsoft.com/office/drawing/2014/main" id="{C36379CC-E919-5AA7-F57D-9859B4D160BF}"/>
              </a:ext>
            </a:extLst>
          </p:cNvPr>
          <p:cNvSpPr>
            <a:spLocks noGrp="1"/>
          </p:cNvSpPr>
          <p:nvPr>
            <p:ph type="pic" sz="quarter" idx="13"/>
          </p:nvPr>
        </p:nvSpPr>
        <p:spPr>
          <a:xfrm>
            <a:off x="5207000" y="2670176"/>
            <a:ext cx="3359127" cy="1890713"/>
          </a:xfrm>
          <a:prstGeom prst="rect">
            <a:avLst/>
          </a:prstGeom>
        </p:spPr>
        <p:txBody>
          <a:bodyPr/>
          <a:lstStyle/>
          <a:p>
            <a:endParaRPr lang="en-US"/>
          </a:p>
        </p:txBody>
      </p:sp>
      <p:sp>
        <p:nvSpPr>
          <p:cNvPr id="9" name="Text Placeholder 3">
            <a:extLst>
              <a:ext uri="{FF2B5EF4-FFF2-40B4-BE49-F238E27FC236}">
                <a16:creationId xmlns:a16="http://schemas.microsoft.com/office/drawing/2014/main" id="{DEB3DB4A-5C67-A6B5-2E54-EB81C27F47D0}"/>
              </a:ext>
            </a:extLst>
          </p:cNvPr>
          <p:cNvSpPr>
            <a:spLocks noGrp="1"/>
          </p:cNvSpPr>
          <p:nvPr>
            <p:ph type="body" sz="quarter" idx="10" hasCustomPrompt="1"/>
          </p:nvPr>
        </p:nvSpPr>
        <p:spPr>
          <a:xfrm>
            <a:off x="406401" y="596204"/>
            <a:ext cx="4014739"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Image/Chart Slide</a:t>
            </a:r>
          </a:p>
        </p:txBody>
      </p:sp>
      <p:sp>
        <p:nvSpPr>
          <p:cNvPr id="10" name="Text Placeholder 10">
            <a:extLst>
              <a:ext uri="{FF2B5EF4-FFF2-40B4-BE49-F238E27FC236}">
                <a16:creationId xmlns:a16="http://schemas.microsoft.com/office/drawing/2014/main" id="{914C077F-1B2F-8A53-C3F0-71F4CC96EF45}"/>
              </a:ext>
            </a:extLst>
          </p:cNvPr>
          <p:cNvSpPr>
            <a:spLocks noGrp="1"/>
          </p:cNvSpPr>
          <p:nvPr>
            <p:ph type="body" sz="quarter" idx="11" hasCustomPrompt="1"/>
          </p:nvPr>
        </p:nvSpPr>
        <p:spPr>
          <a:xfrm>
            <a:off x="406401" y="1052514"/>
            <a:ext cx="4014739"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000505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f Image/Char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92325E8-7FD2-B383-2529-E6D3BC43BEF5}"/>
              </a:ext>
            </a:extLst>
          </p:cNvPr>
          <p:cNvSpPr txBox="1"/>
          <p:nvPr userDrawn="1"/>
        </p:nvSpPr>
        <p:spPr>
          <a:xfrm>
            <a:off x="-393895" y="-3840480"/>
            <a:ext cx="0" cy="0"/>
          </a:xfrm>
          <a:prstGeom prst="rect">
            <a:avLst/>
          </a:prstGeom>
          <a:noFill/>
          <a:ln>
            <a:noFill/>
          </a:ln>
        </p:spPr>
        <p:txBody>
          <a:bodyPr spcFirstLastPara="1" wrap="none" lIns="91425" tIns="91425" rIns="91425" bIns="91425" rtlCol="0" anchor="t" anchorCtr="0">
            <a:noAutofit/>
          </a:bodyPr>
          <a:lstStyle/>
          <a:p>
            <a:pPr marL="26987" marR="0" indent="0" algn="l" defTabSz="914378" rtl="0" eaLnBrk="1" fontAlgn="auto" latinLnBrk="0" hangingPunct="1">
              <a:lnSpc>
                <a:spcPct val="100000"/>
              </a:lnSpc>
              <a:spcBef>
                <a:spcPts val="0"/>
              </a:spcBef>
              <a:spcAft>
                <a:spcPts val="0"/>
              </a:spcAft>
              <a:buClr>
                <a:srgbClr val="595959"/>
              </a:buClr>
              <a:buSzPts val="2800"/>
              <a:buFont typeface="Arial"/>
              <a:buNone/>
              <a:tabLst/>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33" name="Picture Placeholder 32">
            <a:extLst>
              <a:ext uri="{FF2B5EF4-FFF2-40B4-BE49-F238E27FC236}">
                <a16:creationId xmlns:a16="http://schemas.microsoft.com/office/drawing/2014/main" id="{6E997D06-3A9B-C5E4-7CAD-C0E8365569FE}"/>
              </a:ext>
            </a:extLst>
          </p:cNvPr>
          <p:cNvSpPr>
            <a:spLocks noGrp="1"/>
          </p:cNvSpPr>
          <p:nvPr>
            <p:ph type="pic" sz="quarter" idx="12"/>
          </p:nvPr>
        </p:nvSpPr>
        <p:spPr>
          <a:xfrm>
            <a:off x="5210176" y="682626"/>
            <a:ext cx="3355952" cy="1889125"/>
          </a:xfrm>
          <a:prstGeom prst="rect">
            <a:avLst/>
          </a:prstGeom>
        </p:spPr>
        <p:txBody>
          <a:bodyPr/>
          <a:lstStyle/>
          <a:p>
            <a:endParaRPr lang="en-US"/>
          </a:p>
        </p:txBody>
      </p:sp>
      <p:sp>
        <p:nvSpPr>
          <p:cNvPr id="35" name="Picture Placeholder 34">
            <a:extLst>
              <a:ext uri="{FF2B5EF4-FFF2-40B4-BE49-F238E27FC236}">
                <a16:creationId xmlns:a16="http://schemas.microsoft.com/office/drawing/2014/main" id="{C36379CC-E919-5AA7-F57D-9859B4D160BF}"/>
              </a:ext>
            </a:extLst>
          </p:cNvPr>
          <p:cNvSpPr>
            <a:spLocks noGrp="1"/>
          </p:cNvSpPr>
          <p:nvPr>
            <p:ph type="pic" sz="quarter" idx="13"/>
          </p:nvPr>
        </p:nvSpPr>
        <p:spPr>
          <a:xfrm>
            <a:off x="5207000" y="2670176"/>
            <a:ext cx="3359127" cy="1890713"/>
          </a:xfrm>
          <a:prstGeom prst="rect">
            <a:avLst/>
          </a:prstGeom>
        </p:spPr>
        <p:txBody>
          <a:bodyPr/>
          <a:lstStyle/>
          <a:p>
            <a:endParaRPr lang="en-US"/>
          </a:p>
        </p:txBody>
      </p:sp>
      <p:sp>
        <p:nvSpPr>
          <p:cNvPr id="9" name="Text Placeholder 3">
            <a:extLst>
              <a:ext uri="{FF2B5EF4-FFF2-40B4-BE49-F238E27FC236}">
                <a16:creationId xmlns:a16="http://schemas.microsoft.com/office/drawing/2014/main" id="{DEB3DB4A-5C67-A6B5-2E54-EB81C27F47D0}"/>
              </a:ext>
            </a:extLst>
          </p:cNvPr>
          <p:cNvSpPr>
            <a:spLocks noGrp="1"/>
          </p:cNvSpPr>
          <p:nvPr>
            <p:ph type="body" sz="quarter" idx="10" hasCustomPrompt="1"/>
          </p:nvPr>
        </p:nvSpPr>
        <p:spPr>
          <a:xfrm>
            <a:off x="406401" y="596204"/>
            <a:ext cx="4014739"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Image/Chart Slide</a:t>
            </a:r>
          </a:p>
        </p:txBody>
      </p:sp>
      <p:sp>
        <p:nvSpPr>
          <p:cNvPr id="10" name="Text Placeholder 10">
            <a:extLst>
              <a:ext uri="{FF2B5EF4-FFF2-40B4-BE49-F238E27FC236}">
                <a16:creationId xmlns:a16="http://schemas.microsoft.com/office/drawing/2014/main" id="{914C077F-1B2F-8A53-C3F0-71F4CC96EF45}"/>
              </a:ext>
            </a:extLst>
          </p:cNvPr>
          <p:cNvSpPr>
            <a:spLocks noGrp="1"/>
          </p:cNvSpPr>
          <p:nvPr>
            <p:ph type="body" sz="quarter" idx="11" hasCustomPrompt="1"/>
          </p:nvPr>
        </p:nvSpPr>
        <p:spPr>
          <a:xfrm>
            <a:off x="406401" y="1052514"/>
            <a:ext cx="4014739"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739513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f Image/Char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92325E8-7FD2-B383-2529-E6D3BC43BEF5}"/>
              </a:ext>
            </a:extLst>
          </p:cNvPr>
          <p:cNvSpPr txBox="1"/>
          <p:nvPr userDrawn="1"/>
        </p:nvSpPr>
        <p:spPr>
          <a:xfrm>
            <a:off x="-393895" y="-3840480"/>
            <a:ext cx="0" cy="0"/>
          </a:xfrm>
          <a:prstGeom prst="rect">
            <a:avLst/>
          </a:prstGeom>
          <a:noFill/>
          <a:ln>
            <a:noFill/>
          </a:ln>
        </p:spPr>
        <p:txBody>
          <a:bodyPr spcFirstLastPara="1" wrap="none" lIns="91425" tIns="91425" rIns="91425" bIns="91425" rtlCol="0" anchor="t" anchorCtr="0">
            <a:normAutofit fontScale="25000" lnSpcReduction="20000"/>
          </a:bodyPr>
          <a:lstStyle/>
          <a:p>
            <a:pPr marL="26988" marR="0" indent="0" algn="l" defTabSz="914400" rtl="0" eaLnBrk="1" fontAlgn="auto" latinLnBrk="0" hangingPunct="1">
              <a:lnSpc>
                <a:spcPct val="100000"/>
              </a:lnSpc>
              <a:spcBef>
                <a:spcPts val="0"/>
              </a:spcBef>
              <a:spcAft>
                <a:spcPts val="0"/>
              </a:spcAft>
              <a:buClr>
                <a:srgbClr val="595959"/>
              </a:buClr>
              <a:buSzPts val="2800"/>
              <a:buFont typeface="Arial"/>
              <a:buNone/>
              <a:tabLst/>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33" name="Picture Placeholder 32">
            <a:extLst>
              <a:ext uri="{FF2B5EF4-FFF2-40B4-BE49-F238E27FC236}">
                <a16:creationId xmlns:a16="http://schemas.microsoft.com/office/drawing/2014/main" id="{6E997D06-3A9B-C5E4-7CAD-C0E8365569FE}"/>
              </a:ext>
            </a:extLst>
          </p:cNvPr>
          <p:cNvSpPr>
            <a:spLocks noGrp="1"/>
          </p:cNvSpPr>
          <p:nvPr>
            <p:ph type="pic" sz="quarter" idx="12"/>
          </p:nvPr>
        </p:nvSpPr>
        <p:spPr>
          <a:xfrm>
            <a:off x="5210175" y="682625"/>
            <a:ext cx="3355952" cy="1889125"/>
          </a:xfrm>
          <a:prstGeom prst="rect">
            <a:avLst/>
          </a:prstGeom>
        </p:spPr>
        <p:txBody>
          <a:bodyPr/>
          <a:lstStyle/>
          <a:p>
            <a:endParaRPr lang="en-US"/>
          </a:p>
        </p:txBody>
      </p:sp>
      <p:sp>
        <p:nvSpPr>
          <p:cNvPr id="35" name="Picture Placeholder 34">
            <a:extLst>
              <a:ext uri="{FF2B5EF4-FFF2-40B4-BE49-F238E27FC236}">
                <a16:creationId xmlns:a16="http://schemas.microsoft.com/office/drawing/2014/main" id="{C36379CC-E919-5AA7-F57D-9859B4D160BF}"/>
              </a:ext>
            </a:extLst>
          </p:cNvPr>
          <p:cNvSpPr>
            <a:spLocks noGrp="1"/>
          </p:cNvSpPr>
          <p:nvPr>
            <p:ph type="pic" sz="quarter" idx="13"/>
          </p:nvPr>
        </p:nvSpPr>
        <p:spPr>
          <a:xfrm>
            <a:off x="5207000" y="2670175"/>
            <a:ext cx="3359127" cy="1890713"/>
          </a:xfrm>
          <a:prstGeom prst="rect">
            <a:avLst/>
          </a:prstGeom>
        </p:spPr>
        <p:txBody>
          <a:bodyPr/>
          <a:lstStyle/>
          <a:p>
            <a:endParaRPr lang="en-US"/>
          </a:p>
        </p:txBody>
      </p:sp>
      <p:sp>
        <p:nvSpPr>
          <p:cNvPr id="9" name="Text Placeholder 3">
            <a:extLst>
              <a:ext uri="{FF2B5EF4-FFF2-40B4-BE49-F238E27FC236}">
                <a16:creationId xmlns:a16="http://schemas.microsoft.com/office/drawing/2014/main" id="{DEB3DB4A-5C67-A6B5-2E54-EB81C27F47D0}"/>
              </a:ext>
            </a:extLst>
          </p:cNvPr>
          <p:cNvSpPr>
            <a:spLocks noGrp="1"/>
          </p:cNvSpPr>
          <p:nvPr>
            <p:ph type="body" sz="quarter" idx="10" hasCustomPrompt="1"/>
          </p:nvPr>
        </p:nvSpPr>
        <p:spPr>
          <a:xfrm>
            <a:off x="406400" y="596203"/>
            <a:ext cx="4014739"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Image/Chart Slide</a:t>
            </a:r>
          </a:p>
        </p:txBody>
      </p:sp>
      <p:sp>
        <p:nvSpPr>
          <p:cNvPr id="10" name="Text Placeholder 10">
            <a:extLst>
              <a:ext uri="{FF2B5EF4-FFF2-40B4-BE49-F238E27FC236}">
                <a16:creationId xmlns:a16="http://schemas.microsoft.com/office/drawing/2014/main" id="{914C077F-1B2F-8A53-C3F0-71F4CC96EF45}"/>
              </a:ext>
            </a:extLst>
          </p:cNvPr>
          <p:cNvSpPr>
            <a:spLocks noGrp="1"/>
          </p:cNvSpPr>
          <p:nvPr>
            <p:ph type="body" sz="quarter" idx="11" hasCustomPrompt="1"/>
          </p:nvPr>
        </p:nvSpPr>
        <p:spPr>
          <a:xfrm>
            <a:off x="406400" y="1052513"/>
            <a:ext cx="4014739"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535047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f Image/Char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92325E8-7FD2-B383-2529-E6D3BC43BEF5}"/>
              </a:ext>
            </a:extLst>
          </p:cNvPr>
          <p:cNvSpPr txBox="1"/>
          <p:nvPr userDrawn="1"/>
        </p:nvSpPr>
        <p:spPr>
          <a:xfrm>
            <a:off x="-393895" y="-3840480"/>
            <a:ext cx="0" cy="0"/>
          </a:xfrm>
          <a:prstGeom prst="rect">
            <a:avLst/>
          </a:prstGeom>
          <a:noFill/>
          <a:ln>
            <a:noFill/>
          </a:ln>
        </p:spPr>
        <p:txBody>
          <a:bodyPr spcFirstLastPara="1" wrap="none" lIns="91425" tIns="91425" rIns="91425" bIns="91425" rtlCol="0" anchor="t" anchorCtr="0">
            <a:normAutofit fontScale="25000" lnSpcReduction="20000"/>
          </a:bodyPr>
          <a:lstStyle/>
          <a:p>
            <a:pPr marL="26988" marR="0" indent="0" algn="l" defTabSz="914400" rtl="0" eaLnBrk="1" fontAlgn="auto" latinLnBrk="0" hangingPunct="1">
              <a:lnSpc>
                <a:spcPct val="100000"/>
              </a:lnSpc>
              <a:spcBef>
                <a:spcPts val="0"/>
              </a:spcBef>
              <a:spcAft>
                <a:spcPts val="0"/>
              </a:spcAft>
              <a:buClr>
                <a:srgbClr val="595959"/>
              </a:buClr>
              <a:buSzPts val="2800"/>
              <a:buFont typeface="Arial"/>
              <a:buNone/>
              <a:tabLst/>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33" name="Picture Placeholder 32">
            <a:extLst>
              <a:ext uri="{FF2B5EF4-FFF2-40B4-BE49-F238E27FC236}">
                <a16:creationId xmlns:a16="http://schemas.microsoft.com/office/drawing/2014/main" id="{6E997D06-3A9B-C5E4-7CAD-C0E8365569FE}"/>
              </a:ext>
            </a:extLst>
          </p:cNvPr>
          <p:cNvSpPr>
            <a:spLocks noGrp="1"/>
          </p:cNvSpPr>
          <p:nvPr>
            <p:ph type="pic" sz="quarter" idx="12"/>
          </p:nvPr>
        </p:nvSpPr>
        <p:spPr>
          <a:xfrm>
            <a:off x="5210175" y="682625"/>
            <a:ext cx="3355952" cy="1889125"/>
          </a:xfrm>
          <a:prstGeom prst="rect">
            <a:avLst/>
          </a:prstGeom>
        </p:spPr>
        <p:txBody>
          <a:bodyPr/>
          <a:lstStyle/>
          <a:p>
            <a:endParaRPr lang="en-US"/>
          </a:p>
        </p:txBody>
      </p:sp>
      <p:sp>
        <p:nvSpPr>
          <p:cNvPr id="35" name="Picture Placeholder 34">
            <a:extLst>
              <a:ext uri="{FF2B5EF4-FFF2-40B4-BE49-F238E27FC236}">
                <a16:creationId xmlns:a16="http://schemas.microsoft.com/office/drawing/2014/main" id="{C36379CC-E919-5AA7-F57D-9859B4D160BF}"/>
              </a:ext>
            </a:extLst>
          </p:cNvPr>
          <p:cNvSpPr>
            <a:spLocks noGrp="1"/>
          </p:cNvSpPr>
          <p:nvPr>
            <p:ph type="pic" sz="quarter" idx="13"/>
          </p:nvPr>
        </p:nvSpPr>
        <p:spPr>
          <a:xfrm>
            <a:off x="5207000" y="2670175"/>
            <a:ext cx="3359127" cy="1890713"/>
          </a:xfrm>
          <a:prstGeom prst="rect">
            <a:avLst/>
          </a:prstGeom>
        </p:spPr>
        <p:txBody>
          <a:bodyPr/>
          <a:lstStyle/>
          <a:p>
            <a:endParaRPr lang="en-US"/>
          </a:p>
        </p:txBody>
      </p:sp>
      <p:sp>
        <p:nvSpPr>
          <p:cNvPr id="9" name="Text Placeholder 3">
            <a:extLst>
              <a:ext uri="{FF2B5EF4-FFF2-40B4-BE49-F238E27FC236}">
                <a16:creationId xmlns:a16="http://schemas.microsoft.com/office/drawing/2014/main" id="{DEB3DB4A-5C67-A6B5-2E54-EB81C27F47D0}"/>
              </a:ext>
            </a:extLst>
          </p:cNvPr>
          <p:cNvSpPr>
            <a:spLocks noGrp="1"/>
          </p:cNvSpPr>
          <p:nvPr>
            <p:ph type="body" sz="quarter" idx="10" hasCustomPrompt="1"/>
          </p:nvPr>
        </p:nvSpPr>
        <p:spPr>
          <a:xfrm>
            <a:off x="406400" y="596203"/>
            <a:ext cx="4014739"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Image/Chart Slide</a:t>
            </a:r>
          </a:p>
        </p:txBody>
      </p:sp>
      <p:sp>
        <p:nvSpPr>
          <p:cNvPr id="10" name="Text Placeholder 10">
            <a:extLst>
              <a:ext uri="{FF2B5EF4-FFF2-40B4-BE49-F238E27FC236}">
                <a16:creationId xmlns:a16="http://schemas.microsoft.com/office/drawing/2014/main" id="{914C077F-1B2F-8A53-C3F0-71F4CC96EF45}"/>
              </a:ext>
            </a:extLst>
          </p:cNvPr>
          <p:cNvSpPr>
            <a:spLocks noGrp="1"/>
          </p:cNvSpPr>
          <p:nvPr>
            <p:ph type="body" sz="quarter" idx="11" hasCustomPrompt="1"/>
          </p:nvPr>
        </p:nvSpPr>
        <p:spPr>
          <a:xfrm>
            <a:off x="406400" y="1052513"/>
            <a:ext cx="4014739"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315731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5AC851-4B9E-6D13-47BC-9E60D7D5C8D5}"/>
              </a:ext>
            </a:extLst>
          </p:cNvPr>
          <p:cNvSpPr>
            <a:spLocks noGrp="1"/>
          </p:cNvSpPr>
          <p:nvPr>
            <p:ph type="body" sz="quarter" idx="10" hasCustomPrompt="1"/>
          </p:nvPr>
        </p:nvSpPr>
        <p:spPr>
          <a:xfrm>
            <a:off x="544513" y="4202113"/>
            <a:ext cx="8193087" cy="427037"/>
          </a:xfrm>
          <a:prstGeom prst="rect">
            <a:avLst/>
          </a:prstGeom>
        </p:spPr>
        <p:txBody>
          <a:bodyPr/>
          <a:lstStyle>
            <a:lvl1pPr algn="ctr">
              <a:defRPr sz="1600" b="1">
                <a:latin typeface="Arial" panose="020B0604020202020204" pitchFamily="34" charset="0"/>
                <a:cs typeface="Arial" panose="020B0604020202020204" pitchFamily="34" charset="0"/>
              </a:defRPr>
            </a:lvl1pPr>
          </a:lstStyle>
          <a:p>
            <a:pPr lvl="0"/>
            <a:r>
              <a:rPr lang="en-US"/>
              <a:t>Image Caption: Details about a large image</a:t>
            </a:r>
          </a:p>
        </p:txBody>
      </p:sp>
      <p:sp>
        <p:nvSpPr>
          <p:cNvPr id="6" name="Picture Placeholder 5">
            <a:extLst>
              <a:ext uri="{FF2B5EF4-FFF2-40B4-BE49-F238E27FC236}">
                <a16:creationId xmlns:a16="http://schemas.microsoft.com/office/drawing/2014/main" id="{D57FED0D-4BEB-1389-615E-2AEB69CAA448}"/>
              </a:ext>
            </a:extLst>
          </p:cNvPr>
          <p:cNvSpPr>
            <a:spLocks noGrp="1"/>
          </p:cNvSpPr>
          <p:nvPr>
            <p:ph type="pic" sz="quarter" idx="11"/>
          </p:nvPr>
        </p:nvSpPr>
        <p:spPr>
          <a:xfrm>
            <a:off x="2035171" y="544600"/>
            <a:ext cx="5073650" cy="3392487"/>
          </a:xfrm>
          <a:prstGeom prst="rect">
            <a:avLst/>
          </a:prstGeom>
        </p:spPr>
        <p:txBody>
          <a:bodyPr/>
          <a:lstStyle/>
          <a:p>
            <a:endParaRPr lang="en-US"/>
          </a:p>
        </p:txBody>
      </p:sp>
    </p:spTree>
    <p:extLst>
      <p:ext uri="{BB962C8B-B14F-4D97-AF65-F5344CB8AC3E}">
        <p14:creationId xmlns:p14="http://schemas.microsoft.com/office/powerpoint/2010/main" val="3355837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5AC851-4B9E-6D13-47BC-9E60D7D5C8D5}"/>
              </a:ext>
            </a:extLst>
          </p:cNvPr>
          <p:cNvSpPr>
            <a:spLocks noGrp="1"/>
          </p:cNvSpPr>
          <p:nvPr>
            <p:ph type="body" sz="quarter" idx="10" hasCustomPrompt="1"/>
          </p:nvPr>
        </p:nvSpPr>
        <p:spPr>
          <a:xfrm>
            <a:off x="544513" y="4202113"/>
            <a:ext cx="8193087" cy="427037"/>
          </a:xfrm>
          <a:prstGeom prst="rect">
            <a:avLst/>
          </a:prstGeom>
        </p:spPr>
        <p:txBody>
          <a:bodyPr/>
          <a:lstStyle>
            <a:lvl1pPr algn="ctr">
              <a:defRPr sz="1600" b="1">
                <a:latin typeface="Arial" panose="020B0604020202020204" pitchFamily="34" charset="0"/>
                <a:cs typeface="Arial" panose="020B0604020202020204" pitchFamily="34" charset="0"/>
              </a:defRPr>
            </a:lvl1pPr>
          </a:lstStyle>
          <a:p>
            <a:pPr lvl="0"/>
            <a:r>
              <a:rPr lang="en-US"/>
              <a:t>Image Caption: Details about a large image</a:t>
            </a:r>
          </a:p>
        </p:txBody>
      </p:sp>
      <p:sp>
        <p:nvSpPr>
          <p:cNvPr id="6" name="Picture Placeholder 5">
            <a:extLst>
              <a:ext uri="{FF2B5EF4-FFF2-40B4-BE49-F238E27FC236}">
                <a16:creationId xmlns:a16="http://schemas.microsoft.com/office/drawing/2014/main" id="{D57FED0D-4BEB-1389-615E-2AEB69CAA448}"/>
              </a:ext>
            </a:extLst>
          </p:cNvPr>
          <p:cNvSpPr>
            <a:spLocks noGrp="1"/>
          </p:cNvSpPr>
          <p:nvPr>
            <p:ph type="pic" sz="quarter" idx="11"/>
          </p:nvPr>
        </p:nvSpPr>
        <p:spPr>
          <a:xfrm>
            <a:off x="2035171" y="544600"/>
            <a:ext cx="5073650" cy="3392487"/>
          </a:xfrm>
          <a:prstGeom prst="rect">
            <a:avLst/>
          </a:prstGeom>
        </p:spPr>
        <p:txBody>
          <a:bodyPr/>
          <a:lstStyle/>
          <a:p>
            <a:endParaRPr lang="en-US"/>
          </a:p>
        </p:txBody>
      </p:sp>
    </p:spTree>
    <p:extLst>
      <p:ext uri="{BB962C8B-B14F-4D97-AF65-F5344CB8AC3E}">
        <p14:creationId xmlns:p14="http://schemas.microsoft.com/office/powerpoint/2010/main" val="2639365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5915E9-DDB9-9258-4B7C-A2494B565A99}"/>
              </a:ext>
            </a:extLst>
          </p:cNvPr>
          <p:cNvSpPr>
            <a:spLocks noGrp="1"/>
          </p:cNvSpPr>
          <p:nvPr>
            <p:ph type="body" sz="quarter" idx="10" hasCustomPrompt="1"/>
          </p:nvPr>
        </p:nvSpPr>
        <p:spPr>
          <a:xfrm>
            <a:off x="833437" y="1022350"/>
            <a:ext cx="7477126" cy="2709863"/>
          </a:xfrm>
          <a:prstGeom prst="rect">
            <a:avLst/>
          </a:prstGeom>
        </p:spPr>
        <p:txBody>
          <a:bodyPr anchor="ctr"/>
          <a:lstStyle>
            <a:lvl1pPr>
              <a:defRPr sz="3000" b="1">
                <a:latin typeface="Arial" panose="020B0604020202020204" pitchFamily="34" charset="0"/>
                <a:cs typeface="Arial" panose="020B0604020202020204" pitchFamily="34" charset="0"/>
              </a:defRPr>
            </a:lvl1pPr>
            <a:lvl2pPr>
              <a:defRPr sz="3000" b="1">
                <a:latin typeface="Arial" panose="020B0604020202020204" pitchFamily="34" charset="0"/>
                <a:cs typeface="Arial" panose="020B0604020202020204" pitchFamily="34" charset="0"/>
              </a:defRPr>
            </a:lvl2pPr>
            <a:lvl3pPr>
              <a:defRPr sz="3000" b="1">
                <a:latin typeface="Arial" panose="020B0604020202020204" pitchFamily="34" charset="0"/>
                <a:cs typeface="Arial" panose="020B0604020202020204" pitchFamily="34" charset="0"/>
              </a:defRPr>
            </a:lvl3pPr>
            <a:lvl4pPr>
              <a:defRPr sz="3000" b="1">
                <a:latin typeface="Arial" panose="020B0604020202020204" pitchFamily="34" charset="0"/>
                <a:cs typeface="Arial" panose="020B0604020202020204" pitchFamily="34" charset="0"/>
              </a:defRPr>
            </a:lvl4pPr>
            <a:lvl5pPr>
              <a:defRPr sz="3000" b="1">
                <a:latin typeface="Arial" panose="020B0604020202020204" pitchFamily="34" charset="0"/>
                <a:cs typeface="Arial" panose="020B0604020202020204" pitchFamily="34" charset="0"/>
              </a:defRPr>
            </a:lvl5pPr>
          </a:lstStyle>
          <a:p>
            <a:pPr lvl="0"/>
            <a:r>
              <a:rPr lang="en-US"/>
              <a:t>Click to edit Quote</a:t>
            </a:r>
          </a:p>
        </p:txBody>
      </p:sp>
      <p:sp>
        <p:nvSpPr>
          <p:cNvPr id="8" name="Text Placeholder 7">
            <a:extLst>
              <a:ext uri="{FF2B5EF4-FFF2-40B4-BE49-F238E27FC236}">
                <a16:creationId xmlns:a16="http://schemas.microsoft.com/office/drawing/2014/main" id="{8DD7F8F1-C837-575C-DCFB-B5D85968A515}"/>
              </a:ext>
            </a:extLst>
          </p:cNvPr>
          <p:cNvSpPr>
            <a:spLocks noGrp="1"/>
          </p:cNvSpPr>
          <p:nvPr>
            <p:ph type="body" sz="quarter" idx="11" hasCustomPrompt="1"/>
          </p:nvPr>
        </p:nvSpPr>
        <p:spPr>
          <a:xfrm>
            <a:off x="833438" y="3732213"/>
            <a:ext cx="6834187" cy="544512"/>
          </a:xfrm>
          <a:prstGeom prst="rect">
            <a:avLst/>
          </a:prstGeom>
        </p:spPr>
        <p:txBody>
          <a:bodyPr/>
          <a:lstStyle>
            <a:lvl1pPr>
              <a:defRPr sz="1900">
                <a:latin typeface="Arial" panose="020B0604020202020204" pitchFamily="34" charset="0"/>
                <a:cs typeface="Arial" panose="020B0604020202020204" pitchFamily="34" charset="0"/>
              </a:defRPr>
            </a:lvl1pPr>
          </a:lstStyle>
          <a:p>
            <a:pPr lvl="0"/>
            <a:r>
              <a:rPr lang="en-US"/>
              <a:t>-Subject Matter Expert</a:t>
            </a:r>
          </a:p>
        </p:txBody>
      </p:sp>
    </p:spTree>
    <p:extLst>
      <p:ext uri="{BB962C8B-B14F-4D97-AF65-F5344CB8AC3E}">
        <p14:creationId xmlns:p14="http://schemas.microsoft.com/office/powerpoint/2010/main" val="141783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5915E9-DDB9-9258-4B7C-A2494B565A99}"/>
              </a:ext>
            </a:extLst>
          </p:cNvPr>
          <p:cNvSpPr>
            <a:spLocks noGrp="1"/>
          </p:cNvSpPr>
          <p:nvPr>
            <p:ph type="body" sz="quarter" idx="10" hasCustomPrompt="1"/>
          </p:nvPr>
        </p:nvSpPr>
        <p:spPr>
          <a:xfrm>
            <a:off x="833437" y="1022350"/>
            <a:ext cx="7477126" cy="2709863"/>
          </a:xfrm>
          <a:prstGeom prst="rect">
            <a:avLst/>
          </a:prstGeom>
        </p:spPr>
        <p:txBody>
          <a:bodyPr anchor="ctr"/>
          <a:lstStyle>
            <a:lvl1pPr>
              <a:defRPr sz="3000" b="1">
                <a:latin typeface="Arial" panose="020B0604020202020204" pitchFamily="34" charset="0"/>
                <a:cs typeface="Arial" panose="020B0604020202020204" pitchFamily="34" charset="0"/>
              </a:defRPr>
            </a:lvl1pPr>
            <a:lvl2pPr>
              <a:defRPr sz="3000" b="1">
                <a:latin typeface="Arial" panose="020B0604020202020204" pitchFamily="34" charset="0"/>
                <a:cs typeface="Arial" panose="020B0604020202020204" pitchFamily="34" charset="0"/>
              </a:defRPr>
            </a:lvl2pPr>
            <a:lvl3pPr>
              <a:defRPr sz="3000" b="1">
                <a:latin typeface="Arial" panose="020B0604020202020204" pitchFamily="34" charset="0"/>
                <a:cs typeface="Arial" panose="020B0604020202020204" pitchFamily="34" charset="0"/>
              </a:defRPr>
            </a:lvl3pPr>
            <a:lvl4pPr>
              <a:defRPr sz="3000" b="1">
                <a:latin typeface="Arial" panose="020B0604020202020204" pitchFamily="34" charset="0"/>
                <a:cs typeface="Arial" panose="020B0604020202020204" pitchFamily="34" charset="0"/>
              </a:defRPr>
            </a:lvl4pPr>
            <a:lvl5pPr>
              <a:defRPr sz="3000" b="1">
                <a:latin typeface="Arial" panose="020B0604020202020204" pitchFamily="34" charset="0"/>
                <a:cs typeface="Arial" panose="020B0604020202020204" pitchFamily="34" charset="0"/>
              </a:defRPr>
            </a:lvl5pPr>
          </a:lstStyle>
          <a:p>
            <a:pPr lvl="0"/>
            <a:r>
              <a:rPr lang="en-US"/>
              <a:t>Click to edit Quote</a:t>
            </a:r>
          </a:p>
        </p:txBody>
      </p:sp>
      <p:sp>
        <p:nvSpPr>
          <p:cNvPr id="8" name="Text Placeholder 7">
            <a:extLst>
              <a:ext uri="{FF2B5EF4-FFF2-40B4-BE49-F238E27FC236}">
                <a16:creationId xmlns:a16="http://schemas.microsoft.com/office/drawing/2014/main" id="{8DD7F8F1-C837-575C-DCFB-B5D85968A515}"/>
              </a:ext>
            </a:extLst>
          </p:cNvPr>
          <p:cNvSpPr>
            <a:spLocks noGrp="1"/>
          </p:cNvSpPr>
          <p:nvPr>
            <p:ph type="body" sz="quarter" idx="11" hasCustomPrompt="1"/>
          </p:nvPr>
        </p:nvSpPr>
        <p:spPr>
          <a:xfrm>
            <a:off x="833438" y="3732213"/>
            <a:ext cx="6834187" cy="544512"/>
          </a:xfrm>
          <a:prstGeom prst="rect">
            <a:avLst/>
          </a:prstGeom>
        </p:spPr>
        <p:txBody>
          <a:bodyPr/>
          <a:lstStyle>
            <a:lvl1pPr>
              <a:defRPr sz="1900">
                <a:latin typeface="Arial" panose="020B0604020202020204" pitchFamily="34" charset="0"/>
                <a:cs typeface="Arial" panose="020B0604020202020204" pitchFamily="34" charset="0"/>
              </a:defRPr>
            </a:lvl1pPr>
          </a:lstStyle>
          <a:p>
            <a:pPr lvl="0"/>
            <a:r>
              <a:rPr lang="en-US"/>
              <a:t>-Subject Matter Expert</a:t>
            </a:r>
          </a:p>
        </p:txBody>
      </p:sp>
    </p:spTree>
    <p:extLst>
      <p:ext uri="{BB962C8B-B14F-4D97-AF65-F5344CB8AC3E}">
        <p14:creationId xmlns:p14="http://schemas.microsoft.com/office/powerpoint/2010/main" val="1532318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E879C7-DD46-9333-89E2-E9AD077DE51C}"/>
              </a:ext>
            </a:extLst>
          </p:cNvPr>
          <p:cNvSpPr>
            <a:spLocks noGrp="1"/>
          </p:cNvSpPr>
          <p:nvPr>
            <p:ph type="body" sz="quarter" idx="10" hasCustomPrompt="1"/>
          </p:nvPr>
        </p:nvSpPr>
        <p:spPr>
          <a:xfrm>
            <a:off x="2101056" y="454025"/>
            <a:ext cx="4941887" cy="883708"/>
          </a:xfrm>
          <a:prstGeom prst="rect">
            <a:avLst/>
          </a:prstGeom>
        </p:spPr>
        <p:txBody>
          <a:bodyPr/>
          <a:lstStyle>
            <a:lvl1pPr algn="ctr">
              <a:defRPr sz="4800" b="1">
                <a:latin typeface="Arial" panose="020B0604020202020204" pitchFamily="34" charset="0"/>
                <a:cs typeface="Arial" panose="020B0604020202020204" pitchFamily="34" charset="0"/>
              </a:defRPr>
            </a:lvl1pPr>
          </a:lstStyle>
          <a:p>
            <a:pPr lvl="0"/>
            <a:r>
              <a:rPr lang="en-US"/>
              <a:t>THANK YOU!</a:t>
            </a:r>
          </a:p>
        </p:txBody>
      </p:sp>
      <p:sp>
        <p:nvSpPr>
          <p:cNvPr id="11" name="Text Placeholder 10">
            <a:extLst>
              <a:ext uri="{FF2B5EF4-FFF2-40B4-BE49-F238E27FC236}">
                <a16:creationId xmlns:a16="http://schemas.microsoft.com/office/drawing/2014/main" id="{3799A256-6338-BF4B-03C8-A90ECEC4D9BB}"/>
              </a:ext>
            </a:extLst>
          </p:cNvPr>
          <p:cNvSpPr>
            <a:spLocks noGrp="1"/>
          </p:cNvSpPr>
          <p:nvPr>
            <p:ph type="body" sz="quarter" idx="11" hasCustomPrompt="1"/>
          </p:nvPr>
        </p:nvSpPr>
        <p:spPr>
          <a:xfrm>
            <a:off x="2513013" y="1991894"/>
            <a:ext cx="5922962" cy="623887"/>
          </a:xfrm>
          <a:prstGeom prst="rect">
            <a:avLst/>
          </a:prstGeom>
        </p:spPr>
        <p:txBody>
          <a:bodyPr/>
          <a:lstStyle>
            <a:lvl1pPr>
              <a:defRPr sz="4000" b="1">
                <a:latin typeface="Arial" panose="020B0604020202020204" pitchFamily="34" charset="0"/>
                <a:cs typeface="Arial" panose="020B0604020202020204" pitchFamily="34" charset="0"/>
              </a:defRPr>
            </a:lvl1pPr>
          </a:lstStyle>
          <a:p>
            <a:pPr lvl="0"/>
            <a:r>
              <a:rPr lang="en-US"/>
              <a:t>Questions?</a:t>
            </a:r>
          </a:p>
        </p:txBody>
      </p:sp>
      <p:sp>
        <p:nvSpPr>
          <p:cNvPr id="13" name="Text Placeholder 12">
            <a:extLst>
              <a:ext uri="{FF2B5EF4-FFF2-40B4-BE49-F238E27FC236}">
                <a16:creationId xmlns:a16="http://schemas.microsoft.com/office/drawing/2014/main" id="{F82E0D8D-B766-A011-3B98-2181F578A21C}"/>
              </a:ext>
            </a:extLst>
          </p:cNvPr>
          <p:cNvSpPr>
            <a:spLocks noGrp="1"/>
          </p:cNvSpPr>
          <p:nvPr>
            <p:ph type="body" sz="quarter" idx="12" hasCustomPrompt="1"/>
          </p:nvPr>
        </p:nvSpPr>
        <p:spPr>
          <a:xfrm>
            <a:off x="2495550" y="2781727"/>
            <a:ext cx="5927725" cy="642938"/>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Name / Email / Phone</a:t>
            </a:r>
          </a:p>
        </p:txBody>
      </p:sp>
    </p:spTree>
    <p:extLst>
      <p:ext uri="{BB962C8B-B14F-4D97-AF65-F5344CB8AC3E}">
        <p14:creationId xmlns:p14="http://schemas.microsoft.com/office/powerpoint/2010/main" val="2026829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 Section Divider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CE393B2-7DA2-28B6-35F4-AEDD7DE525BC}"/>
              </a:ext>
            </a:extLst>
          </p:cNvPr>
          <p:cNvSpPr>
            <a:spLocks noGrp="1"/>
          </p:cNvSpPr>
          <p:nvPr>
            <p:ph type="body" sz="quarter" idx="10" hasCustomPrompt="1"/>
          </p:nvPr>
        </p:nvSpPr>
        <p:spPr>
          <a:xfrm>
            <a:off x="1056639" y="1682750"/>
            <a:ext cx="7044267" cy="857250"/>
          </a:xfrm>
          <a:prstGeom prst="rect">
            <a:avLst/>
          </a:prstGeom>
        </p:spPr>
        <p:txBody>
          <a:bodyPr/>
          <a:lstStyle>
            <a:lvl1pPr algn="ctr">
              <a:defRPr sz="4000" b="1">
                <a:solidFill>
                  <a:schemeClr val="bg1"/>
                </a:solidFill>
              </a:defRPr>
            </a:lvl1pPr>
          </a:lstStyle>
          <a:p>
            <a:pPr lvl="0"/>
            <a:r>
              <a:rPr lang="en-US"/>
              <a:t>Alt. Section Divider 3</a:t>
            </a:r>
          </a:p>
        </p:txBody>
      </p:sp>
      <p:sp>
        <p:nvSpPr>
          <p:cNvPr id="10" name="Text Placeholder 2">
            <a:extLst>
              <a:ext uri="{FF2B5EF4-FFF2-40B4-BE49-F238E27FC236}">
                <a16:creationId xmlns:a16="http://schemas.microsoft.com/office/drawing/2014/main" id="{0E52F0F4-ADEF-0158-C929-4B1201D81639}"/>
              </a:ext>
            </a:extLst>
          </p:cNvPr>
          <p:cNvSpPr>
            <a:spLocks noGrp="1"/>
          </p:cNvSpPr>
          <p:nvPr>
            <p:ph type="body" sz="quarter" idx="11" hasCustomPrompt="1"/>
          </p:nvPr>
        </p:nvSpPr>
        <p:spPr>
          <a:xfrm>
            <a:off x="1056640" y="2619168"/>
            <a:ext cx="7044267" cy="590165"/>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985214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 Section Divider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CE393B2-7DA2-28B6-35F4-AEDD7DE525BC}"/>
              </a:ext>
            </a:extLst>
          </p:cNvPr>
          <p:cNvSpPr>
            <a:spLocks noGrp="1"/>
          </p:cNvSpPr>
          <p:nvPr>
            <p:ph type="body" sz="quarter" idx="10" hasCustomPrompt="1"/>
          </p:nvPr>
        </p:nvSpPr>
        <p:spPr>
          <a:xfrm>
            <a:off x="1056639" y="1682750"/>
            <a:ext cx="7044267" cy="857250"/>
          </a:xfrm>
          <a:prstGeom prst="rect">
            <a:avLst/>
          </a:prstGeom>
        </p:spPr>
        <p:txBody>
          <a:bodyPr/>
          <a:lstStyle>
            <a:lvl1pPr algn="ctr">
              <a:defRPr sz="4000" b="1">
                <a:solidFill>
                  <a:schemeClr val="bg1"/>
                </a:solidFill>
              </a:defRPr>
            </a:lvl1pPr>
          </a:lstStyle>
          <a:p>
            <a:pPr lvl="0"/>
            <a:r>
              <a:rPr lang="en-US"/>
              <a:t>Alt. Section Divider 3</a:t>
            </a:r>
          </a:p>
        </p:txBody>
      </p:sp>
      <p:sp>
        <p:nvSpPr>
          <p:cNvPr id="10" name="Text Placeholder 2">
            <a:extLst>
              <a:ext uri="{FF2B5EF4-FFF2-40B4-BE49-F238E27FC236}">
                <a16:creationId xmlns:a16="http://schemas.microsoft.com/office/drawing/2014/main" id="{0E52F0F4-ADEF-0158-C929-4B1201D81639}"/>
              </a:ext>
            </a:extLst>
          </p:cNvPr>
          <p:cNvSpPr>
            <a:spLocks noGrp="1"/>
          </p:cNvSpPr>
          <p:nvPr>
            <p:ph type="body" sz="quarter" idx="11" hasCustomPrompt="1"/>
          </p:nvPr>
        </p:nvSpPr>
        <p:spPr>
          <a:xfrm>
            <a:off x="1056640" y="2619168"/>
            <a:ext cx="7044267" cy="590165"/>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154136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l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908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8220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362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f Conten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E84C1-8C83-B225-BA76-56F306A39E6A}"/>
              </a:ext>
            </a:extLst>
          </p:cNvPr>
          <p:cNvSpPr>
            <a:spLocks noGrp="1"/>
          </p:cNvSpPr>
          <p:nvPr>
            <p:ph type="body" sz="quarter" idx="10" hasCustomPrompt="1"/>
          </p:nvPr>
        </p:nvSpPr>
        <p:spPr>
          <a:xfrm>
            <a:off x="406401" y="596204"/>
            <a:ext cx="8356600" cy="45552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11" name="Text Placeholder 10">
            <a:extLst>
              <a:ext uri="{FF2B5EF4-FFF2-40B4-BE49-F238E27FC236}">
                <a16:creationId xmlns:a16="http://schemas.microsoft.com/office/drawing/2014/main" id="{C4545DE3-D5F9-23F0-91C4-84DAC43B4535}"/>
              </a:ext>
            </a:extLst>
          </p:cNvPr>
          <p:cNvSpPr>
            <a:spLocks noGrp="1"/>
          </p:cNvSpPr>
          <p:nvPr>
            <p:ph type="body" sz="quarter" idx="11" hasCustomPrompt="1"/>
          </p:nvPr>
        </p:nvSpPr>
        <p:spPr>
          <a:xfrm>
            <a:off x="406401" y="1052514"/>
            <a:ext cx="8356600" cy="3103562"/>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91671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2919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2024 Title and Content - white bkg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591DFFB-122A-4D63-8646-9709379234CA}"/>
              </a:ext>
            </a:extLst>
          </p:cNvPr>
          <p:cNvSpPr>
            <a:spLocks noGrp="1"/>
          </p:cNvSpPr>
          <p:nvPr>
            <p:ph sz="quarter" idx="12"/>
          </p:nvPr>
        </p:nvSpPr>
        <p:spPr>
          <a:xfrm>
            <a:off x="345935" y="1401946"/>
            <a:ext cx="8472361" cy="3168032"/>
          </a:xfrm>
        </p:spPr>
        <p:txBody>
          <a:bodyPr/>
          <a:lstStyle>
            <a:lvl1pPr marL="0" indent="0">
              <a:buNone/>
              <a:defRPr>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81EDEA52-EEF3-4D41-AB47-62575660BB8C}"/>
              </a:ext>
            </a:extLst>
          </p:cNvPr>
          <p:cNvSpPr>
            <a:spLocks noGrp="1"/>
          </p:cNvSpPr>
          <p:nvPr>
            <p:ph type="title"/>
          </p:nvPr>
        </p:nvSpPr>
        <p:spPr>
          <a:xfrm>
            <a:off x="335757" y="273844"/>
            <a:ext cx="8479631" cy="994172"/>
          </a:xfrm>
        </p:spPr>
        <p:txBody>
          <a:bodyPr/>
          <a:lstStyle>
            <a:lvl1pPr algn="ctr">
              <a:defRPr b="1">
                <a:solidFill>
                  <a:schemeClr val="accent1"/>
                </a:solidFill>
                <a:latin typeface="+mn-lt"/>
              </a:defRPr>
            </a:lvl1pPr>
          </a:lstStyle>
          <a:p>
            <a:r>
              <a:rPr lang="en-US"/>
              <a:t>Click to edit Master title style</a:t>
            </a:r>
          </a:p>
        </p:txBody>
      </p:sp>
      <p:sp>
        <p:nvSpPr>
          <p:cNvPr id="3" name="Slide Number Placeholder 2">
            <a:extLst>
              <a:ext uri="{FF2B5EF4-FFF2-40B4-BE49-F238E27FC236}">
                <a16:creationId xmlns:a16="http://schemas.microsoft.com/office/drawing/2014/main" id="{7682C70E-F74C-4109-AC6B-CCD22543FC46}"/>
              </a:ext>
            </a:extLst>
          </p:cNvPr>
          <p:cNvSpPr>
            <a:spLocks noGrp="1"/>
          </p:cNvSpPr>
          <p:nvPr>
            <p:ph type="sldNum" sz="quarter" idx="10"/>
          </p:nvPr>
        </p:nvSpPr>
        <p:spPr>
          <a:xfrm>
            <a:off x="6812155" y="4865232"/>
            <a:ext cx="2057400" cy="273844"/>
          </a:xfrm>
        </p:spPr>
        <p:txBody>
          <a:bodyPr/>
          <a:lstStyle>
            <a:lvl1pPr>
              <a:defRPr sz="525" b="1">
                <a:solidFill>
                  <a:schemeClr val="accent1"/>
                </a:solidFill>
              </a:defRPr>
            </a:lvl1pPr>
          </a:lstStyle>
          <a:p>
            <a:fld id="{3B2FB60B-4ED1-41D8-BF45-C6FFEE1DEC32}" type="slidenum">
              <a:rPr lang="en-US" smtClean="0"/>
              <a:pPr/>
              <a:t>‹#›</a:t>
            </a:fld>
            <a:endParaRPr lang="en-US"/>
          </a:p>
        </p:txBody>
      </p:sp>
      <p:sp>
        <p:nvSpPr>
          <p:cNvPr id="4" name="Footer Placeholder 3">
            <a:extLst>
              <a:ext uri="{FF2B5EF4-FFF2-40B4-BE49-F238E27FC236}">
                <a16:creationId xmlns:a16="http://schemas.microsoft.com/office/drawing/2014/main" id="{B4715212-EDBF-47AB-B794-99DF314772F5}"/>
              </a:ext>
            </a:extLst>
          </p:cNvPr>
          <p:cNvSpPr>
            <a:spLocks noGrp="1"/>
          </p:cNvSpPr>
          <p:nvPr>
            <p:ph type="ftr" sz="quarter" idx="11"/>
          </p:nvPr>
        </p:nvSpPr>
        <p:spPr>
          <a:xfrm>
            <a:off x="284225" y="4865233"/>
            <a:ext cx="3014620" cy="273844"/>
          </a:xfrm>
        </p:spPr>
        <p:txBody>
          <a:bodyPr/>
          <a:lstStyle>
            <a:lvl1pPr>
              <a:defRPr sz="525">
                <a:solidFill>
                  <a:schemeClr val="tx1"/>
                </a:solidFill>
              </a:defRPr>
            </a:lvl1pPr>
          </a:lstStyle>
          <a:p>
            <a:r>
              <a:rPr lang="en-US"/>
              <a:t>Associated Electric Cooperative Inc.</a:t>
            </a:r>
          </a:p>
        </p:txBody>
      </p:sp>
    </p:spTree>
    <p:extLst>
      <p:ext uri="{BB962C8B-B14F-4D97-AF65-F5344CB8AC3E}">
        <p14:creationId xmlns:p14="http://schemas.microsoft.com/office/powerpoint/2010/main" val="280904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58" r:id="rId6"/>
    <p:sldLayoutId id="2147483786" r:id="rId7"/>
    <p:sldLayoutId id="2147483787" r:id="rId8"/>
    <p:sldLayoutId id="2147483930" r:id="rId9"/>
    <p:sldLayoutId id="2147483931" r:id="rId10"/>
    <p:sldLayoutId id="2147483983" r:id="rId11"/>
    <p:sldLayoutId id="2147483984" r:id="rId12"/>
    <p:sldLayoutId id="2147483985" r:id="rId13"/>
    <p:sldLayoutId id="2147484007" r:id="rId14"/>
    <p:sldLayoutId id="2147484008" r:id="rId15"/>
    <p:sldLayoutId id="2147484009" r:id="rId16"/>
    <p:sldLayoutId id="214748401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470787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924" r:id="rId3"/>
    <p:sldLayoutId id="2147483789" r:id="rId4"/>
    <p:sldLayoutId id="2147483927" r:id="rId5"/>
    <p:sldLayoutId id="2147483928" r:id="rId6"/>
    <p:sldLayoutId id="2147483929" r:id="rId7"/>
    <p:sldLayoutId id="2147483719" r:id="rId8"/>
    <p:sldLayoutId id="2147483919" r:id="rId9"/>
    <p:sldLayoutId id="2147483790" r:id="rId10"/>
    <p:sldLayoutId id="2147483791" r:id="rId11"/>
    <p:sldLayoutId id="2147483920" r:id="rId12"/>
    <p:sldLayoutId id="2147483921" r:id="rId13"/>
    <p:sldLayoutId id="2147483923" r:id="rId14"/>
    <p:sldLayoutId id="2147483925" r:id="rId15"/>
    <p:sldLayoutId id="2147483926" r:id="rId16"/>
    <p:sldLayoutId id="2147483752" r:id="rId17"/>
    <p:sldLayoutId id="2147483756" r:id="rId18"/>
    <p:sldLayoutId id="2147483757" r:id="rId19"/>
    <p:sldLayoutId id="214748391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2557" y="103585"/>
            <a:ext cx="8218886" cy="594122"/>
          </a:xfrm>
          <a:prstGeom prst="rect">
            <a:avLst/>
          </a:prstGeom>
        </p:spPr>
        <p:txBody>
          <a:bodyPr vert="horz" lIns="91440" tIns="45720" rIns="91440" bIns="0" rtlCol="0" anchor="ctr">
            <a:normAutofit/>
          </a:bodyPr>
          <a:lstStyle/>
          <a:p>
            <a:r>
              <a:rPr lang="en-US"/>
              <a:t>Click to edit Title</a:t>
            </a:r>
          </a:p>
        </p:txBody>
      </p:sp>
      <p:sp>
        <p:nvSpPr>
          <p:cNvPr id="3" name="Text Placeholder 2"/>
          <p:cNvSpPr>
            <a:spLocks noGrp="1"/>
          </p:cNvSpPr>
          <p:nvPr>
            <p:ph type="body" idx="1"/>
          </p:nvPr>
        </p:nvSpPr>
        <p:spPr>
          <a:xfrm>
            <a:off x="428626" y="1168003"/>
            <a:ext cx="8251032" cy="3128963"/>
          </a:xfrm>
          <a:prstGeom prst="rect">
            <a:avLst/>
          </a:prstGeom>
        </p:spPr>
        <p:txBody>
          <a:bodyPr vert="horz" lIns="91440" tIns="45720" rIns="91440" bIns="45720" rtlCol="0">
            <a:normAutofit/>
          </a:bodyPr>
          <a:lstStyle/>
          <a:p>
            <a:pPr lvl="0"/>
            <a:endParaRPr lang="en-US"/>
          </a:p>
        </p:txBody>
      </p:sp>
    </p:spTree>
    <p:extLst>
      <p:ext uri="{BB962C8B-B14F-4D97-AF65-F5344CB8AC3E}">
        <p14:creationId xmlns:p14="http://schemas.microsoft.com/office/powerpoint/2010/main" val="338043432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7" r:id="rId9"/>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9150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Lst>
  <p:txStyles>
    <p:titleStyle>
      <a:lvl1pPr marL="0" marR="0" indent="0" algn="l" defTabSz="685800" rtl="0" eaLnBrk="1" fontAlgn="auto" latinLnBrk="0" hangingPunct="1">
        <a:lnSpc>
          <a:spcPct val="100000"/>
        </a:lnSpc>
        <a:spcBef>
          <a:spcPts val="0"/>
        </a:spcBef>
        <a:spcAft>
          <a:spcPts val="0"/>
        </a:spcAft>
        <a:buClr>
          <a:srgbClr val="000000"/>
        </a:buClr>
        <a:buSzPts val="5200"/>
        <a:buFont typeface="Arial"/>
        <a:buNone/>
        <a:tabLst/>
        <a:defRPr sz="4000" kern="1200">
          <a:solidFill>
            <a:schemeClr val="tx1"/>
          </a:solidFill>
          <a:latin typeface="+mj-lt"/>
          <a:ea typeface="+mj-ea"/>
          <a:cs typeface="+mj-cs"/>
        </a:defRPr>
      </a:lvl1pPr>
    </p:titleStyle>
    <p:bodyStyle>
      <a:lvl1pPr marL="0" marR="0" indent="0" algn="l" defTabSz="685800" rtl="0" eaLnBrk="1" fontAlgn="auto" latinLnBrk="0" hangingPunct="1">
        <a:lnSpc>
          <a:spcPct val="100000"/>
        </a:lnSpc>
        <a:spcBef>
          <a:spcPts val="0"/>
        </a:spcBef>
        <a:spcAft>
          <a:spcPts val="0"/>
        </a:spcAft>
        <a:buClr>
          <a:srgbClr val="595959"/>
        </a:buClr>
        <a:buSzPts val="2800"/>
        <a:buFont typeface="Arial"/>
        <a:buNone/>
        <a:tabLst/>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1.sv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0.pn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chart" Target="../charts/chart3.xml"/><Relationship Id="rId4" Type="http://schemas.openxmlformats.org/officeDocument/2006/relationships/image" Target="../media/image31.svg"/><Relationship Id="rId9"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chart" Target="../charts/chart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chart" Target="../charts/chart11.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chart" Target="../charts/chart13.xml"/><Relationship Id="rId5" Type="http://schemas.openxmlformats.org/officeDocument/2006/relationships/image" Target="../media/image37.sv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hart" Target="../charts/chart14.xml"/><Relationship Id="rId5" Type="http://schemas.openxmlformats.org/officeDocument/2006/relationships/notesSlide" Target="../notesSlides/notesSlide29.xml"/><Relationship Id="rId4"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chart" Target="../charts/chart15.xml"/></Relationships>
</file>

<file path=ppt/slides/_rels/slide4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chart" Target="../charts/char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5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chart" Target="../charts/chart22.xml"/><Relationship Id="rId4"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book.passkey.com/event/51138165/owner/9214/hom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59"/>
        <p:cNvGrpSpPr/>
        <p:nvPr/>
      </p:nvGrpSpPr>
      <p:grpSpPr>
        <a:xfrm>
          <a:off x="0" y="0"/>
          <a:ext cx="0" cy="0"/>
          <a:chOff x="0" y="0"/>
          <a:chExt cx="0" cy="0"/>
        </a:xfrm>
      </p:grpSpPr>
      <p:sp>
        <p:nvSpPr>
          <p:cNvPr id="8" name="Google Shape;60;p14">
            <a:extLst>
              <a:ext uri="{FF2B5EF4-FFF2-40B4-BE49-F238E27FC236}">
                <a16:creationId xmlns:a16="http://schemas.microsoft.com/office/drawing/2014/main" id="{FF2754C4-2D7E-9F4E-A2B8-6D62157528AE}"/>
              </a:ext>
            </a:extLst>
          </p:cNvPr>
          <p:cNvSpPr txBox="1">
            <a:spLocks noGrp="1"/>
          </p:cNvSpPr>
          <p:nvPr>
            <p:ph type="ctrTitle"/>
          </p:nvPr>
        </p:nvSpPr>
        <p:spPr>
          <a:xfrm>
            <a:off x="0" y="2209879"/>
            <a:ext cx="7231461" cy="723741"/>
          </a:xfrm>
          <a:prstGeom prst="rect">
            <a:avLst/>
          </a:prstGeom>
          <a:noFill/>
          <a:ln>
            <a:noFill/>
          </a:ln>
        </p:spPr>
        <p:txBody>
          <a:bodyPr spcFirstLastPara="1" wrap="square" lIns="91425" tIns="91425" rIns="91425" bIns="91425" anchor="b" anchorCtr="0">
            <a:normAutofit fontScale="90000"/>
          </a:bodyPr>
          <a:lstStyle/>
          <a:p>
            <a:br>
              <a:rPr lang="en" sz="3200" b="1">
                <a:latin typeface="Calibri" panose="020F0502020204030204" pitchFamily="34" charset="0"/>
                <a:cs typeface="Calibri" panose="020F0502020204030204" pitchFamily="34" charset="0"/>
              </a:rPr>
            </a:br>
            <a:r>
              <a:rPr lang="en" sz="3200" b="1">
                <a:solidFill>
                  <a:schemeClr val="bg1"/>
                </a:solidFill>
                <a:latin typeface="Calibri"/>
                <a:cs typeface="Calibri"/>
              </a:rPr>
              <a:t>Winter Regional Member Meeting</a:t>
            </a:r>
            <a:endParaRPr sz="3200" b="1">
              <a:solidFill>
                <a:schemeClr val="bg1"/>
              </a:solidFill>
              <a:latin typeface="Calibri"/>
              <a:cs typeface="Calibri"/>
            </a:endParaRPr>
          </a:p>
        </p:txBody>
      </p:sp>
    </p:spTree>
    <p:extLst>
      <p:ext uri="{BB962C8B-B14F-4D97-AF65-F5344CB8AC3E}">
        <p14:creationId xmlns:p14="http://schemas.microsoft.com/office/powerpoint/2010/main" val="403304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0716A675-1587-35E6-E5A0-A8B19D601388}"/>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22E93AD3-1240-307E-7948-380A8E2A5130}"/>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fontAlgn="base"/>
            <a:r>
              <a:rPr lang="en-US" sz="2400">
                <a:solidFill>
                  <a:schemeClr val="dk1"/>
                </a:solidFill>
                <a:latin typeface="Calibri" panose="020F0502020204030204" pitchFamily="34" charset="0"/>
                <a:cs typeface="Calibri" panose="020F0502020204030204" pitchFamily="34" charset="0"/>
              </a:rPr>
              <a:t>Member Engagement Workshops – Van O’Cain</a:t>
            </a:r>
          </a:p>
          <a:p>
            <a:pPr fontAlgn="base"/>
            <a:r>
              <a:rPr lang="en-US" sz="2400">
                <a:solidFill>
                  <a:schemeClr val="dk1"/>
                </a:solidFill>
                <a:latin typeface="Calibri" panose="020F0502020204030204" pitchFamily="34" charset="0"/>
                <a:cs typeface="Calibri" panose="020F0502020204030204" pitchFamily="34" charset="0"/>
              </a:rPr>
              <a:t>Service Excellence – Missy Kidwell</a:t>
            </a:r>
          </a:p>
          <a:p>
            <a:pPr fontAlgn="base"/>
            <a:r>
              <a:rPr lang="en-US" sz="2400">
                <a:solidFill>
                  <a:schemeClr val="dk1"/>
                </a:solidFill>
                <a:latin typeface="Calibri" panose="020F0502020204030204" pitchFamily="34" charset="0"/>
                <a:cs typeface="Calibri" panose="020F0502020204030204" pitchFamily="34" charset="0"/>
              </a:rPr>
              <a:t>SHiNE – Dana Bolwerk</a:t>
            </a:r>
          </a:p>
          <a:p>
            <a:pPr fontAlgn="base"/>
            <a:r>
              <a:rPr lang="en-US" sz="2400">
                <a:solidFill>
                  <a:schemeClr val="dk1"/>
                </a:solidFill>
                <a:latin typeface="Calibri" panose="020F0502020204030204" pitchFamily="34" charset="0"/>
                <a:cs typeface="Calibri" panose="020F0502020204030204" pitchFamily="34" charset="0"/>
              </a:rPr>
              <a:t>The Cooperative Advantage Report – Alex Dal Santo</a:t>
            </a:r>
          </a:p>
        </p:txBody>
      </p:sp>
      <p:sp>
        <p:nvSpPr>
          <p:cNvPr id="2" name="TextBox 1">
            <a:extLst>
              <a:ext uri="{FF2B5EF4-FFF2-40B4-BE49-F238E27FC236}">
                <a16:creationId xmlns:a16="http://schemas.microsoft.com/office/drawing/2014/main" id="{EF4BBD28-F451-8B89-744D-02A9ED5631A8}"/>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83670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EA720F95-B17C-A3FB-F6E6-0472830CFCB3}"/>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D685BF16-A98D-3941-0082-DE721E3F6564}"/>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marL="114300" indent="0" fontAlgn="base">
              <a:buNone/>
            </a:pPr>
            <a:r>
              <a:rPr lang="en-US" sz="2400">
                <a:solidFill>
                  <a:schemeClr val="dk1"/>
                </a:solidFill>
                <a:latin typeface="Calibri" panose="020F0502020204030204" pitchFamily="34" charset="0"/>
                <a:cs typeface="Calibri" panose="020F0502020204030204" pitchFamily="34" charset="0"/>
              </a:rPr>
              <a:t>Member Engagement Workshops – Van O’Cain</a:t>
            </a:r>
          </a:p>
        </p:txBody>
      </p:sp>
      <p:sp>
        <p:nvSpPr>
          <p:cNvPr id="2" name="TextBox 1">
            <a:extLst>
              <a:ext uri="{FF2B5EF4-FFF2-40B4-BE49-F238E27FC236}">
                <a16:creationId xmlns:a16="http://schemas.microsoft.com/office/drawing/2014/main" id="{2E824B5F-77E1-4815-2D85-7482D221349A}"/>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36232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5D1EFF20-5321-CC78-5C6D-8CA481A6C970}"/>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45ED552C-0DEC-C858-F363-F1F1F7BA1173}"/>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Autofit/>
          </a:bodyPr>
          <a:lstStyle/>
          <a:p>
            <a:pPr marL="285750" indent="-285750">
              <a:lnSpc>
                <a:spcPct val="114999"/>
              </a:lnSpc>
            </a:pPr>
            <a:r>
              <a:rPr lang="en-US" dirty="0">
                <a:solidFill>
                  <a:schemeClr val="dk1"/>
                </a:solidFill>
                <a:latin typeface="Calibri"/>
                <a:ea typeface="Calibri"/>
                <a:cs typeface="Calibri"/>
              </a:rPr>
              <a:t>How can we strengthen our partnership?</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is working well and what can we improve?</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do you engage your members?</a:t>
            </a:r>
            <a:endParaRPr lang="en-US">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to you use TE to benefit your member-systems?</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TE programs bring the most value to your organization?</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increases in program usage will help your member-systems most in 2026?</a:t>
            </a:r>
          </a:p>
          <a:p>
            <a:pPr marL="285750" indent="-285750">
              <a:lnSpc>
                <a:spcPct val="114999"/>
              </a:lnSpc>
            </a:pPr>
            <a:r>
              <a:rPr lang="en-US" dirty="0">
                <a:solidFill>
                  <a:schemeClr val="dk1"/>
                </a:solidFill>
                <a:latin typeface="Calibri"/>
                <a:ea typeface="Calibri"/>
                <a:cs typeface="Calibri"/>
              </a:rPr>
              <a:t>What increases in program engagement will help your RM organization build value and stronger connections with my member systems in 2026? </a:t>
            </a:r>
            <a:endParaRPr lang="en-US" dirty="0">
              <a:solidFill>
                <a:schemeClr val="dk1"/>
              </a:solidFill>
              <a:latin typeface="Calibri"/>
              <a:cs typeface="Calibri"/>
            </a:endParaRPr>
          </a:p>
        </p:txBody>
      </p:sp>
      <p:sp>
        <p:nvSpPr>
          <p:cNvPr id="2" name="TextBox 1">
            <a:extLst>
              <a:ext uri="{FF2B5EF4-FFF2-40B4-BE49-F238E27FC236}">
                <a16:creationId xmlns:a16="http://schemas.microsoft.com/office/drawing/2014/main" id="{084063CE-6B31-18FE-FD60-8EE5934CED06}"/>
              </a:ext>
            </a:extLst>
          </p:cNvPr>
          <p:cNvSpPr txBox="1"/>
          <p:nvPr/>
        </p:nvSpPr>
        <p:spPr>
          <a:xfrm>
            <a:off x="311700" y="573862"/>
            <a:ext cx="7628839" cy="492122"/>
          </a:xfrm>
          <a:prstGeom prst="rect">
            <a:avLst/>
          </a:prstGeom>
          <a:noFill/>
          <a:ln>
            <a:noFill/>
          </a:ln>
        </p:spPr>
        <p:txBody>
          <a:bodyPr wrap="square" lIns="91440" tIns="45720" rIns="91440" bIns="45720" anchor="t">
            <a:spAutoFit/>
          </a:bodyPr>
          <a:lstStyle/>
          <a:p>
            <a:pPr marL="133350">
              <a:lnSpc>
                <a:spcPct val="115000"/>
              </a:lnSpc>
              <a:spcBef>
                <a:spcPts val="1200"/>
              </a:spcBef>
              <a:buSzPts val="1500"/>
              <a:defRPr/>
            </a:pPr>
            <a:r>
              <a:rPr lang="en-US" sz="2400" b="1" dirty="0">
                <a:latin typeface="Calibri"/>
                <a:cs typeface="Calibri"/>
              </a:rPr>
              <a:t>Group Discussion</a:t>
            </a:r>
            <a:r>
              <a:rPr kumimoji="0" lang="en-US" sz="2400" b="1" i="0" u="none" strike="noStrike" kern="0" cap="none" spc="0" normalizeH="0" baseline="0" noProof="0" dirty="0">
                <a:ln>
                  <a:noFill/>
                </a:ln>
                <a:solidFill>
                  <a:srgbClr val="000000"/>
                </a:solidFill>
                <a:effectLst/>
                <a:uLnTx/>
                <a:uFillTx/>
                <a:latin typeface="Calibri"/>
                <a:cs typeface="Calibri"/>
                <a:sym typeface="Arial"/>
              </a:rPr>
              <a:t>:</a:t>
            </a:r>
          </a:p>
        </p:txBody>
      </p:sp>
    </p:spTree>
    <p:extLst>
      <p:ext uri="{BB962C8B-B14F-4D97-AF65-F5344CB8AC3E}">
        <p14:creationId xmlns:p14="http://schemas.microsoft.com/office/powerpoint/2010/main" val="158453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9516EE23-543D-1B21-9BAB-0A9D14B28B7E}"/>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FD909DA7-DCAF-A799-821F-07DAA55B37BB}"/>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marL="114300" indent="0" fontAlgn="base">
              <a:buNone/>
            </a:pPr>
            <a:r>
              <a:rPr lang="en-US" sz="2400">
                <a:solidFill>
                  <a:schemeClr val="dk1"/>
                </a:solidFill>
                <a:latin typeface="Calibri" panose="020F0502020204030204" pitchFamily="34" charset="0"/>
                <a:cs typeface="Calibri" panose="020F0502020204030204" pitchFamily="34" charset="0"/>
              </a:rPr>
              <a:t>Service Excellence – Missy Kidwell</a:t>
            </a:r>
          </a:p>
        </p:txBody>
      </p:sp>
      <p:sp>
        <p:nvSpPr>
          <p:cNvPr id="2" name="TextBox 1">
            <a:extLst>
              <a:ext uri="{FF2B5EF4-FFF2-40B4-BE49-F238E27FC236}">
                <a16:creationId xmlns:a16="http://schemas.microsoft.com/office/drawing/2014/main" id="{3ED8A389-2CF8-62D5-3FF2-87D8E2B9AEAB}"/>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368413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4E13FBE5-86DA-ED12-CE82-8F6ADAC0E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1" y="76373"/>
            <a:ext cx="2971800" cy="946592"/>
          </a:xfrm>
          <a:prstGeom prst="rect">
            <a:avLst/>
          </a:prstGeom>
        </p:spPr>
      </p:pic>
      <p:sp>
        <p:nvSpPr>
          <p:cNvPr id="4" name="TextBox 3">
            <a:extLst>
              <a:ext uri="{FF2B5EF4-FFF2-40B4-BE49-F238E27FC236}">
                <a16:creationId xmlns:a16="http://schemas.microsoft.com/office/drawing/2014/main" id="{0D6D729D-A27F-FAEB-E687-4BEB9DAFE185}"/>
              </a:ext>
            </a:extLst>
          </p:cNvPr>
          <p:cNvSpPr txBox="1"/>
          <p:nvPr/>
        </p:nvSpPr>
        <p:spPr>
          <a:xfrm>
            <a:off x="1429153" y="1775379"/>
            <a:ext cx="6285695" cy="161582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950" b="1"/>
              <a:t>Touchstone Energy </a:t>
            </a:r>
          </a:p>
          <a:p>
            <a:pPr algn="ctr"/>
            <a:r>
              <a:rPr lang="en-US" sz="4950" b="1"/>
              <a:t>Service Excellence </a:t>
            </a:r>
          </a:p>
        </p:txBody>
      </p:sp>
    </p:spTree>
    <p:extLst>
      <p:ext uri="{BB962C8B-B14F-4D97-AF65-F5344CB8AC3E}">
        <p14:creationId xmlns:p14="http://schemas.microsoft.com/office/powerpoint/2010/main" val="217367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003C5-D635-A81E-B09A-5F39A6D13C1B}"/>
              </a:ext>
            </a:extLst>
          </p:cNvPr>
          <p:cNvSpPr txBox="1"/>
          <p:nvPr/>
        </p:nvSpPr>
        <p:spPr>
          <a:xfrm>
            <a:off x="799212" y="1463754"/>
            <a:ext cx="8199681" cy="219290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500" b="1"/>
              <a:t>Ohio’s Electric Cooperatives </a:t>
            </a:r>
          </a:p>
          <a:p>
            <a:pPr marL="214313" indent="-214313">
              <a:buFont typeface="Arial" panose="020B0604020202020204" pitchFamily="34" charset="0"/>
              <a:buChar char="•"/>
            </a:pPr>
            <a:r>
              <a:rPr lang="en-US" sz="2700" b="1">
                <a:solidFill>
                  <a:schemeClr val="accent1"/>
                </a:solidFill>
              </a:rPr>
              <a:t>Statewide Trade Association and G&amp;T </a:t>
            </a:r>
          </a:p>
          <a:p>
            <a:pPr marL="214313" indent="-214313">
              <a:buFont typeface="Arial" panose="020B0604020202020204" pitchFamily="34" charset="0"/>
              <a:buChar char="•"/>
            </a:pPr>
            <a:r>
              <a:rPr lang="en-US" sz="2700" b="1">
                <a:solidFill>
                  <a:schemeClr val="accent1"/>
                </a:solidFill>
              </a:rPr>
              <a:t>Columbus Ohio </a:t>
            </a:r>
          </a:p>
          <a:p>
            <a:pPr marL="214313" indent="-214313">
              <a:buFont typeface="Arial" panose="020B0604020202020204" pitchFamily="34" charset="0"/>
              <a:buChar char="•"/>
            </a:pPr>
            <a:r>
              <a:rPr lang="en-US" sz="2700" b="1">
                <a:solidFill>
                  <a:schemeClr val="accent1"/>
                </a:solidFill>
              </a:rPr>
              <a:t>24 Ohio Co-ops, 1 WV Co-op </a:t>
            </a:r>
          </a:p>
          <a:p>
            <a:pPr marL="214313" indent="-214313">
              <a:buFont typeface="Arial" panose="020B0604020202020204" pitchFamily="34" charset="0"/>
              <a:buChar char="•"/>
            </a:pPr>
            <a:endParaRPr lang="en-US" sz="1050"/>
          </a:p>
        </p:txBody>
      </p:sp>
    </p:spTree>
    <p:extLst>
      <p:ext uri="{BB962C8B-B14F-4D97-AF65-F5344CB8AC3E}">
        <p14:creationId xmlns:p14="http://schemas.microsoft.com/office/powerpoint/2010/main" val="340521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54611-29E4-ED33-C2F1-CEA7C629BB91}"/>
            </a:ext>
          </a:extLst>
        </p:cNvPr>
        <p:cNvGrpSpPr/>
        <p:nvPr/>
      </p:nvGrpSpPr>
      <p:grpSpPr>
        <a:xfrm>
          <a:off x="0" y="0"/>
          <a:ext cx="0" cy="0"/>
          <a:chOff x="0" y="0"/>
          <a:chExt cx="0" cy="0"/>
        </a:xfrm>
      </p:grpSpPr>
      <p:sp>
        <p:nvSpPr>
          <p:cNvPr id="4" name="Freeform 5">
            <a:extLst>
              <a:ext uri="{FF2B5EF4-FFF2-40B4-BE49-F238E27FC236}">
                <a16:creationId xmlns:a16="http://schemas.microsoft.com/office/drawing/2014/main" id="{14C7C589-2C73-AB97-FA58-5C22FB1E1B26}"/>
              </a:ext>
            </a:extLst>
          </p:cNvPr>
          <p:cNvSpPr/>
          <p:nvPr/>
        </p:nvSpPr>
        <p:spPr>
          <a:xfrm>
            <a:off x="208192" y="2949538"/>
            <a:ext cx="2704375" cy="1454191"/>
          </a:xfrm>
          <a:custGeom>
            <a:avLst/>
            <a:gdLst/>
            <a:ahLst/>
            <a:cxnLst/>
            <a:rect l="l" t="t" r="r" b="b"/>
            <a:pathLst>
              <a:path w="4577793" h="2908382">
                <a:moveTo>
                  <a:pt x="0" y="0"/>
                </a:moveTo>
                <a:lnTo>
                  <a:pt x="4577793" y="0"/>
                </a:lnTo>
                <a:lnTo>
                  <a:pt x="4577793" y="2908381"/>
                </a:lnTo>
                <a:lnTo>
                  <a:pt x="0" y="2908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9" name="Rectangle 8">
            <a:extLst>
              <a:ext uri="{FF2B5EF4-FFF2-40B4-BE49-F238E27FC236}">
                <a16:creationId xmlns:a16="http://schemas.microsoft.com/office/drawing/2014/main" id="{24BA088E-EEBF-6F48-C722-82BC36011E17}"/>
              </a:ext>
            </a:extLst>
          </p:cNvPr>
          <p:cNvSpPr/>
          <p:nvPr/>
        </p:nvSpPr>
        <p:spPr>
          <a:xfrm>
            <a:off x="-1" y="99621"/>
            <a:ext cx="9144000" cy="78867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kern="1200">
                <a:solidFill>
                  <a:srgbClr val="FFFFFF"/>
                </a:solidFill>
                <a:effectLst>
                  <a:outerShdw blurRad="38100" dist="38100" dir="2700000" algn="tl">
                    <a:srgbClr val="000000">
                      <a:alpha val="43137"/>
                    </a:srgbClr>
                  </a:outerShdw>
                </a:effectLst>
                <a:latin typeface="Lato"/>
              </a:rPr>
              <a:t>Cooperative Development Team</a:t>
            </a:r>
            <a:endParaRPr lang="en-US" sz="4500" kern="1200">
              <a:solidFill>
                <a:srgbClr val="FFFFFF"/>
              </a:solidFill>
              <a:latin typeface="Lato"/>
            </a:endParaRPr>
          </a:p>
        </p:txBody>
      </p:sp>
      <p:sp>
        <p:nvSpPr>
          <p:cNvPr id="2" name="Freeform 5">
            <a:extLst>
              <a:ext uri="{FF2B5EF4-FFF2-40B4-BE49-F238E27FC236}">
                <a16:creationId xmlns:a16="http://schemas.microsoft.com/office/drawing/2014/main" id="{850DEC14-08CC-C4DA-637B-9A21A7AAB892}"/>
              </a:ext>
            </a:extLst>
          </p:cNvPr>
          <p:cNvSpPr/>
          <p:nvPr/>
        </p:nvSpPr>
        <p:spPr>
          <a:xfrm>
            <a:off x="2714298" y="1193070"/>
            <a:ext cx="3578467" cy="1454191"/>
          </a:xfrm>
          <a:custGeom>
            <a:avLst/>
            <a:gdLst/>
            <a:ahLst/>
            <a:cxnLst/>
            <a:rect l="l" t="t" r="r" b="b"/>
            <a:pathLst>
              <a:path w="4577793" h="2908382">
                <a:moveTo>
                  <a:pt x="0" y="0"/>
                </a:moveTo>
                <a:lnTo>
                  <a:pt x="4577793" y="0"/>
                </a:lnTo>
                <a:lnTo>
                  <a:pt x="4577793" y="2908381"/>
                </a:lnTo>
                <a:lnTo>
                  <a:pt x="0" y="2908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3" name="Freeform 5">
            <a:extLst>
              <a:ext uri="{FF2B5EF4-FFF2-40B4-BE49-F238E27FC236}">
                <a16:creationId xmlns:a16="http://schemas.microsoft.com/office/drawing/2014/main" id="{F779FCA6-6F0B-D792-97FD-333F9C59F75C}"/>
              </a:ext>
            </a:extLst>
          </p:cNvPr>
          <p:cNvSpPr/>
          <p:nvPr/>
        </p:nvSpPr>
        <p:spPr>
          <a:xfrm>
            <a:off x="6272243" y="2949537"/>
            <a:ext cx="2704375" cy="1454191"/>
          </a:xfrm>
          <a:custGeom>
            <a:avLst/>
            <a:gdLst/>
            <a:ahLst/>
            <a:cxnLst/>
            <a:rect l="l" t="t" r="r" b="b"/>
            <a:pathLst>
              <a:path w="4577793" h="2908382">
                <a:moveTo>
                  <a:pt x="0" y="0"/>
                </a:moveTo>
                <a:lnTo>
                  <a:pt x="4577793" y="0"/>
                </a:lnTo>
                <a:lnTo>
                  <a:pt x="4577793" y="2908381"/>
                </a:lnTo>
                <a:lnTo>
                  <a:pt x="0" y="2908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id="{87641F75-E4A6-1A2D-570B-B090FF5CCD38}"/>
              </a:ext>
            </a:extLst>
          </p:cNvPr>
          <p:cNvSpPr txBox="1"/>
          <p:nvPr/>
        </p:nvSpPr>
        <p:spPr>
          <a:xfrm>
            <a:off x="3950991" y="1538141"/>
            <a:ext cx="2187040" cy="692497"/>
          </a:xfrm>
          <a:prstGeom prst="rect">
            <a:avLst/>
          </a:prstGeom>
          <a:noFill/>
        </p:spPr>
        <p:txBody>
          <a:bodyPr wrap="square" rtlCol="0">
            <a:spAutoFit/>
          </a:bodyPr>
          <a:lstStyle/>
          <a:p>
            <a:pPr algn="ctr" defTabSz="685800">
              <a:buClrTx/>
              <a:defRPr/>
            </a:pPr>
            <a:r>
              <a:rPr lang="en-US" sz="1350" b="1" kern="1200">
                <a:solidFill>
                  <a:srgbClr val="FFFFFF"/>
                </a:solidFill>
                <a:latin typeface="Lato"/>
                <a:ea typeface="+mn-ea"/>
                <a:cs typeface="+mn-cs"/>
              </a:rPr>
              <a:t>Missy Kidwell </a:t>
            </a:r>
          </a:p>
          <a:p>
            <a:pPr algn="ctr" defTabSz="685800">
              <a:buClrTx/>
              <a:defRPr/>
            </a:pPr>
            <a:r>
              <a:rPr lang="en-US" sz="1275" b="1" i="1" kern="1200">
                <a:solidFill>
                  <a:srgbClr val="FFFFFF"/>
                </a:solidFill>
                <a:latin typeface="Lato"/>
                <a:ea typeface="+mn-ea"/>
                <a:cs typeface="+mn-cs"/>
              </a:rPr>
              <a:t>Manager of Cooperative Development </a:t>
            </a:r>
          </a:p>
        </p:txBody>
      </p:sp>
      <p:sp>
        <p:nvSpPr>
          <p:cNvPr id="24" name="TextBox 23">
            <a:extLst>
              <a:ext uri="{FF2B5EF4-FFF2-40B4-BE49-F238E27FC236}">
                <a16:creationId xmlns:a16="http://schemas.microsoft.com/office/drawing/2014/main" id="{7993F1DC-2B32-5141-5B42-B4D65700D7C1}"/>
              </a:ext>
            </a:extLst>
          </p:cNvPr>
          <p:cNvSpPr txBox="1"/>
          <p:nvPr/>
        </p:nvSpPr>
        <p:spPr>
          <a:xfrm>
            <a:off x="1228263" y="3279007"/>
            <a:ext cx="1863881" cy="692497"/>
          </a:xfrm>
          <a:prstGeom prst="rect">
            <a:avLst/>
          </a:prstGeom>
          <a:noFill/>
        </p:spPr>
        <p:txBody>
          <a:bodyPr wrap="square" rtlCol="0">
            <a:spAutoFit/>
          </a:bodyPr>
          <a:lstStyle/>
          <a:p>
            <a:pPr algn="ctr" defTabSz="685800">
              <a:buClrTx/>
              <a:defRPr/>
            </a:pPr>
            <a:r>
              <a:rPr lang="en-US" sz="1350" b="1" kern="1200">
                <a:solidFill>
                  <a:srgbClr val="FFFFFF"/>
                </a:solidFill>
                <a:latin typeface="Lato"/>
                <a:ea typeface="+mn-ea"/>
                <a:cs typeface="+mn-cs"/>
              </a:rPr>
              <a:t>Melissa Imarhane </a:t>
            </a:r>
            <a:r>
              <a:rPr lang="en-US" sz="1275" b="1" i="1" kern="1200">
                <a:solidFill>
                  <a:srgbClr val="FFFFFF"/>
                </a:solidFill>
                <a:latin typeface="Lato"/>
                <a:ea typeface="+mn-ea"/>
                <a:cs typeface="+mn-cs"/>
              </a:rPr>
              <a:t>Marketing </a:t>
            </a:r>
          </a:p>
          <a:p>
            <a:pPr algn="ctr" defTabSz="685800">
              <a:buClrTx/>
              <a:defRPr/>
            </a:pPr>
            <a:r>
              <a:rPr lang="en-US" sz="1275" b="1" i="1" kern="1200">
                <a:solidFill>
                  <a:srgbClr val="FFFFFF"/>
                </a:solidFill>
                <a:latin typeface="Lato"/>
                <a:ea typeface="+mn-ea"/>
                <a:cs typeface="+mn-cs"/>
              </a:rPr>
              <a:t>Coordinator </a:t>
            </a:r>
          </a:p>
        </p:txBody>
      </p:sp>
      <p:graphicFrame>
        <p:nvGraphicFramePr>
          <p:cNvPr id="27" name="Diagram 26">
            <a:extLst>
              <a:ext uri="{FF2B5EF4-FFF2-40B4-BE49-F238E27FC236}">
                <a16:creationId xmlns:a16="http://schemas.microsoft.com/office/drawing/2014/main" id="{F0011290-D99E-4EE5-CB85-DFF0CA1F406F}"/>
              </a:ext>
            </a:extLst>
          </p:cNvPr>
          <p:cNvGraphicFramePr/>
          <p:nvPr/>
        </p:nvGraphicFramePr>
        <p:xfrm>
          <a:off x="29296" y="2809134"/>
          <a:ext cx="1274129" cy="1454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7" name="Diagram 36">
            <a:extLst>
              <a:ext uri="{FF2B5EF4-FFF2-40B4-BE49-F238E27FC236}">
                <a16:creationId xmlns:a16="http://schemas.microsoft.com/office/drawing/2014/main" id="{3AC2B9AF-713B-2F13-5313-E8B976865803}"/>
              </a:ext>
            </a:extLst>
          </p:cNvPr>
          <p:cNvGraphicFramePr/>
          <p:nvPr/>
        </p:nvGraphicFramePr>
        <p:xfrm>
          <a:off x="2145103" y="391369"/>
          <a:ext cx="2375084" cy="29421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1" name="TextBox 40">
            <a:extLst>
              <a:ext uri="{FF2B5EF4-FFF2-40B4-BE49-F238E27FC236}">
                <a16:creationId xmlns:a16="http://schemas.microsoft.com/office/drawing/2014/main" id="{421904BC-1230-431A-00A5-1CD87019567C}"/>
              </a:ext>
            </a:extLst>
          </p:cNvPr>
          <p:cNvSpPr txBox="1"/>
          <p:nvPr/>
        </p:nvSpPr>
        <p:spPr>
          <a:xfrm>
            <a:off x="7404093" y="3226509"/>
            <a:ext cx="1676412" cy="888705"/>
          </a:xfrm>
          <a:prstGeom prst="rect">
            <a:avLst/>
          </a:prstGeom>
          <a:noFill/>
        </p:spPr>
        <p:txBody>
          <a:bodyPr wrap="square" rtlCol="0">
            <a:spAutoFit/>
          </a:bodyPr>
          <a:lstStyle/>
          <a:p>
            <a:pPr algn="ctr" defTabSz="685800">
              <a:buClrTx/>
              <a:defRPr/>
            </a:pPr>
            <a:r>
              <a:rPr lang="en-US" sz="1350" b="1" kern="1200">
                <a:solidFill>
                  <a:srgbClr val="FFFFFF"/>
                </a:solidFill>
                <a:latin typeface="Lato"/>
                <a:ea typeface="+mn-ea"/>
                <a:cs typeface="+mn-cs"/>
              </a:rPr>
              <a:t>Ryan Crawford</a:t>
            </a:r>
          </a:p>
          <a:p>
            <a:pPr algn="ctr" defTabSz="685800">
              <a:buClrTx/>
              <a:defRPr/>
            </a:pPr>
            <a:r>
              <a:rPr lang="en-US" sz="1275" b="1" i="1" kern="1200">
                <a:solidFill>
                  <a:srgbClr val="FFFFFF"/>
                </a:solidFill>
                <a:latin typeface="Lato"/>
                <a:ea typeface="+mn-ea"/>
                <a:cs typeface="+mn-cs"/>
              </a:rPr>
              <a:t>Cooperative Development</a:t>
            </a:r>
          </a:p>
          <a:p>
            <a:pPr algn="ctr" defTabSz="685800">
              <a:buClrTx/>
              <a:defRPr/>
            </a:pPr>
            <a:r>
              <a:rPr lang="en-US" sz="1275" b="1" i="1" kern="1200">
                <a:solidFill>
                  <a:srgbClr val="FFFFFF"/>
                </a:solidFill>
                <a:latin typeface="Lato"/>
                <a:ea typeface="+mn-ea"/>
                <a:cs typeface="+mn-cs"/>
              </a:rPr>
              <a:t> Project Manager</a:t>
            </a:r>
          </a:p>
        </p:txBody>
      </p:sp>
      <p:graphicFrame>
        <p:nvGraphicFramePr>
          <p:cNvPr id="40" name="Diagram 39">
            <a:extLst>
              <a:ext uri="{FF2B5EF4-FFF2-40B4-BE49-F238E27FC236}">
                <a16:creationId xmlns:a16="http://schemas.microsoft.com/office/drawing/2014/main" id="{37167C34-B251-D4E1-B352-A4D8CF1A8D1E}"/>
              </a:ext>
            </a:extLst>
          </p:cNvPr>
          <p:cNvGraphicFramePr/>
          <p:nvPr/>
        </p:nvGraphicFramePr>
        <p:xfrm>
          <a:off x="6359793" y="2317587"/>
          <a:ext cx="1131851" cy="293616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Freeform 5">
            <a:extLst>
              <a:ext uri="{FF2B5EF4-FFF2-40B4-BE49-F238E27FC236}">
                <a16:creationId xmlns:a16="http://schemas.microsoft.com/office/drawing/2014/main" id="{D880209F-B524-A04D-E777-6DBB6CA33DC6}"/>
              </a:ext>
            </a:extLst>
          </p:cNvPr>
          <p:cNvSpPr/>
          <p:nvPr/>
        </p:nvSpPr>
        <p:spPr>
          <a:xfrm>
            <a:off x="3314000" y="2949537"/>
            <a:ext cx="2599182" cy="1454191"/>
          </a:xfrm>
          <a:custGeom>
            <a:avLst/>
            <a:gdLst/>
            <a:ahLst/>
            <a:cxnLst/>
            <a:rect l="l" t="t" r="r" b="b"/>
            <a:pathLst>
              <a:path w="4577793" h="2908382">
                <a:moveTo>
                  <a:pt x="0" y="0"/>
                </a:moveTo>
                <a:lnTo>
                  <a:pt x="4577793" y="0"/>
                </a:lnTo>
                <a:lnTo>
                  <a:pt x="4577793" y="2908381"/>
                </a:lnTo>
                <a:lnTo>
                  <a:pt x="0" y="2908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5" name="TextBox 4">
            <a:extLst>
              <a:ext uri="{FF2B5EF4-FFF2-40B4-BE49-F238E27FC236}">
                <a16:creationId xmlns:a16="http://schemas.microsoft.com/office/drawing/2014/main" id="{3921AD58-DE43-9AA8-509E-D933BD8BDDC6}"/>
              </a:ext>
            </a:extLst>
          </p:cNvPr>
          <p:cNvSpPr txBox="1"/>
          <p:nvPr/>
        </p:nvSpPr>
        <p:spPr>
          <a:xfrm>
            <a:off x="4251923" y="3226509"/>
            <a:ext cx="1863881" cy="888705"/>
          </a:xfrm>
          <a:prstGeom prst="rect">
            <a:avLst/>
          </a:prstGeom>
          <a:noFill/>
        </p:spPr>
        <p:txBody>
          <a:bodyPr wrap="square" rtlCol="0">
            <a:spAutoFit/>
          </a:bodyPr>
          <a:lstStyle/>
          <a:p>
            <a:pPr algn="ctr" defTabSz="685800">
              <a:buClrTx/>
              <a:defRPr/>
            </a:pPr>
            <a:r>
              <a:rPr lang="en-US" sz="1350" b="1" kern="1200">
                <a:solidFill>
                  <a:srgbClr val="FFFFFF"/>
                </a:solidFill>
                <a:latin typeface="Lato"/>
                <a:ea typeface="+mn-ea"/>
                <a:cs typeface="+mn-cs"/>
              </a:rPr>
              <a:t>Melinda Patterson </a:t>
            </a:r>
            <a:r>
              <a:rPr lang="en-US" sz="1275" b="1" i="1" kern="1200">
                <a:solidFill>
                  <a:srgbClr val="FFFFFF"/>
                </a:solidFill>
                <a:latin typeface="Lato"/>
                <a:ea typeface="+mn-ea"/>
                <a:cs typeface="+mn-cs"/>
              </a:rPr>
              <a:t>Cooperative Development </a:t>
            </a:r>
          </a:p>
          <a:p>
            <a:pPr algn="ctr" defTabSz="685800">
              <a:buClrTx/>
              <a:defRPr/>
            </a:pPr>
            <a:r>
              <a:rPr lang="en-US" sz="1275" b="1" i="1" kern="1200">
                <a:solidFill>
                  <a:srgbClr val="FFFFFF"/>
                </a:solidFill>
                <a:latin typeface="Lato"/>
                <a:ea typeface="+mn-ea"/>
                <a:cs typeface="+mn-cs"/>
              </a:rPr>
              <a:t>Specialist</a:t>
            </a:r>
          </a:p>
        </p:txBody>
      </p:sp>
      <p:graphicFrame>
        <p:nvGraphicFramePr>
          <p:cNvPr id="6" name="Diagram 5">
            <a:extLst>
              <a:ext uri="{FF2B5EF4-FFF2-40B4-BE49-F238E27FC236}">
                <a16:creationId xmlns:a16="http://schemas.microsoft.com/office/drawing/2014/main" id="{D37F5CBD-7411-A2FC-900F-B24C9FD98318}"/>
              </a:ext>
            </a:extLst>
          </p:cNvPr>
          <p:cNvGraphicFramePr/>
          <p:nvPr/>
        </p:nvGraphicFramePr>
        <p:xfrm>
          <a:off x="2696420" y="2230639"/>
          <a:ext cx="2375084" cy="294214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614834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98087-E0F1-4AE7-04D8-98C298BEA40A}"/>
              </a:ext>
            </a:extLst>
          </p:cNvPr>
          <p:cNvSpPr txBox="1"/>
          <p:nvPr/>
        </p:nvSpPr>
        <p:spPr>
          <a:xfrm>
            <a:off x="402807" y="1208206"/>
            <a:ext cx="8691482" cy="2993127"/>
          </a:xfrm>
          <a:prstGeom prst="rect">
            <a:avLst/>
          </a:prstGeom>
          <a:noFill/>
        </p:spPr>
        <p:txBody>
          <a:bodyPr wrap="none" lIns="91440" tIns="45720" rIns="91440" bIns="45720" rtlCol="0" anchor="t">
            <a:spAutoFit/>
          </a:bodyPr>
          <a:lstStyle/>
          <a:p>
            <a:pPr marL="213995" indent="-213995">
              <a:buFont typeface="Arial" panose="020B0604020202020204" pitchFamily="34" charset="0"/>
              <a:buChar char="•"/>
            </a:pPr>
            <a:r>
              <a:rPr lang="en-US" sz="2100" b="1" dirty="0"/>
              <a:t>Marketing Programs – Rebates </a:t>
            </a:r>
            <a:endParaRPr lang="en-US" dirty="0"/>
          </a:p>
          <a:p>
            <a:pPr marL="556895" lvl="1" indent="-213995">
              <a:buFont typeface="Arial" panose="020B0604020202020204" pitchFamily="34" charset="0"/>
              <a:buChar char="•"/>
            </a:pPr>
            <a:r>
              <a:rPr lang="en-US" b="1" dirty="0">
                <a:solidFill>
                  <a:schemeClr val="accent1"/>
                </a:solidFill>
              </a:rPr>
              <a:t>Heat Pumps, Water Heaters, Geothermal, Cool Returns, Energy Star Appliances, EV Charger, </a:t>
            </a:r>
          </a:p>
          <a:p>
            <a:pPr lvl="1"/>
            <a:r>
              <a:rPr lang="en-US" b="1" dirty="0">
                <a:solidFill>
                  <a:schemeClr val="accent1"/>
                </a:solidFill>
              </a:rPr>
              <a:t>     Smart Thermostats, Insulation &amp; Air Sealing </a:t>
            </a:r>
          </a:p>
          <a:p>
            <a:pPr marL="213995" indent="-213995">
              <a:buFont typeface="Arial" panose="020B0604020202020204" pitchFamily="34" charset="0"/>
              <a:buChar char="•"/>
            </a:pPr>
            <a:r>
              <a:rPr lang="en-US" sz="2100" b="1" dirty="0"/>
              <a:t>Market Research </a:t>
            </a:r>
          </a:p>
          <a:p>
            <a:pPr marL="556895" lvl="1" indent="-213995">
              <a:buFont typeface="Arial" panose="020B0604020202020204" pitchFamily="34" charset="0"/>
              <a:buChar char="•"/>
            </a:pPr>
            <a:r>
              <a:rPr lang="en-US" b="1" dirty="0">
                <a:solidFill>
                  <a:schemeClr val="accent1"/>
                </a:solidFill>
              </a:rPr>
              <a:t>Yearly Member Satisfaction Surveys</a:t>
            </a:r>
          </a:p>
          <a:p>
            <a:pPr marL="213995" indent="-213995">
              <a:buFont typeface="Arial" panose="020B0604020202020204" pitchFamily="34" charset="0"/>
              <a:buChar char="•"/>
            </a:pPr>
            <a:r>
              <a:rPr lang="en-US" sz="2100" b="1" dirty="0"/>
              <a:t>Youth Programs </a:t>
            </a:r>
          </a:p>
          <a:p>
            <a:pPr marL="556895" lvl="1" indent="-213995">
              <a:buFont typeface="Arial" panose="020B0604020202020204" pitchFamily="34" charset="0"/>
              <a:buChar char="•"/>
            </a:pPr>
            <a:r>
              <a:rPr lang="en-US" b="1" dirty="0"/>
              <a:t> </a:t>
            </a:r>
            <a:r>
              <a:rPr lang="en-US" b="1" dirty="0">
                <a:solidFill>
                  <a:schemeClr val="accent1"/>
                </a:solidFill>
              </a:rPr>
              <a:t>Youth Tour, Scholarships, 4-H, FFA, Junior Achievement, Explore Ag</a:t>
            </a:r>
          </a:p>
          <a:p>
            <a:pPr marL="213995" indent="-213995">
              <a:buFont typeface="Arial" panose="020B0604020202020204" pitchFamily="34" charset="0"/>
              <a:buChar char="•"/>
            </a:pPr>
            <a:r>
              <a:rPr lang="en-US" sz="2100" b="1" dirty="0"/>
              <a:t>Farm Science Review </a:t>
            </a:r>
          </a:p>
          <a:p>
            <a:pPr marL="213995" indent="-213995">
              <a:buFont typeface="Arial" panose="020B0604020202020204" pitchFamily="34" charset="0"/>
              <a:buChar char="•"/>
            </a:pPr>
            <a:r>
              <a:rPr lang="en-US" sz="2100" b="1" dirty="0"/>
              <a:t>Workforce Development &amp; Trustee Training </a:t>
            </a:r>
          </a:p>
          <a:p>
            <a:pPr marL="556895" lvl="1" indent="-213995">
              <a:buFont typeface="Arial" panose="020B0604020202020204" pitchFamily="34" charset="0"/>
              <a:buChar char="•"/>
            </a:pPr>
            <a:r>
              <a:rPr lang="en-US" b="1" dirty="0">
                <a:solidFill>
                  <a:schemeClr val="accent1"/>
                </a:solidFill>
              </a:rPr>
              <a:t>Includes 2 Statewide conferences </a:t>
            </a:r>
          </a:p>
          <a:p>
            <a:pPr marL="213995" indent="-213995">
              <a:buFont typeface="Arial" panose="020B0604020202020204" pitchFamily="34" charset="0"/>
              <a:buChar char="•"/>
            </a:pPr>
            <a:endParaRPr lang="en-US" sz="1050"/>
          </a:p>
        </p:txBody>
      </p:sp>
      <p:sp>
        <p:nvSpPr>
          <p:cNvPr id="3" name="TextBox 2">
            <a:extLst>
              <a:ext uri="{FF2B5EF4-FFF2-40B4-BE49-F238E27FC236}">
                <a16:creationId xmlns:a16="http://schemas.microsoft.com/office/drawing/2014/main" id="{C284D107-28C2-4C86-D4AB-860444922A94}"/>
              </a:ext>
            </a:extLst>
          </p:cNvPr>
          <p:cNvSpPr txBox="1"/>
          <p:nvPr/>
        </p:nvSpPr>
        <p:spPr>
          <a:xfrm>
            <a:off x="2740247" y="357187"/>
            <a:ext cx="3711272" cy="7848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500" b="1"/>
              <a:t>What We Do </a:t>
            </a:r>
          </a:p>
        </p:txBody>
      </p:sp>
    </p:spTree>
    <p:extLst>
      <p:ext uri="{BB962C8B-B14F-4D97-AF65-F5344CB8AC3E}">
        <p14:creationId xmlns:p14="http://schemas.microsoft.com/office/powerpoint/2010/main" val="226920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B310-408B-1FA6-5700-1CB1724D4BD1}"/>
              </a:ext>
            </a:extLst>
          </p:cNvPr>
          <p:cNvSpPr>
            <a:spLocks noGrp="1"/>
          </p:cNvSpPr>
          <p:nvPr>
            <p:ph type="title"/>
          </p:nvPr>
        </p:nvSpPr>
        <p:spPr>
          <a:xfrm>
            <a:off x="116104" y="65447"/>
            <a:ext cx="2446622" cy="1753729"/>
          </a:xfrm>
          <a:effectLst>
            <a:outerShdw blurRad="50800" dist="38100" dir="2700000" algn="tl" rotWithShape="0">
              <a:prstClr val="black">
                <a:alpha val="40000"/>
              </a:prstClr>
            </a:outerShdw>
          </a:effectLst>
        </p:spPr>
        <p:txBody>
          <a:bodyPr>
            <a:normAutofit fontScale="90000"/>
          </a:bodyPr>
          <a:lstStyle/>
          <a:p>
            <a:r>
              <a:rPr lang="en-US" sz="3600" b="1"/>
              <a:t>Farm </a:t>
            </a:r>
            <a:br>
              <a:rPr lang="en-US" sz="3600" b="1"/>
            </a:br>
            <a:r>
              <a:rPr lang="en-US" sz="3600" b="1"/>
              <a:t>Science </a:t>
            </a:r>
            <a:br>
              <a:rPr lang="en-US" sz="3600" b="1"/>
            </a:br>
            <a:r>
              <a:rPr lang="en-US" sz="3600" b="1"/>
              <a:t>Review </a:t>
            </a:r>
          </a:p>
        </p:txBody>
      </p:sp>
      <p:pic>
        <p:nvPicPr>
          <p:cNvPr id="4" name="Picture 3" descr="Aerial view of a building with tents&#10;&#10;AI-generated content may be incorrect.">
            <a:extLst>
              <a:ext uri="{FF2B5EF4-FFF2-40B4-BE49-F238E27FC236}">
                <a16:creationId xmlns:a16="http://schemas.microsoft.com/office/drawing/2014/main" id="{FF0B75DF-136A-E15B-B139-2370F19B4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223" y="65447"/>
            <a:ext cx="6386204" cy="4789653"/>
          </a:xfrm>
          <a:prstGeom prst="rect">
            <a:avLst/>
          </a:prstGeom>
        </p:spPr>
      </p:pic>
    </p:spTree>
    <p:extLst>
      <p:ext uri="{BB962C8B-B14F-4D97-AF65-F5344CB8AC3E}">
        <p14:creationId xmlns:p14="http://schemas.microsoft.com/office/powerpoint/2010/main" val="284067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A67081-C31A-66FD-28B8-AACB89C1E5C0}"/>
              </a:ext>
            </a:extLst>
          </p:cNvPr>
          <p:cNvSpPr txBox="1"/>
          <p:nvPr/>
        </p:nvSpPr>
        <p:spPr>
          <a:xfrm>
            <a:off x="421480" y="705854"/>
            <a:ext cx="7493795" cy="3412473"/>
          </a:xfrm>
          <a:prstGeom prst="rect">
            <a:avLst/>
          </a:prstGeom>
          <a:noFill/>
        </p:spPr>
        <p:txBody>
          <a:bodyPr wrap="square" rtlCol="0">
            <a:spAutoFit/>
          </a:bodyPr>
          <a:lstStyle/>
          <a:p>
            <a:pPr marL="214313" indent="-214313">
              <a:buFont typeface="Arial" panose="020B0604020202020204" pitchFamily="34" charset="0"/>
              <a:buChar char="•"/>
            </a:pPr>
            <a:r>
              <a:rPr lang="en-US" sz="2100"/>
              <a:t> </a:t>
            </a:r>
            <a:r>
              <a:rPr lang="en-US" sz="2100" b="1"/>
              <a:t>Goal Statement </a:t>
            </a:r>
          </a:p>
          <a:p>
            <a:pPr marL="557213" lvl="1" indent="-214313">
              <a:buFont typeface="Arial" panose="020B0604020202020204" pitchFamily="34" charset="0"/>
              <a:buChar char="•"/>
            </a:pPr>
            <a:r>
              <a:rPr lang="en-US" sz="1500" b="1">
                <a:solidFill>
                  <a:schemeClr val="accent1"/>
                </a:solidFill>
              </a:rPr>
              <a:t>Will provide </a:t>
            </a:r>
            <a:r>
              <a:rPr lang="en-US" sz="1500" b="1">
                <a:solidFill>
                  <a:srgbClr val="0070C0"/>
                </a:solidFill>
              </a:rPr>
              <a:t>quality</a:t>
            </a:r>
            <a:r>
              <a:rPr lang="en-US" sz="1500" b="1">
                <a:solidFill>
                  <a:schemeClr val="accent1"/>
                </a:solidFill>
              </a:rPr>
              <a:t> education, programs, and resources that enable the member cooperative directors and employees to better serve their community and to strengthen local relationships.</a:t>
            </a:r>
          </a:p>
          <a:p>
            <a:pPr marL="557213" lvl="1" indent="-214313">
              <a:buFont typeface="Arial" panose="020B0604020202020204" pitchFamily="34" charset="0"/>
              <a:buChar char="•"/>
            </a:pPr>
            <a:r>
              <a:rPr lang="en-US" sz="1800" b="1" u="sng">
                <a:solidFill>
                  <a:schemeClr val="accent1"/>
                </a:solidFill>
              </a:rPr>
              <a:t>Foster Local Member Engagement and Education </a:t>
            </a:r>
          </a:p>
          <a:p>
            <a:pPr lvl="1"/>
            <a:endParaRPr lang="en-US" sz="1800" b="1" u="sng">
              <a:solidFill>
                <a:schemeClr val="accent1"/>
              </a:solidFill>
            </a:endParaRPr>
          </a:p>
          <a:p>
            <a:pPr marL="214313" indent="-214313">
              <a:buFont typeface="Arial" panose="020B0604020202020204" pitchFamily="34" charset="0"/>
              <a:buChar char="•"/>
            </a:pPr>
            <a:r>
              <a:rPr lang="en-US" sz="2100" b="1"/>
              <a:t>Strategic Initiatives  </a:t>
            </a:r>
          </a:p>
          <a:p>
            <a:pPr marL="600075" lvl="1" indent="-257175">
              <a:lnSpc>
                <a:spcPct val="115000"/>
              </a:lnSpc>
              <a:spcAft>
                <a:spcPts val="600"/>
              </a:spcAft>
              <a:buFont typeface="Arial" panose="020B0604020202020204" pitchFamily="34" charset="0"/>
              <a:buChar char="•"/>
              <a:tabLst>
                <a:tab pos="685800" algn="l"/>
              </a:tabLst>
            </a:pPr>
            <a:r>
              <a:rPr lang="en-US" sz="1500" b="1" kern="100">
                <a:solidFill>
                  <a:schemeClr val="accent1"/>
                </a:solidFill>
                <a:ea typeface="Aptos" panose="020B0004020202020204" pitchFamily="34" charset="0"/>
                <a:cs typeface="Times New Roman" panose="02020603050405020304" pitchFamily="18" charset="0"/>
              </a:rPr>
              <a:t>Proactively engage CEOs, human resource professionals, and other co-op leaders on education and training needs and seek to fulfill those requirements through effective training and development programming</a:t>
            </a:r>
          </a:p>
          <a:p>
            <a:pPr marL="214313" indent="-214313">
              <a:buFont typeface="Arial" panose="020B0604020202020204" pitchFamily="34" charset="0"/>
              <a:buChar char="•"/>
            </a:pPr>
            <a:r>
              <a:rPr lang="en-US" sz="2100" b="1"/>
              <a:t>Metrics</a:t>
            </a:r>
          </a:p>
          <a:p>
            <a:pPr marL="557213" lvl="1" indent="-214313">
              <a:buFont typeface="Arial" panose="020B0604020202020204" pitchFamily="34" charset="0"/>
              <a:buChar char="•"/>
            </a:pPr>
            <a:r>
              <a:rPr lang="en-US" sz="1050" b="1">
                <a:solidFill>
                  <a:schemeClr val="accent1"/>
                </a:solidFill>
              </a:rPr>
              <a:t> </a:t>
            </a:r>
            <a:r>
              <a:rPr lang="en-US" sz="1500" b="1">
                <a:solidFill>
                  <a:schemeClr val="accent1"/>
                </a:solidFill>
              </a:rPr>
              <a:t>Number and quality of workforce education programming</a:t>
            </a:r>
          </a:p>
        </p:txBody>
      </p:sp>
    </p:spTree>
    <p:extLst>
      <p:ext uri="{BB962C8B-B14F-4D97-AF65-F5344CB8AC3E}">
        <p14:creationId xmlns:p14="http://schemas.microsoft.com/office/powerpoint/2010/main" val="3488819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5" name="Google Shape;85;p18"/>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fontAlgn="base"/>
            <a:r>
              <a:rPr lang="en-US" sz="2400">
                <a:solidFill>
                  <a:schemeClr val="dk1"/>
                </a:solidFill>
                <a:latin typeface="Calibri" panose="020F0502020204030204" pitchFamily="34" charset="0"/>
                <a:cs typeface="Calibri" panose="020F0502020204030204" pitchFamily="34" charset="0"/>
              </a:rPr>
              <a:t>Welcome &amp; Call to Order (Marena Fritzler)</a:t>
            </a:r>
          </a:p>
          <a:p>
            <a:pPr fontAlgn="base"/>
            <a:r>
              <a:rPr lang="en-US" sz="2400">
                <a:solidFill>
                  <a:schemeClr val="dk1"/>
                </a:solidFill>
                <a:latin typeface="Calibri" panose="020F0502020204030204" pitchFamily="34" charset="0"/>
                <a:cs typeface="Calibri" panose="020F0502020204030204" pitchFamily="34" charset="0"/>
              </a:rPr>
              <a:t>Roll Call (Missy Kidwell)</a:t>
            </a:r>
          </a:p>
          <a:p>
            <a:pPr fontAlgn="base"/>
            <a:r>
              <a:rPr lang="en-US" sz="2400">
                <a:solidFill>
                  <a:schemeClr val="dk1"/>
                </a:solidFill>
                <a:latin typeface="Calibri" panose="020F0502020204030204" pitchFamily="34" charset="0"/>
                <a:cs typeface="Calibri" panose="020F0502020204030204" pitchFamily="34" charset="0"/>
              </a:rPr>
              <a:t>Approval of Fall 2025 Minutes (Missy Kidwell)</a:t>
            </a:r>
          </a:p>
          <a:p>
            <a:pPr fontAlgn="base"/>
            <a:r>
              <a:rPr lang="en-US" sz="2400">
                <a:solidFill>
                  <a:schemeClr val="dk1"/>
                </a:solidFill>
                <a:latin typeface="Calibri" panose="020F0502020204030204" pitchFamily="34" charset="0"/>
                <a:cs typeface="Calibri" panose="020F0502020204030204" pitchFamily="34" charset="0"/>
              </a:rPr>
              <a:t>Agenda Review &amp; Approval</a:t>
            </a:r>
          </a:p>
        </p:txBody>
      </p:sp>
      <p:sp>
        <p:nvSpPr>
          <p:cNvPr id="2" name="TextBox 1">
            <a:extLst>
              <a:ext uri="{FF2B5EF4-FFF2-40B4-BE49-F238E27FC236}">
                <a16:creationId xmlns:a16="http://schemas.microsoft.com/office/drawing/2014/main" id="{2E17EA77-D141-4A15-50C1-F4BA59821AEC}"/>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Welcome &amp; Call to Order</a:t>
            </a:r>
          </a:p>
        </p:txBody>
      </p:sp>
    </p:spTree>
    <p:extLst>
      <p:ext uri="{BB962C8B-B14F-4D97-AF65-F5344CB8AC3E}">
        <p14:creationId xmlns:p14="http://schemas.microsoft.com/office/powerpoint/2010/main" val="330112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CBB59B-8CF5-C17F-F182-084134E51ACC}"/>
              </a:ext>
            </a:extLst>
          </p:cNvPr>
          <p:cNvSpPr txBox="1"/>
          <p:nvPr/>
        </p:nvSpPr>
        <p:spPr>
          <a:xfrm>
            <a:off x="414338" y="552033"/>
            <a:ext cx="8143874" cy="3600986"/>
          </a:xfrm>
          <a:prstGeom prst="rect">
            <a:avLst/>
          </a:prstGeom>
          <a:noFill/>
        </p:spPr>
        <p:txBody>
          <a:bodyPr wrap="square" lIns="91440" tIns="45720" rIns="91440" bIns="45720" anchor="t">
            <a:spAutoFit/>
          </a:bodyPr>
          <a:lstStyle/>
          <a:p>
            <a:pPr algn="l"/>
            <a:r>
              <a:rPr lang="en-US" sz="1200" b="1" dirty="0">
                <a:latin typeface="ArialMT"/>
              </a:rPr>
              <a:t>This Service Excellence training will cover the Back to Basics and Cooperative Culture sessions. They are designed to foster a culture of Service Excellence by motivating and equipping employees to increase member engagement and satisfaction. By understanding communication skills, anticipating member-owner needs and learning how to lead with proactive attitudes, employees are able to build a positive culture at their co-op.</a:t>
            </a:r>
          </a:p>
          <a:p>
            <a:pPr algn="l"/>
            <a:endParaRPr lang="en-US" sz="1200" b="1" dirty="0">
              <a:latin typeface="ArialMT"/>
            </a:endParaRPr>
          </a:p>
          <a:p>
            <a:pPr algn="l"/>
            <a:r>
              <a:rPr lang="en-US" sz="1200" b="1" dirty="0">
                <a:solidFill>
                  <a:schemeClr val="accent1"/>
                </a:solidFill>
                <a:latin typeface="ArialMT"/>
              </a:rPr>
              <a:t>Service Excellence: Back To Basics</a:t>
            </a:r>
          </a:p>
          <a:p>
            <a:pPr algn="l"/>
            <a:r>
              <a:rPr lang="en-US" sz="1200" b="1" dirty="0">
                <a:latin typeface="ArialMT"/>
              </a:rPr>
              <a:t>Back To Basics focuses on the “Why” of the cooperative and the “Why” of Service Excellence. Cooperatives were formed to provide a service to communities that no one else would…safe, affordable, reliable electricity. That is our excuse as cooperative employees to make life better for the members that we serve. What is our individual role in providing that service?</a:t>
            </a:r>
          </a:p>
          <a:p>
            <a:pPr algn="l"/>
            <a:endParaRPr lang="en-US" sz="1200" b="1" dirty="0">
              <a:latin typeface="ArialMT"/>
            </a:endParaRPr>
          </a:p>
          <a:p>
            <a:r>
              <a:rPr lang="en-US" sz="1200" b="1" dirty="0">
                <a:solidFill>
                  <a:schemeClr val="accent1"/>
                </a:solidFill>
                <a:latin typeface="ArialMT"/>
              </a:rPr>
              <a:t>Service Excellence: Cooperative Culture</a:t>
            </a:r>
          </a:p>
          <a:p>
            <a:r>
              <a:rPr lang="en-US" sz="1200" b="1" dirty="0">
                <a:latin typeface="ArialMT"/>
              </a:rPr>
              <a:t>Cooperative Culture focuses on “How” we accomplish things together. Culture is an everyday way of life. The co-op life. Culture not only ensures that we have far more great days than bad days at work, but it ensures that the membership is served with excellence. Cooperatives take countless steps to stretch the member dollar – through the use of efficiency, technology, safety and more. Culture is also a big way to maximize the member resource by welcoming innovation, operating with trust and creating a positive</a:t>
            </a:r>
          </a:p>
          <a:p>
            <a:r>
              <a:rPr lang="en-US" sz="1200" b="1" dirty="0">
                <a:latin typeface="ArialMT"/>
              </a:rPr>
              <a:t>environment for member service.</a:t>
            </a:r>
          </a:p>
        </p:txBody>
      </p:sp>
    </p:spTree>
    <p:extLst>
      <p:ext uri="{BB962C8B-B14F-4D97-AF65-F5344CB8AC3E}">
        <p14:creationId xmlns:p14="http://schemas.microsoft.com/office/powerpoint/2010/main" val="353901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preview">
            <a:extLst>
              <a:ext uri="{FF2B5EF4-FFF2-40B4-BE49-F238E27FC236}">
                <a16:creationId xmlns:a16="http://schemas.microsoft.com/office/drawing/2014/main" id="{DFCC6BE8-0796-9E10-FCC2-0C08BADFB88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r>
              <a:rPr lang="en-US" sz="1050"/>
              <a:t> </a:t>
            </a:r>
          </a:p>
        </p:txBody>
      </p:sp>
      <p:pic>
        <p:nvPicPr>
          <p:cNvPr id="4" name="Picture 3">
            <a:extLst>
              <a:ext uri="{FF2B5EF4-FFF2-40B4-BE49-F238E27FC236}">
                <a16:creationId xmlns:a16="http://schemas.microsoft.com/office/drawing/2014/main" id="{74872424-B179-5AFE-B22C-C986D1EEE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464469"/>
            <a:ext cx="4295775" cy="3221831"/>
          </a:xfrm>
          <a:prstGeom prst="rect">
            <a:avLst/>
          </a:prstGeom>
        </p:spPr>
      </p:pic>
      <p:pic>
        <p:nvPicPr>
          <p:cNvPr id="6" name="Picture 5">
            <a:extLst>
              <a:ext uri="{FF2B5EF4-FFF2-40B4-BE49-F238E27FC236}">
                <a16:creationId xmlns:a16="http://schemas.microsoft.com/office/drawing/2014/main" id="{D6A6CB48-3AB0-2D92-5D02-FA1BEC682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464468"/>
            <a:ext cx="4295775" cy="3221831"/>
          </a:xfrm>
          <a:prstGeom prst="rect">
            <a:avLst/>
          </a:prstGeom>
        </p:spPr>
      </p:pic>
      <p:sp>
        <p:nvSpPr>
          <p:cNvPr id="7" name="TextBox 6">
            <a:extLst>
              <a:ext uri="{FF2B5EF4-FFF2-40B4-BE49-F238E27FC236}">
                <a16:creationId xmlns:a16="http://schemas.microsoft.com/office/drawing/2014/main" id="{4A4A37A4-CE1D-7FEF-E0C7-FB9BAC1ADB7E}"/>
              </a:ext>
            </a:extLst>
          </p:cNvPr>
          <p:cNvSpPr txBox="1"/>
          <p:nvPr/>
        </p:nvSpPr>
        <p:spPr>
          <a:xfrm>
            <a:off x="1604997" y="142876"/>
            <a:ext cx="5705408" cy="99257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2700" b="1"/>
              <a:t>Held Regionally Across the State </a:t>
            </a:r>
          </a:p>
          <a:p>
            <a:r>
              <a:rPr lang="en-US" sz="1050" b="1">
                <a:solidFill>
                  <a:schemeClr val="accent1"/>
                </a:solidFill>
              </a:rPr>
              <a:t>                                     Hancock – Wood (Northwest) – April </a:t>
            </a:r>
          </a:p>
          <a:p>
            <a:r>
              <a:rPr lang="en-US" sz="1050" b="1">
                <a:solidFill>
                  <a:schemeClr val="accent1"/>
                </a:solidFill>
              </a:rPr>
              <a:t>                                 South Central – (South Central </a:t>
            </a:r>
            <a:r>
              <a:rPr lang="en-US" sz="1050" b="1">
                <a:solidFill>
                  <a:schemeClr val="accent1"/>
                </a:solidFill>
                <a:sym typeface="Wingdings" panose="05000000000000000000" pitchFamily="2" charset="2"/>
              </a:rPr>
              <a:t>) – June </a:t>
            </a:r>
          </a:p>
          <a:p>
            <a:r>
              <a:rPr lang="en-US" sz="1050" b="1">
                <a:solidFill>
                  <a:schemeClr val="accent1"/>
                </a:solidFill>
                <a:sym typeface="Wingdings" panose="05000000000000000000" pitchFamily="2" charset="2"/>
              </a:rPr>
              <a:t>                                     Frontier – East/Central) – October </a:t>
            </a:r>
            <a:endParaRPr lang="en-US" sz="1050" b="1">
              <a:solidFill>
                <a:schemeClr val="accent1"/>
              </a:solidFill>
            </a:endParaRPr>
          </a:p>
        </p:txBody>
      </p:sp>
    </p:spTree>
    <p:extLst>
      <p:ext uri="{BB962C8B-B14F-4D97-AF65-F5344CB8AC3E}">
        <p14:creationId xmlns:p14="http://schemas.microsoft.com/office/powerpoint/2010/main" val="219170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C60E8-6488-8949-D013-A59EDF42225A}"/>
              </a:ext>
            </a:extLst>
          </p:cNvPr>
          <p:cNvSpPr txBox="1"/>
          <p:nvPr/>
        </p:nvSpPr>
        <p:spPr>
          <a:xfrm>
            <a:off x="65662" y="736391"/>
            <a:ext cx="8855984" cy="4131900"/>
          </a:xfrm>
          <a:prstGeom prst="rect">
            <a:avLst/>
          </a:prstGeom>
          <a:noFill/>
        </p:spPr>
        <p:txBody>
          <a:bodyPr wrap="square" lIns="91440" tIns="45720" rIns="91440" bIns="45720" rtlCol="0" anchor="t">
            <a:spAutoFit/>
          </a:bodyPr>
          <a:lstStyle/>
          <a:p>
            <a:pPr marL="257175" indent="-257175">
              <a:buFont typeface="Arial" panose="020B0604020202020204" pitchFamily="34" charset="0"/>
              <a:buChar char="•"/>
            </a:pPr>
            <a:r>
              <a:rPr lang="en-US" b="1" dirty="0">
                <a:solidFill>
                  <a:schemeClr val="accent1"/>
                </a:solidFill>
              </a:rPr>
              <a:t>I'm on a personal campaign to make service excellence the job of every co-op employee, so this gave </a:t>
            </a:r>
          </a:p>
          <a:p>
            <a:r>
              <a:rPr lang="en-US" b="1" dirty="0">
                <a:solidFill>
                  <a:schemeClr val="accent1"/>
                </a:solidFill>
              </a:rPr>
              <a:t>      me some tools for directing our attention there. Accountability is a struggle, so realizing there are </a:t>
            </a:r>
          </a:p>
          <a:p>
            <a:r>
              <a:rPr lang="en-US" b="1" dirty="0">
                <a:solidFill>
                  <a:schemeClr val="accent1"/>
                </a:solidFill>
              </a:rPr>
              <a:t>      steps to get there was helpful. </a:t>
            </a:r>
          </a:p>
          <a:p>
            <a:endParaRPr lang="en-US" b="1" dirty="0">
              <a:solidFill>
                <a:schemeClr val="accent1"/>
              </a:solidFill>
            </a:endParaRPr>
          </a:p>
          <a:p>
            <a:pPr marL="257175" indent="-257175">
              <a:buFont typeface="Arial" panose="020B0604020202020204" pitchFamily="34" charset="0"/>
              <a:buChar char="•"/>
            </a:pPr>
            <a:r>
              <a:rPr lang="en-US" b="1" dirty="0">
                <a:solidFill>
                  <a:schemeClr val="accent1"/>
                </a:solidFill>
              </a:rPr>
              <a:t>I really enjoyed this workshop! I felt that there were new ways to look at things and suggestions to </a:t>
            </a:r>
          </a:p>
          <a:p>
            <a:r>
              <a:rPr lang="en-US" b="1" dirty="0">
                <a:solidFill>
                  <a:schemeClr val="accent1"/>
                </a:solidFill>
              </a:rPr>
              <a:t>     make me a better team member and individual.</a:t>
            </a:r>
          </a:p>
          <a:p>
            <a:endParaRPr lang="en-US" b="1" dirty="0">
              <a:solidFill>
                <a:schemeClr val="accent1"/>
              </a:solidFill>
            </a:endParaRPr>
          </a:p>
          <a:p>
            <a:pPr marL="257175" indent="-257175">
              <a:buFont typeface="Arial" panose="020B0604020202020204" pitchFamily="34" charset="0"/>
              <a:buChar char="•"/>
            </a:pPr>
            <a:r>
              <a:rPr lang="en-US" b="1" dirty="0">
                <a:solidFill>
                  <a:schemeClr val="accent1"/>
                </a:solidFill>
              </a:rPr>
              <a:t>Reminding us to think of ways to give our members and our co workers that "wow" factor</a:t>
            </a:r>
          </a:p>
          <a:p>
            <a:pPr marL="257175" indent="-257175">
              <a:buFont typeface="Arial" panose="020B0604020202020204" pitchFamily="34" charset="0"/>
              <a:buChar char="•"/>
            </a:pPr>
            <a:endParaRPr lang="en-US" b="1" dirty="0">
              <a:solidFill>
                <a:schemeClr val="accent1"/>
              </a:solidFill>
            </a:endParaRPr>
          </a:p>
          <a:p>
            <a:pPr marL="257175" indent="-257175">
              <a:buFont typeface="Arial" panose="020B0604020202020204" pitchFamily="34" charset="0"/>
              <a:buChar char="•"/>
            </a:pPr>
            <a:r>
              <a:rPr lang="en-US" b="1" dirty="0">
                <a:solidFill>
                  <a:schemeClr val="accent1"/>
                </a:solidFill>
              </a:rPr>
              <a:t>Love the comparison about member services and outages. Also really liked how he said to move from </a:t>
            </a:r>
          </a:p>
          <a:p>
            <a:r>
              <a:rPr lang="en-US" b="1" dirty="0">
                <a:solidFill>
                  <a:schemeClr val="accent1"/>
                </a:solidFill>
              </a:rPr>
              <a:t>      react to respond.</a:t>
            </a:r>
          </a:p>
          <a:p>
            <a:endParaRPr lang="en-US" b="1" dirty="0">
              <a:solidFill>
                <a:schemeClr val="accent1"/>
              </a:solidFill>
            </a:endParaRPr>
          </a:p>
          <a:p>
            <a:pPr marL="257175" indent="-257175">
              <a:buFont typeface="Arial" panose="020B0604020202020204" pitchFamily="34" charset="0"/>
              <a:buChar char="•"/>
            </a:pPr>
            <a:r>
              <a:rPr lang="en-US" b="1" dirty="0">
                <a:solidFill>
                  <a:schemeClr val="accent1"/>
                </a:solidFill>
                <a:latin typeface="Liberation Sans"/>
              </a:rPr>
              <a:t>Taking time to think about others </a:t>
            </a:r>
            <a:r>
              <a:rPr lang="en-US" b="1" dirty="0">
                <a:solidFill>
                  <a:schemeClr val="accent1"/>
                </a:solidFill>
                <a:latin typeface="Lato"/>
                <a:ea typeface="Lato"/>
                <a:cs typeface="Lato"/>
              </a:rPr>
              <a:t>and</a:t>
            </a:r>
            <a:r>
              <a:rPr lang="en-US" b="1" dirty="0">
                <a:solidFill>
                  <a:schemeClr val="accent1"/>
                </a:solidFill>
                <a:latin typeface="Liberation Sans"/>
              </a:rPr>
              <a:t> how you can provide great service and enrich your own </a:t>
            </a:r>
          </a:p>
          <a:p>
            <a:r>
              <a:rPr lang="en-US" b="1" dirty="0">
                <a:solidFill>
                  <a:schemeClr val="accent1"/>
                </a:solidFill>
                <a:latin typeface="Liberation Sans"/>
              </a:rPr>
              <a:t>     daily life at the same time.</a:t>
            </a:r>
          </a:p>
          <a:p>
            <a:endParaRPr lang="en-US" b="1" dirty="0">
              <a:solidFill>
                <a:schemeClr val="accent1"/>
              </a:solidFill>
              <a:latin typeface="Liberation Sans"/>
            </a:endParaRPr>
          </a:p>
          <a:p>
            <a:pPr marL="257175" indent="-257175">
              <a:buFont typeface="Arial" panose="020B0604020202020204" pitchFamily="34" charset="0"/>
              <a:buChar char="•"/>
            </a:pPr>
            <a:r>
              <a:rPr lang="en-US" b="1" dirty="0">
                <a:solidFill>
                  <a:schemeClr val="accent1"/>
                </a:solidFill>
                <a:latin typeface="Liberation Sans"/>
              </a:rPr>
              <a:t>4.8 / 5.0 / 4.9 on a 5pt scale</a:t>
            </a:r>
            <a:endParaRPr lang="en-US" b="1" dirty="0">
              <a:solidFill>
                <a:schemeClr val="accent1"/>
              </a:solidFill>
            </a:endParaRPr>
          </a:p>
          <a:p>
            <a:endParaRPr lang="en-US" sz="1050" b="1">
              <a:solidFill>
                <a:schemeClr val="accent1"/>
              </a:solidFill>
            </a:endParaRPr>
          </a:p>
        </p:txBody>
      </p:sp>
      <p:sp>
        <p:nvSpPr>
          <p:cNvPr id="3" name="TextBox 2">
            <a:extLst>
              <a:ext uri="{FF2B5EF4-FFF2-40B4-BE49-F238E27FC236}">
                <a16:creationId xmlns:a16="http://schemas.microsoft.com/office/drawing/2014/main" id="{BEB5C440-9181-D61D-5644-29D189F4AC29}"/>
              </a:ext>
            </a:extLst>
          </p:cNvPr>
          <p:cNvSpPr txBox="1"/>
          <p:nvPr/>
        </p:nvSpPr>
        <p:spPr>
          <a:xfrm>
            <a:off x="1942554" y="84201"/>
            <a:ext cx="5570756"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a:t>What our Members Said </a:t>
            </a:r>
          </a:p>
        </p:txBody>
      </p:sp>
    </p:spTree>
    <p:extLst>
      <p:ext uri="{BB962C8B-B14F-4D97-AF65-F5344CB8AC3E}">
        <p14:creationId xmlns:p14="http://schemas.microsoft.com/office/powerpoint/2010/main" val="330593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488515-4F2C-1456-5FEC-E6017D8EF49B}"/>
              </a:ext>
            </a:extLst>
          </p:cNvPr>
          <p:cNvSpPr txBox="1"/>
          <p:nvPr/>
        </p:nvSpPr>
        <p:spPr>
          <a:xfrm>
            <a:off x="-19676623" y="283219"/>
            <a:ext cx="35090364" cy="4016484"/>
          </a:xfrm>
          <a:prstGeom prst="rect">
            <a:avLst/>
          </a:prstGeom>
          <a:noFill/>
        </p:spPr>
        <p:txBody>
          <a:bodyPr wrap="square" rtlCol="0">
            <a:spAutoFit/>
          </a:bodyPr>
          <a:lstStyle/>
          <a:p>
            <a:r>
              <a:rPr lang="en-US" sz="1500" b="1">
                <a:solidFill>
                  <a:schemeClr val="accent1"/>
                </a:solidFill>
                <a:latin typeface="Aptos" panose="020B0004020202020204" pitchFamily="34" charset="0"/>
              </a:rPr>
              <a:t>Service Excellence is a comprehensive training program that equips your employees with the </a:t>
            </a:r>
          </a:p>
          <a:p>
            <a:r>
              <a:rPr lang="en-US" sz="1500" b="1">
                <a:solidFill>
                  <a:schemeClr val="accent1"/>
                </a:solidFill>
                <a:latin typeface="Aptos" panose="020B0004020202020204" pitchFamily="34" charset="0"/>
              </a:rPr>
              <a:t>skills needed to increase member engagement and satisfaction.</a:t>
            </a:r>
            <a:r>
              <a:rPr lang="en-US" sz="1500" b="1">
                <a:solidFill>
                  <a:schemeClr val="accent1"/>
                </a:solidFill>
                <a:latin typeface="Arial" panose="020B0604020202020204" pitchFamily="34" charset="0"/>
              </a:rPr>
              <a:t>​</a:t>
            </a:r>
            <a:r>
              <a:rPr lang="en-US" sz="1500" b="1">
                <a:solidFill>
                  <a:schemeClr val="accent1"/>
                </a:solidFill>
                <a:latin typeface="Aptos" panose="020B0004020202020204" pitchFamily="34" charset="0"/>
              </a:rPr>
              <a:t> The program fosters a </a:t>
            </a:r>
          </a:p>
          <a:p>
            <a:r>
              <a:rPr lang="en-US" sz="1500" b="1">
                <a:solidFill>
                  <a:schemeClr val="accent1"/>
                </a:solidFill>
                <a:latin typeface="Aptos" panose="020B0004020202020204" pitchFamily="34" charset="0"/>
              </a:rPr>
              <a:t>culture where your employees are motivated, and able to anticipate member needs, leading </a:t>
            </a:r>
          </a:p>
          <a:p>
            <a:r>
              <a:rPr lang="en-US" sz="1500" b="1">
                <a:solidFill>
                  <a:schemeClr val="accent1"/>
                </a:solidFill>
                <a:latin typeface="Aptos" panose="020B0004020202020204" pitchFamily="34" charset="0"/>
              </a:rPr>
              <a:t>with a positive and proactive mindset. </a:t>
            </a:r>
          </a:p>
          <a:p>
            <a:endParaRPr lang="en-US" sz="1500" b="1">
              <a:solidFill>
                <a:schemeClr val="accent1"/>
              </a:solidFill>
              <a:latin typeface="Aptos" panose="020B0004020202020204" pitchFamily="34" charset="0"/>
            </a:endParaRPr>
          </a:p>
          <a:p>
            <a:r>
              <a:rPr lang="en-US" sz="1500" b="1">
                <a:solidFill>
                  <a:schemeClr val="accent1"/>
                </a:solidFill>
                <a:latin typeface="Aptos" panose="020B0004020202020204" pitchFamily="34" charset="0"/>
              </a:rPr>
              <a:t>Building on Parts 1 and 2, Back to Basics and Cooperative Culture, offered in 2025, </a:t>
            </a:r>
          </a:p>
          <a:p>
            <a:r>
              <a:rPr lang="en-US" sz="1500" b="1">
                <a:solidFill>
                  <a:schemeClr val="accent1"/>
                </a:solidFill>
                <a:latin typeface="Aptos" panose="020B0004020202020204" pitchFamily="34" charset="0"/>
              </a:rPr>
              <a:t>Parts 3 and 4, Member Engagement and What’s Next will be offered in 2026.</a:t>
            </a:r>
          </a:p>
          <a:p>
            <a:r>
              <a:rPr lang="en-US" sz="1500" b="1">
                <a:solidFill>
                  <a:schemeClr val="accent1"/>
                </a:solidFill>
                <a:latin typeface="Aptos" panose="020B0004020202020204" pitchFamily="34" charset="0"/>
              </a:rPr>
              <a:t> </a:t>
            </a:r>
          </a:p>
          <a:p>
            <a:r>
              <a:rPr lang="en-US" sz="1500" b="1">
                <a:solidFill>
                  <a:schemeClr val="accent1"/>
                </a:solidFill>
                <a:latin typeface="Aptos" panose="020B0004020202020204" pitchFamily="34" charset="0"/>
              </a:rPr>
              <a:t>Service Excellence: Member Engagement</a:t>
            </a:r>
          </a:p>
          <a:p>
            <a:r>
              <a:rPr lang="en-US" sz="1500" b="1">
                <a:solidFill>
                  <a:schemeClr val="accent1"/>
                </a:solidFill>
                <a:latin typeface="Aptos" panose="020B0004020202020204" pitchFamily="34" charset="0"/>
              </a:rPr>
              <a:t>Focuses on the most important function of the cooperative: meeting and exceeding the needs of the </a:t>
            </a:r>
          </a:p>
          <a:p>
            <a:r>
              <a:rPr lang="en-US" sz="1500" b="1">
                <a:solidFill>
                  <a:schemeClr val="accent1"/>
                </a:solidFill>
                <a:latin typeface="Aptos" panose="020B0004020202020204" pitchFamily="34" charset="0"/>
              </a:rPr>
              <a:t>membership. Market research and understanding generational influences and technology preferences </a:t>
            </a:r>
          </a:p>
          <a:p>
            <a:r>
              <a:rPr lang="en-US" sz="1500" b="1">
                <a:solidFill>
                  <a:schemeClr val="accent1"/>
                </a:solidFill>
                <a:latin typeface="Aptos" panose="020B0004020202020204" pitchFamily="34" charset="0"/>
              </a:rPr>
              <a:t>are just a few ways to increase member engagement.</a:t>
            </a:r>
          </a:p>
          <a:p>
            <a:r>
              <a:rPr lang="en-US" sz="1500" b="1">
                <a:solidFill>
                  <a:schemeClr val="accent1"/>
                </a:solidFill>
                <a:latin typeface="Aptos" panose="020B0004020202020204" pitchFamily="34" charset="0"/>
              </a:rPr>
              <a:t> </a:t>
            </a:r>
          </a:p>
          <a:p>
            <a:r>
              <a:rPr lang="en-US" sz="1500" b="1">
                <a:solidFill>
                  <a:schemeClr val="accent1"/>
                </a:solidFill>
                <a:latin typeface="Aptos" panose="020B0004020202020204" pitchFamily="34" charset="0"/>
              </a:rPr>
              <a:t>Service Excellence: What’s Next</a:t>
            </a:r>
          </a:p>
          <a:p>
            <a:r>
              <a:rPr lang="en-US" sz="1500" b="1">
                <a:solidFill>
                  <a:schemeClr val="accent1"/>
                </a:solidFill>
                <a:latin typeface="Aptos" panose="020B0004020202020204" pitchFamily="34" charset="0"/>
              </a:rPr>
              <a:t>Focuses on the cooperative and member of the future. Technology and innovation are driving the </a:t>
            </a:r>
          </a:p>
          <a:p>
            <a:r>
              <a:rPr lang="en-US" sz="1500" b="1">
                <a:solidFill>
                  <a:schemeClr val="accent1"/>
                </a:solidFill>
                <a:latin typeface="Aptos" panose="020B0004020202020204" pitchFamily="34" charset="0"/>
              </a:rPr>
              <a:t>operations within the walls of the co-op. Learn how to make your cooperative future proof and </a:t>
            </a:r>
          </a:p>
          <a:p>
            <a:r>
              <a:rPr lang="en-US" sz="1500" b="1">
                <a:solidFill>
                  <a:schemeClr val="accent1"/>
                </a:solidFill>
                <a:latin typeface="Aptos" panose="020B0004020202020204" pitchFamily="34" charset="0"/>
              </a:rPr>
              <a:t>continually anticipate consumer-member needs</a:t>
            </a:r>
          </a:p>
        </p:txBody>
      </p:sp>
      <p:sp>
        <p:nvSpPr>
          <p:cNvPr id="3" name="TextBox 2">
            <a:extLst>
              <a:ext uri="{FF2B5EF4-FFF2-40B4-BE49-F238E27FC236}">
                <a16:creationId xmlns:a16="http://schemas.microsoft.com/office/drawing/2014/main" id="{9B34078C-4FF6-2726-7C8A-E01829EC46E3}"/>
              </a:ext>
            </a:extLst>
          </p:cNvPr>
          <p:cNvSpPr txBox="1"/>
          <p:nvPr/>
        </p:nvSpPr>
        <p:spPr>
          <a:xfrm>
            <a:off x="3154425" y="176661"/>
            <a:ext cx="2954655"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a:t>What’s Next </a:t>
            </a:r>
          </a:p>
        </p:txBody>
      </p:sp>
      <p:sp>
        <p:nvSpPr>
          <p:cNvPr id="4" name="TextBox 3">
            <a:extLst>
              <a:ext uri="{FF2B5EF4-FFF2-40B4-BE49-F238E27FC236}">
                <a16:creationId xmlns:a16="http://schemas.microsoft.com/office/drawing/2014/main" id="{E9114B96-0EBD-8D9B-EFE0-653470FA10D5}"/>
              </a:ext>
            </a:extLst>
          </p:cNvPr>
          <p:cNvSpPr txBox="1"/>
          <p:nvPr/>
        </p:nvSpPr>
        <p:spPr>
          <a:xfrm>
            <a:off x="150779" y="866881"/>
            <a:ext cx="8842443" cy="3785652"/>
          </a:xfrm>
          <a:prstGeom prst="rect">
            <a:avLst/>
          </a:prstGeom>
          <a:noFill/>
        </p:spPr>
        <p:txBody>
          <a:bodyPr wrap="square" rtlCol="0">
            <a:spAutoFit/>
          </a:bodyPr>
          <a:lstStyle/>
          <a:p>
            <a:r>
              <a:rPr lang="en-US" sz="1500" b="1">
                <a:solidFill>
                  <a:schemeClr val="accent1"/>
                </a:solidFill>
              </a:rPr>
              <a:t>Service Excellence is a comprehensive training program that equips your employees with the skills needed to increase member engagement and satisfaction.​ The program fosters a culture where your employees are motivated, and able to anticipate member needs, leading with a positive and proactive mindset. </a:t>
            </a:r>
          </a:p>
          <a:p>
            <a:r>
              <a:rPr lang="en-US" sz="1500" b="1">
                <a:solidFill>
                  <a:schemeClr val="accent1"/>
                </a:solidFill>
              </a:rPr>
              <a:t>Building on Parts 1 and 2, Back to Basics and Cooperative Culture, offered in 2025, </a:t>
            </a:r>
          </a:p>
          <a:p>
            <a:r>
              <a:rPr lang="en-US" sz="1500" b="1">
                <a:solidFill>
                  <a:schemeClr val="accent1"/>
                </a:solidFill>
              </a:rPr>
              <a:t>Parts 3 and 4, Member Engagement and What’s Next will be offered in 2026.</a:t>
            </a:r>
          </a:p>
          <a:p>
            <a:r>
              <a:rPr lang="en-US" sz="1500" b="1">
                <a:solidFill>
                  <a:schemeClr val="accent1"/>
                </a:solidFill>
              </a:rPr>
              <a:t> </a:t>
            </a:r>
          </a:p>
          <a:p>
            <a:r>
              <a:rPr lang="en-US" sz="1500" b="1">
                <a:solidFill>
                  <a:schemeClr val="accent1"/>
                </a:solidFill>
              </a:rPr>
              <a:t>Service Excellence: Member Engagement</a:t>
            </a:r>
          </a:p>
          <a:p>
            <a:r>
              <a:rPr lang="en-US" sz="1500" b="1">
                <a:solidFill>
                  <a:schemeClr val="accent1"/>
                </a:solidFill>
              </a:rPr>
              <a:t>Focuses on the most important function of the cooperative: meeting and exceeding the needs of the membership. Market research and understanding generational influences and technology preferences are just a few ways to increase member engagement.</a:t>
            </a:r>
          </a:p>
          <a:p>
            <a:r>
              <a:rPr lang="en-US" sz="1500" b="1">
                <a:solidFill>
                  <a:schemeClr val="accent1"/>
                </a:solidFill>
              </a:rPr>
              <a:t> </a:t>
            </a:r>
          </a:p>
          <a:p>
            <a:r>
              <a:rPr lang="en-US" sz="1500" b="1">
                <a:solidFill>
                  <a:schemeClr val="accent1"/>
                </a:solidFill>
              </a:rPr>
              <a:t>Service Excellence: What’s Next</a:t>
            </a:r>
          </a:p>
          <a:p>
            <a:r>
              <a:rPr lang="en-US" sz="1500" b="1">
                <a:solidFill>
                  <a:schemeClr val="accent1"/>
                </a:solidFill>
              </a:rPr>
              <a:t>Focuses on the cooperative and member of the future. Technology and innovation are driving the operations within the walls of the co-op. Learn how to make your cooperative future proof and continually anticipate consumer-member needs</a:t>
            </a:r>
          </a:p>
        </p:txBody>
      </p:sp>
    </p:spTree>
    <p:extLst>
      <p:ext uri="{BB962C8B-B14F-4D97-AF65-F5344CB8AC3E}">
        <p14:creationId xmlns:p14="http://schemas.microsoft.com/office/powerpoint/2010/main" val="1319129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06019F63-E6E5-8CC8-B142-6ABAB049E811}"/>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0B2D0891-52D4-EBA5-66DD-24FDEA774A08}"/>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Autofit/>
          </a:bodyPr>
          <a:lstStyle/>
          <a:p>
            <a:pPr marL="285750" indent="-285750">
              <a:lnSpc>
                <a:spcPct val="114999"/>
              </a:lnSpc>
            </a:pPr>
            <a:r>
              <a:rPr lang="en-US" dirty="0">
                <a:solidFill>
                  <a:schemeClr val="dk1"/>
                </a:solidFill>
                <a:latin typeface="Calibri"/>
                <a:ea typeface="Calibri"/>
                <a:cs typeface="Calibri"/>
              </a:rPr>
              <a:t>How can we strengthen our partnership?</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is working well and what can we improve?</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do you engage your members?</a:t>
            </a:r>
            <a:endParaRPr lang="en-US">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to you use TE to benefit your member-systems?</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TE programs bring the most value to your organization?</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increases in program usage will help your member-systems most in 2026?</a:t>
            </a:r>
          </a:p>
          <a:p>
            <a:pPr marL="285750" indent="-285750">
              <a:lnSpc>
                <a:spcPct val="114999"/>
              </a:lnSpc>
            </a:pPr>
            <a:r>
              <a:rPr lang="en-US" dirty="0">
                <a:solidFill>
                  <a:schemeClr val="dk1"/>
                </a:solidFill>
                <a:latin typeface="Calibri"/>
                <a:ea typeface="Calibri"/>
                <a:cs typeface="Calibri"/>
              </a:rPr>
              <a:t>What increases in program engagement will help your RM organization build value and stronger connections with my member systems in 2026? </a:t>
            </a:r>
            <a:endParaRPr lang="en-US" dirty="0">
              <a:solidFill>
                <a:schemeClr val="dk1"/>
              </a:solidFill>
              <a:latin typeface="Calibri"/>
              <a:cs typeface="Calibri"/>
            </a:endParaRPr>
          </a:p>
        </p:txBody>
      </p:sp>
      <p:sp>
        <p:nvSpPr>
          <p:cNvPr id="2" name="TextBox 1">
            <a:extLst>
              <a:ext uri="{FF2B5EF4-FFF2-40B4-BE49-F238E27FC236}">
                <a16:creationId xmlns:a16="http://schemas.microsoft.com/office/drawing/2014/main" id="{5328366D-4DD8-CB93-C630-1442B214C541}"/>
              </a:ext>
            </a:extLst>
          </p:cNvPr>
          <p:cNvSpPr txBox="1"/>
          <p:nvPr/>
        </p:nvSpPr>
        <p:spPr>
          <a:xfrm>
            <a:off x="311700" y="573862"/>
            <a:ext cx="7628839" cy="492122"/>
          </a:xfrm>
          <a:prstGeom prst="rect">
            <a:avLst/>
          </a:prstGeom>
          <a:noFill/>
          <a:ln>
            <a:noFill/>
          </a:ln>
        </p:spPr>
        <p:txBody>
          <a:bodyPr wrap="square" lIns="91440" tIns="45720" rIns="91440" bIns="45720" anchor="t">
            <a:spAutoFit/>
          </a:bodyPr>
          <a:lstStyle/>
          <a:p>
            <a:pPr marL="133350">
              <a:lnSpc>
                <a:spcPct val="115000"/>
              </a:lnSpc>
              <a:spcBef>
                <a:spcPts val="1200"/>
              </a:spcBef>
              <a:buSzPts val="1500"/>
              <a:defRPr/>
            </a:pPr>
            <a:r>
              <a:rPr lang="en-US" sz="2400" b="1" dirty="0">
                <a:latin typeface="Calibri"/>
                <a:cs typeface="Calibri"/>
              </a:rPr>
              <a:t>Group Discussion</a:t>
            </a:r>
            <a:r>
              <a:rPr kumimoji="0" lang="en-US" sz="2400" b="1" i="0" u="none" strike="noStrike" kern="0" cap="none" spc="0" normalizeH="0" baseline="0" noProof="0" dirty="0">
                <a:ln>
                  <a:noFill/>
                </a:ln>
                <a:solidFill>
                  <a:srgbClr val="000000"/>
                </a:solidFill>
                <a:effectLst/>
                <a:uLnTx/>
                <a:uFillTx/>
                <a:latin typeface="Calibri"/>
                <a:cs typeface="Calibri"/>
                <a:sym typeface="Arial"/>
              </a:rPr>
              <a:t>:</a:t>
            </a:r>
          </a:p>
        </p:txBody>
      </p:sp>
    </p:spTree>
    <p:extLst>
      <p:ext uri="{BB962C8B-B14F-4D97-AF65-F5344CB8AC3E}">
        <p14:creationId xmlns:p14="http://schemas.microsoft.com/office/powerpoint/2010/main" val="1194357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CA670DE2-F64F-94EB-903C-76639CC150F5}"/>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EC88E911-8414-33E3-8D76-317062E07F0E}"/>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marL="114300" indent="0" fontAlgn="base">
              <a:buNone/>
            </a:pPr>
            <a:r>
              <a:rPr lang="en-US" sz="2400">
                <a:solidFill>
                  <a:schemeClr val="dk1"/>
                </a:solidFill>
                <a:latin typeface="Calibri" panose="020F0502020204030204" pitchFamily="34" charset="0"/>
                <a:cs typeface="Calibri" panose="020F0502020204030204" pitchFamily="34" charset="0"/>
              </a:rPr>
              <a:t>SHiNE – Dana Bolwerk</a:t>
            </a:r>
          </a:p>
        </p:txBody>
      </p:sp>
      <p:sp>
        <p:nvSpPr>
          <p:cNvPr id="2" name="TextBox 1">
            <a:extLst>
              <a:ext uri="{FF2B5EF4-FFF2-40B4-BE49-F238E27FC236}">
                <a16:creationId xmlns:a16="http://schemas.microsoft.com/office/drawing/2014/main" id="{FD3EAFA7-81E1-883D-97C4-E04CA3869289}"/>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286909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A39629F5-BE6B-480F-DE0F-B5A1055855D3}"/>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429BCC47-3981-AD1C-EFAE-D5F97675090B}"/>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Autofit/>
          </a:bodyPr>
          <a:lstStyle/>
          <a:p>
            <a:pPr marL="285750" indent="-285750">
              <a:lnSpc>
                <a:spcPct val="114999"/>
              </a:lnSpc>
            </a:pPr>
            <a:r>
              <a:rPr lang="en-US">
                <a:solidFill>
                  <a:schemeClr val="dk1"/>
                </a:solidFill>
                <a:latin typeface="Calibri"/>
                <a:ea typeface="Calibri"/>
                <a:cs typeface="Calibri"/>
              </a:rPr>
              <a:t>How can we strengthen our partnership?</a:t>
            </a:r>
            <a:endParaRPr lang="en-US">
              <a:solidFill>
                <a:schemeClr val="dk1"/>
              </a:solidFill>
              <a:latin typeface="Calibri"/>
              <a:cs typeface="Calibri"/>
            </a:endParaRPr>
          </a:p>
          <a:p>
            <a:pPr marL="285750" indent="-285750">
              <a:lnSpc>
                <a:spcPct val="114999"/>
              </a:lnSpc>
            </a:pPr>
            <a:r>
              <a:rPr lang="en-US">
                <a:solidFill>
                  <a:schemeClr val="dk1"/>
                </a:solidFill>
                <a:latin typeface="Calibri"/>
                <a:ea typeface="Calibri"/>
                <a:cs typeface="Calibri"/>
              </a:rPr>
              <a:t>What is working well and what can we improve?</a:t>
            </a:r>
            <a:endParaRPr lang="en-US">
              <a:solidFill>
                <a:schemeClr val="dk1"/>
              </a:solidFill>
              <a:latin typeface="Calibri"/>
              <a:cs typeface="Calibri"/>
            </a:endParaRPr>
          </a:p>
          <a:p>
            <a:pPr marL="285750" indent="-285750">
              <a:lnSpc>
                <a:spcPct val="114999"/>
              </a:lnSpc>
            </a:pPr>
            <a:r>
              <a:rPr lang="en-US">
                <a:solidFill>
                  <a:schemeClr val="dk1"/>
                </a:solidFill>
                <a:latin typeface="Calibri"/>
                <a:ea typeface="Calibri"/>
                <a:cs typeface="Calibri"/>
              </a:rPr>
              <a:t>How do you engage your members?</a:t>
            </a:r>
            <a:endParaRPr lang="en-US">
              <a:solidFill>
                <a:schemeClr val="dk1"/>
              </a:solidFill>
              <a:latin typeface="Calibri"/>
              <a:cs typeface="Calibri"/>
            </a:endParaRPr>
          </a:p>
          <a:p>
            <a:pPr marL="285750" indent="-285750">
              <a:lnSpc>
                <a:spcPct val="114999"/>
              </a:lnSpc>
            </a:pPr>
            <a:r>
              <a:rPr lang="en-US">
                <a:solidFill>
                  <a:schemeClr val="dk1"/>
                </a:solidFill>
                <a:latin typeface="Calibri"/>
                <a:ea typeface="Calibri"/>
                <a:cs typeface="Calibri"/>
              </a:rPr>
              <a:t>How to you use TE to benefit your member-systems?</a:t>
            </a:r>
            <a:endParaRPr lang="en-US">
              <a:solidFill>
                <a:schemeClr val="dk1"/>
              </a:solidFill>
              <a:latin typeface="Calibri"/>
              <a:cs typeface="Calibri"/>
            </a:endParaRPr>
          </a:p>
          <a:p>
            <a:pPr marL="285750" indent="-285750">
              <a:lnSpc>
                <a:spcPct val="114999"/>
              </a:lnSpc>
            </a:pPr>
            <a:r>
              <a:rPr lang="en-US">
                <a:solidFill>
                  <a:schemeClr val="dk1"/>
                </a:solidFill>
                <a:latin typeface="Calibri"/>
                <a:ea typeface="Calibri"/>
                <a:cs typeface="Calibri"/>
              </a:rPr>
              <a:t>What TE programs bring the most value to your organization?</a:t>
            </a:r>
            <a:endParaRPr lang="en-US">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increases in program usage will help your member-systems most in 2026?</a:t>
            </a:r>
          </a:p>
          <a:p>
            <a:pPr marL="285750" indent="-285750">
              <a:lnSpc>
                <a:spcPct val="114999"/>
              </a:lnSpc>
            </a:pPr>
            <a:r>
              <a:rPr lang="en-US" dirty="0">
                <a:solidFill>
                  <a:schemeClr val="dk1"/>
                </a:solidFill>
                <a:latin typeface="Calibri"/>
                <a:ea typeface="Calibri"/>
                <a:cs typeface="Calibri"/>
              </a:rPr>
              <a:t>What increases in program engagement will help your RM organization build value and stronger connections with my member systems in 2026? </a:t>
            </a:r>
            <a:endParaRPr lang="en-US" dirty="0">
              <a:solidFill>
                <a:schemeClr val="dk1"/>
              </a:solidFill>
              <a:latin typeface="Calibri"/>
              <a:cs typeface="Calibri"/>
            </a:endParaRPr>
          </a:p>
        </p:txBody>
      </p:sp>
      <p:sp>
        <p:nvSpPr>
          <p:cNvPr id="2" name="TextBox 1">
            <a:extLst>
              <a:ext uri="{FF2B5EF4-FFF2-40B4-BE49-F238E27FC236}">
                <a16:creationId xmlns:a16="http://schemas.microsoft.com/office/drawing/2014/main" id="{30A92EDB-F9C6-7AAB-1256-E68805ECEEFC}"/>
              </a:ext>
            </a:extLst>
          </p:cNvPr>
          <p:cNvSpPr txBox="1"/>
          <p:nvPr/>
        </p:nvSpPr>
        <p:spPr>
          <a:xfrm>
            <a:off x="311700" y="573862"/>
            <a:ext cx="7628839" cy="492122"/>
          </a:xfrm>
          <a:prstGeom prst="rect">
            <a:avLst/>
          </a:prstGeom>
          <a:noFill/>
          <a:ln>
            <a:noFill/>
          </a:ln>
        </p:spPr>
        <p:txBody>
          <a:bodyPr wrap="square" lIns="91440" tIns="45720" rIns="91440" bIns="45720" anchor="t">
            <a:spAutoFit/>
          </a:bodyPr>
          <a:lstStyle/>
          <a:p>
            <a:pPr marL="133350">
              <a:lnSpc>
                <a:spcPct val="115000"/>
              </a:lnSpc>
              <a:spcBef>
                <a:spcPts val="1200"/>
              </a:spcBef>
              <a:buSzPts val="1500"/>
              <a:defRPr/>
            </a:pPr>
            <a:r>
              <a:rPr lang="en-US" sz="2400" b="1" dirty="0">
                <a:latin typeface="Calibri"/>
                <a:cs typeface="Calibri"/>
              </a:rPr>
              <a:t>Group Discussion</a:t>
            </a:r>
            <a:r>
              <a:rPr kumimoji="0" lang="en-US" sz="2400" b="1" i="0" u="none" strike="noStrike" kern="0" cap="none" spc="0" normalizeH="0" baseline="0" noProof="0" dirty="0">
                <a:ln>
                  <a:noFill/>
                </a:ln>
                <a:solidFill>
                  <a:srgbClr val="000000"/>
                </a:solidFill>
                <a:effectLst/>
                <a:uLnTx/>
                <a:uFillTx/>
                <a:latin typeface="Calibri"/>
                <a:cs typeface="Calibri"/>
                <a:sym typeface="Arial"/>
              </a:rPr>
              <a:t>:</a:t>
            </a:r>
          </a:p>
        </p:txBody>
      </p:sp>
    </p:spTree>
    <p:extLst>
      <p:ext uri="{BB962C8B-B14F-4D97-AF65-F5344CB8AC3E}">
        <p14:creationId xmlns:p14="http://schemas.microsoft.com/office/powerpoint/2010/main" val="1353110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9AEBB553-7B0A-A349-4D78-2D61D2502F70}"/>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2020E3BD-DE6A-8449-5CD6-3CFCF4A7D0B4}"/>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marL="114300" indent="0" fontAlgn="base">
              <a:buNone/>
            </a:pPr>
            <a:r>
              <a:rPr lang="en-US" sz="2400">
                <a:solidFill>
                  <a:schemeClr val="dk1"/>
                </a:solidFill>
                <a:latin typeface="Calibri" panose="020F0502020204030204" pitchFamily="34" charset="0"/>
                <a:cs typeface="Calibri" panose="020F0502020204030204" pitchFamily="34" charset="0"/>
              </a:rPr>
              <a:t>The Cooperative Advantage Report – Alex Dal Santo</a:t>
            </a:r>
          </a:p>
        </p:txBody>
      </p:sp>
      <p:sp>
        <p:nvSpPr>
          <p:cNvPr id="2" name="TextBox 1">
            <a:extLst>
              <a:ext uri="{FF2B5EF4-FFF2-40B4-BE49-F238E27FC236}">
                <a16:creationId xmlns:a16="http://schemas.microsoft.com/office/drawing/2014/main" id="{D3C4FC4E-66D5-D9B2-4F95-78CEDB7917B0}"/>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3274735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022F62DB-3B27-E538-5DCD-A3AB11A80783}"/>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5F3D27DD-2EF3-D478-AA42-07B776ED21B6}"/>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rmAutofit/>
          </a:bodyPr>
          <a:lstStyle/>
          <a:p>
            <a:pPr marL="114300" indent="0" fontAlgn="base">
              <a:buNone/>
            </a:pPr>
            <a:r>
              <a:rPr lang="en-US" sz="2400">
                <a:solidFill>
                  <a:schemeClr val="dk1"/>
                </a:solidFill>
                <a:latin typeface="Calibri" panose="020F0502020204030204" pitchFamily="34" charset="0"/>
                <a:cs typeface="Calibri" panose="020F0502020204030204" pitchFamily="34" charset="0"/>
              </a:rPr>
              <a:t>The Cooperative Advantage Report – Alex Dal Santo</a:t>
            </a:r>
          </a:p>
        </p:txBody>
      </p:sp>
      <p:sp>
        <p:nvSpPr>
          <p:cNvPr id="2" name="TextBox 1">
            <a:extLst>
              <a:ext uri="{FF2B5EF4-FFF2-40B4-BE49-F238E27FC236}">
                <a16:creationId xmlns:a16="http://schemas.microsoft.com/office/drawing/2014/main" id="{59002020-C61E-25AF-0A9A-F0C2ECE35B87}"/>
              </a:ext>
            </a:extLst>
          </p:cNvPr>
          <p:cNvSpPr txBox="1"/>
          <p:nvPr/>
        </p:nvSpPr>
        <p:spPr>
          <a:xfrm>
            <a:off x="311700" y="573862"/>
            <a:ext cx="7628839" cy="492122"/>
          </a:xfrm>
          <a:prstGeom prst="rect">
            <a:avLst/>
          </a:prstGeom>
          <a:noFill/>
          <a:ln>
            <a:noFill/>
          </a:ln>
        </p:spPr>
        <p:txBody>
          <a:bodyPr wrap="square">
            <a:spAutoFit/>
          </a:bodyPr>
          <a:lstStyle/>
          <a:p>
            <a:pPr marL="133350" marR="0" lvl="0" indent="0" algn="l" defTabSz="914400" rtl="0" eaLnBrk="1" fontAlgn="auto" latinLnBrk="0" hangingPunct="1">
              <a:lnSpc>
                <a:spcPct val="115000"/>
              </a:lnSpc>
              <a:spcBef>
                <a:spcPts val="1200"/>
              </a:spcBef>
              <a:spcAft>
                <a:spcPts val="0"/>
              </a:spcAft>
              <a:buClr>
                <a:srgbClr val="000000"/>
              </a:buClr>
              <a:buSzPts val="1500"/>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Discussion Topics and Leaders:</a:t>
            </a:r>
          </a:p>
        </p:txBody>
      </p:sp>
    </p:spTree>
    <p:extLst>
      <p:ext uri="{BB962C8B-B14F-4D97-AF65-F5344CB8AC3E}">
        <p14:creationId xmlns:p14="http://schemas.microsoft.com/office/powerpoint/2010/main" val="33978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DCA4-C32C-8892-32C2-D8EC7B42A6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3584CE7-46BB-3843-0008-3941C04C28E4}"/>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Key Findings</a:t>
            </a:r>
          </a:p>
        </p:txBody>
      </p:sp>
      <p:sp>
        <p:nvSpPr>
          <p:cNvPr id="4" name="TextBox 3">
            <a:extLst>
              <a:ext uri="{FF2B5EF4-FFF2-40B4-BE49-F238E27FC236}">
                <a16:creationId xmlns:a16="http://schemas.microsoft.com/office/drawing/2014/main" id="{DE111C24-8801-4762-7188-161B4AA33685}"/>
              </a:ext>
            </a:extLst>
          </p:cNvPr>
          <p:cNvSpPr txBox="1"/>
          <p:nvPr/>
        </p:nvSpPr>
        <p:spPr>
          <a:xfrm>
            <a:off x="421482" y="608640"/>
            <a:ext cx="8352550" cy="3970318"/>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Texas cooperatives participating in the Inaugural Cooperative Advantage Survey earned an ACSI score of 86, which is on par with the National Cooperative Advantage Report Aggregate and twelve points ahead of the utility industry score of 74 in the 2025 ACSI® Syndicated Energy Utility Study.</a:t>
            </a:r>
          </a:p>
          <a:p>
            <a:pPr marL="557213" lvl="1" indent="-214313">
              <a:spcAft>
                <a:spcPts val="450"/>
              </a:spcAft>
              <a:buFont typeface="Arial" panose="020B0604020202020204" pitchFamily="34" charset="0"/>
              <a:buChar char="•"/>
              <a:defRPr/>
            </a:pPr>
            <a:r>
              <a:rPr lang="en-US" sz="1200" dirty="0"/>
              <a:t>The Texas cooperatives score also compares favorably to ACSI scores reported for cooperatives (76), municipalities (75) and investor-owned utilities (74) measured within the Syndicated Study.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1200" dirty="0"/>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Consistent with the National findings, members of Texas cooperatives also provide strong ratings for performance relative to the Seven Cooperative Principles.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1200" dirty="0"/>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The Service Reliability driver is a strength among Texas cooperatives which achieve a collective performance in line with the National score of 90.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1200" dirty="0"/>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The Billing and Payments (94) and Call Center Representatives (90) drivers demonstrate exceptionally strong performance. Although the impacts for these drivers is comparatively lower, maintaining this high level of performance is important to ensure the ACSI score remains strong. </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1200" dirty="0"/>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While considered exceptional, the Website Satisfaction driver score of 88 is somewhat lower compared to other drivers, and its relatively high impact value places it between the top priority and strength quadrant on the priority matrix. </a:t>
            </a:r>
          </a:p>
        </p:txBody>
      </p:sp>
    </p:spTree>
    <p:extLst>
      <p:ext uri="{BB962C8B-B14F-4D97-AF65-F5344CB8AC3E}">
        <p14:creationId xmlns:p14="http://schemas.microsoft.com/office/powerpoint/2010/main" val="331622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820868" y="1531899"/>
            <a:ext cx="7502264" cy="1002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800" b="1">
                <a:solidFill>
                  <a:srgbClr val="FFFFFF"/>
                </a:solidFill>
                <a:latin typeface="Calibri"/>
                <a:cs typeface="Calibri"/>
              </a:rPr>
              <a:t>Touchstone Energy Strategic Priorities &amp; Engagement Strategy</a:t>
            </a:r>
            <a:endParaRPr sz="2800" b="1">
              <a:solidFill>
                <a:srgbClr val="FFFFFF"/>
              </a:solidFill>
              <a:latin typeface="Calibri"/>
              <a:cs typeface="Calibri"/>
            </a:endParaRPr>
          </a:p>
        </p:txBody>
      </p:sp>
      <p:sp>
        <p:nvSpPr>
          <p:cNvPr id="2" name="Google Shape;67;p15">
            <a:extLst>
              <a:ext uri="{FF2B5EF4-FFF2-40B4-BE49-F238E27FC236}">
                <a16:creationId xmlns:a16="http://schemas.microsoft.com/office/drawing/2014/main" id="{225D7429-C29E-4114-23C3-43FD93C0E1AD}"/>
              </a:ext>
            </a:extLst>
          </p:cNvPr>
          <p:cNvSpPr txBox="1">
            <a:spLocks noGrp="1"/>
          </p:cNvSpPr>
          <p:nvPr>
            <p:ph type="subTitle" idx="1"/>
          </p:nvPr>
        </p:nvSpPr>
        <p:spPr>
          <a:xfrm>
            <a:off x="311700" y="2690675"/>
            <a:ext cx="8520600" cy="792600"/>
          </a:xfrm>
          <a:prstGeom prst="rect">
            <a:avLst/>
          </a:prstGeom>
          <a:noFill/>
          <a:ln>
            <a:noFill/>
          </a:ln>
        </p:spPr>
        <p:txBody>
          <a:bodyPr spcFirstLastPara="1" wrap="square" lIns="91425" tIns="91425" rIns="91425" bIns="91425" anchor="t" anchorCtr="0">
            <a:normAutofit/>
          </a:bodyPr>
          <a:lstStyle/>
          <a:p>
            <a:pPr marL="0" indent="0"/>
            <a:r>
              <a:rPr lang="en" sz="2200">
                <a:solidFill>
                  <a:schemeClr val="lt1"/>
                </a:solidFill>
                <a:latin typeface="Calibri" panose="020F0502020204030204" pitchFamily="34" charset="0"/>
                <a:ea typeface="Calibri" panose="020F0502020204030204" pitchFamily="34" charset="0"/>
                <a:cs typeface="Calibri" panose="020F0502020204030204" pitchFamily="34" charset="0"/>
              </a:rPr>
              <a:t>Jana Adams</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8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DDC7-6C87-74E5-F6E5-33CA1FE34B9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BD01132-9A8A-C6BC-8B2A-7463AA11ACB2}"/>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Key Findings</a:t>
            </a:r>
          </a:p>
        </p:txBody>
      </p:sp>
      <p:sp>
        <p:nvSpPr>
          <p:cNvPr id="4" name="TextBox 3">
            <a:extLst>
              <a:ext uri="{FF2B5EF4-FFF2-40B4-BE49-F238E27FC236}">
                <a16:creationId xmlns:a16="http://schemas.microsoft.com/office/drawing/2014/main" id="{E374FC92-E29B-5955-6CD2-F8023EDA0D31}"/>
              </a:ext>
            </a:extLst>
          </p:cNvPr>
          <p:cNvSpPr txBox="1"/>
          <p:nvPr/>
        </p:nvSpPr>
        <p:spPr>
          <a:xfrm>
            <a:off x="421482" y="608639"/>
            <a:ext cx="8352550" cy="3159839"/>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Call Center Satisfaction (86) and Outreach (84) are identified as top priorities for improvement due to their relatively lower scores and higher impact on overall satisfaction. While these scores are commendable, focusing on these areas offers the greatest opportunity to drive ACSI performance even higher.</a:t>
            </a:r>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1200" dirty="0"/>
          </a:p>
          <a:p>
            <a:pPr marL="214313" marR="0" lvl="0" indent="-214313"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1200" dirty="0"/>
              <a:t>Overall, the driver scores align closely with member feedback in the verbatim comments. Members appreciate the friendly, personalized service they receive from representatives and service technicians, the quality and reliability of their electric service, and the convenience of digital resources. </a:t>
            </a:r>
          </a:p>
          <a:p>
            <a:pPr marL="557213" lvl="1" indent="-214313">
              <a:spcAft>
                <a:spcPts val="450"/>
              </a:spcAft>
              <a:buFont typeface="Arial" panose="020B0604020202020204" pitchFamily="34" charset="0"/>
              <a:buChar char="•"/>
              <a:defRPr/>
            </a:pPr>
            <a:r>
              <a:rPr lang="en-US" sz="1200" dirty="0"/>
              <a:t>Within the verbatim feedback, members also suggest improvements to offerings such as solar and internet, and mention a desire for a lower frequency of outages, reduced rates, and increased engagement with their cooperative</a:t>
            </a:r>
          </a:p>
          <a:p>
            <a:pPr marL="214313" indent="-214313">
              <a:spcAft>
                <a:spcPts val="450"/>
              </a:spcAft>
              <a:buFont typeface="Arial" panose="020B0604020202020204" pitchFamily="34" charset="0"/>
              <a:buChar char="•"/>
              <a:defRPr/>
            </a:pPr>
            <a:endParaRPr lang="en-US" sz="1200" dirty="0"/>
          </a:p>
          <a:p>
            <a:pPr marL="214313" indent="-214313">
              <a:spcAft>
                <a:spcPts val="450"/>
              </a:spcAft>
              <a:buFont typeface="Arial" panose="020B0604020202020204" pitchFamily="34" charset="0"/>
              <a:buChar char="•"/>
              <a:defRPr/>
            </a:pPr>
            <a:r>
              <a:rPr lang="en-US" sz="1200" dirty="0"/>
              <a:t>For all ten Cooperative Advantage survey metrics that can be benchmarked against the 2025 ACSI Syndicated Energy Utility Study (ACSI, Ability to Provide Reliable Electric Service, Ability to Restore Electric Service when Outages Occur, Courtesy and Helpfulness of Staff, Information Provided on Energy Saving Ideas, Efforts to Support the Local Community, Ease of Understanding Your Bill, Website Satisfaction Index, Call Center Satisfaction Index, Likelihood to Return to the Website, and NPS), the scores among the Texas cooperatives are notably higher. </a:t>
            </a:r>
          </a:p>
        </p:txBody>
      </p:sp>
    </p:spTree>
    <p:extLst>
      <p:ext uri="{BB962C8B-B14F-4D97-AF65-F5344CB8AC3E}">
        <p14:creationId xmlns:p14="http://schemas.microsoft.com/office/powerpoint/2010/main" val="29466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B0B729-6B8C-42D7-9734-3104CC24D487}"/>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Implications and Recommendations</a:t>
            </a:r>
          </a:p>
        </p:txBody>
      </p:sp>
      <p:sp>
        <p:nvSpPr>
          <p:cNvPr id="3" name="TextBox 2">
            <a:extLst>
              <a:ext uri="{FF2B5EF4-FFF2-40B4-BE49-F238E27FC236}">
                <a16:creationId xmlns:a16="http://schemas.microsoft.com/office/drawing/2014/main" id="{16EB2EE3-8AB8-11A9-43FD-2A9E2C5933FB}"/>
              </a:ext>
            </a:extLst>
          </p:cNvPr>
          <p:cNvSpPr txBox="1"/>
          <p:nvPr/>
        </p:nvSpPr>
        <p:spPr>
          <a:xfrm>
            <a:off x="421650" y="595993"/>
            <a:ext cx="8352550" cy="4074192"/>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F3F3F"/>
                </a:solidFill>
                <a:latin typeface="Arial Nova Light"/>
              </a:rPr>
              <a:t>Satisfaction among Texas cooperatives participating in this inaugural Cooperative Advantage Study is outstanding. </a:t>
            </a:r>
            <a:r>
              <a:rPr lang="en-US" sz="1200" b="1" dirty="0">
                <a:solidFill>
                  <a:srgbClr val="3F3F3F"/>
                </a:solidFill>
                <a:latin typeface="Arial Nova Light"/>
              </a:rPr>
              <a:t>With an ACSI score of 86, these cooperatives demonstrate performance on par with the strong results reported nationally</a:t>
            </a:r>
            <a:r>
              <a:rPr lang="en-US" sz="1200" dirty="0">
                <a:solidFill>
                  <a:srgbClr val="3F3F3F"/>
                </a:solidFill>
                <a:latin typeface="Arial Nova Light"/>
              </a:rPr>
              <a:t> for the study. Additionally, the Texas cooperatives ACSI score is </a:t>
            </a:r>
            <a:r>
              <a:rPr kumimoji="0" lang="en-US" sz="1200" i="0" u="none" strike="noStrike" kern="1200" cap="none" spc="0" normalizeH="0" baseline="0" noProof="0" dirty="0">
                <a:ln>
                  <a:noFill/>
                </a:ln>
                <a:solidFill>
                  <a:schemeClr val="tx1">
                    <a:lumMod val="50000"/>
                  </a:schemeClr>
                </a:solidFill>
                <a:effectLst/>
                <a:uLnTx/>
                <a:uFillTx/>
                <a:latin typeface="Arial Nova Light"/>
                <a:ea typeface="+mn-ea"/>
                <a:cs typeface="+mn-cs"/>
              </a:rPr>
              <a:t>notably higher compared to the most recent national benchmarks published in the 2025 ACSI® Syndicated Energy Utility Study. These cooperatives are among those achieving service excellence and delivering on the Seven Cooperative Principles through the support of Touchstone Energy.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75" dirty="0">
              <a:solidFill>
                <a:schemeClr val="tx1">
                  <a:lumMod val="50000"/>
                </a:schemeClr>
              </a:solidFill>
              <a:latin typeface="Arial Nova Light"/>
            </a:endParaRPr>
          </a:p>
          <a:p>
            <a:pPr marL="214313" indent="-214313">
              <a:buFont typeface="Arial" panose="020B0604020202020204" pitchFamily="34" charset="0"/>
              <a:buChar char="•"/>
              <a:defRPr/>
            </a:pPr>
            <a:r>
              <a:rPr lang="en-US" sz="1200" dirty="0">
                <a:solidFill>
                  <a:srgbClr val="3F3F3F"/>
                </a:solidFill>
                <a:latin typeface="Arial Nova Light"/>
              </a:rPr>
              <a:t>Texas cooperatives have an opportunity to better leverage their Touchstone Energy membership. Awareness of this affiliation is notably lower than the national average (26% vs. 41%). Consistent with national findings, </a:t>
            </a:r>
            <a:r>
              <a:rPr lang="en-US" sz="1200" b="1" dirty="0">
                <a:solidFill>
                  <a:srgbClr val="3F3F3F"/>
                </a:solidFill>
                <a:latin typeface="Arial Nova Light"/>
              </a:rPr>
              <a:t>members who are aware of the affiliation report significantly higher ACSI scores (92) compared to those who are not (83). </a:t>
            </a:r>
            <a:r>
              <a:rPr lang="en-US" sz="1200" dirty="0">
                <a:solidFill>
                  <a:srgbClr val="3F3F3F"/>
                </a:solidFill>
                <a:latin typeface="Arial Nova Light"/>
              </a:rPr>
              <a:t>Increasing awareness through Touchstone Energy’s advertising resources and incorporating the brand into cooperative materials is recommended.   </a:t>
            </a:r>
            <a:endParaRPr lang="en-US" sz="1013" dirty="0"/>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75" i="0" u="none" strike="noStrike" kern="1200" cap="none" spc="0" normalizeH="0" baseline="0" noProof="0" dirty="0">
              <a:ln>
                <a:noFill/>
              </a:ln>
              <a:solidFill>
                <a:srgbClr val="3F3F3F"/>
              </a:solidFill>
              <a:effectLst/>
              <a:uLnTx/>
              <a:uFillTx/>
              <a:latin typeface="Arial Nova Light"/>
              <a:ea typeface="+mn-ea"/>
              <a:cs typeface="+mn-cs"/>
            </a:endParaRPr>
          </a:p>
          <a:p>
            <a:pPr marL="214313" indent="-214313">
              <a:buFont typeface="Arial" panose="020B0604020202020204" pitchFamily="34" charset="0"/>
              <a:buChar char="•"/>
            </a:pPr>
            <a:r>
              <a:rPr lang="en-US" sz="1200" dirty="0">
                <a:solidFill>
                  <a:srgbClr val="3F3F3F"/>
                </a:solidFill>
                <a:latin typeface="Arial Nova Light"/>
              </a:rPr>
              <a:t>Awareness of the differences between investor-owned utilities and cooperatives is similar among Texas cooperatives and cooperatives nationally. About half of members report being either unaware (40%) or unsure (14%) of these distinctions. This suggests an opportunity for Texas cooperatives to provide clearer messaging that emphasizes the Seven Cooperative Principles. Members’ strong ratings for cooperative principles demonstrate that these values resonate deeply. </a:t>
            </a:r>
            <a:r>
              <a:rPr lang="en-US" sz="1200" b="1" dirty="0">
                <a:solidFill>
                  <a:srgbClr val="3F3F3F"/>
                </a:solidFill>
                <a:latin typeface="Arial Nova Light"/>
              </a:rPr>
              <a:t>Highlighting this alignment in communications can effectively raise awareness of what sets cooperatives apart from investor-owned utilities, emphasizing member ownership, democratic governance, and community focus rather than profit-driven priorities</a:t>
            </a:r>
            <a:r>
              <a:rPr lang="en-US" sz="1200" dirty="0">
                <a:solidFill>
                  <a:srgbClr val="3F3F3F"/>
                </a:solidFill>
                <a:latin typeface="Arial Nova Light"/>
              </a:rPr>
              <a:t>.</a:t>
            </a:r>
          </a:p>
          <a:p>
            <a:pPr marL="214313" indent="-214313">
              <a:buFont typeface="Arial" panose="020B0604020202020204" pitchFamily="34" charset="0"/>
              <a:buChar char="•"/>
            </a:pPr>
            <a:endParaRPr lang="en-US" sz="675" dirty="0">
              <a:solidFill>
                <a:srgbClr val="3F3F3F"/>
              </a:solidFill>
              <a:latin typeface="Arial Nova Light"/>
            </a:endParaRPr>
          </a:p>
          <a:p>
            <a:pPr marL="214313" indent="-214313">
              <a:buFont typeface="Arial" panose="020B0604020202020204" pitchFamily="34" charset="0"/>
              <a:buChar char="•"/>
            </a:pPr>
            <a:r>
              <a:rPr lang="en-US" sz="1200" dirty="0">
                <a:solidFill>
                  <a:srgbClr val="3F3F3F"/>
                </a:solidFill>
                <a:latin typeface="Arial Nova Light"/>
              </a:rPr>
              <a:t>When educating members about cooperative principles, it’s important to emphasize the concept of membership. Consistent with national findings, </a:t>
            </a:r>
            <a:r>
              <a:rPr lang="en-US" sz="1200" b="1" dirty="0">
                <a:solidFill>
                  <a:srgbClr val="3F3F3F"/>
                </a:solidFill>
                <a:latin typeface="Arial Nova Light"/>
              </a:rPr>
              <a:t>a significant portion of Texas cooperative members do not identify as members (53% consider themselves customers and 4% are unsure) and these individuals report notably lower ACSI scores </a:t>
            </a:r>
            <a:r>
              <a:rPr lang="en-US" sz="1200" dirty="0">
                <a:solidFill>
                  <a:srgbClr val="3F3F3F"/>
                </a:solidFill>
                <a:latin typeface="Arial Nova Light"/>
              </a:rPr>
              <a:t>(-13 points) compared to those who view themselves as members. </a:t>
            </a:r>
            <a:endParaRPr kumimoji="0" lang="en-US" sz="1200" b="0" i="0" u="none" strike="noStrike" kern="1200" cap="none" spc="0" normalizeH="0" baseline="0" noProof="0" dirty="0">
              <a:ln>
                <a:noFill/>
              </a:ln>
              <a:solidFill>
                <a:srgbClr val="3F3F3F"/>
              </a:solidFill>
              <a:effectLst/>
              <a:uLnTx/>
              <a:uFillTx/>
              <a:latin typeface="Arial Nova Light"/>
              <a:ea typeface="+mn-ea"/>
              <a:cs typeface="+mn-cs"/>
            </a:endParaRPr>
          </a:p>
        </p:txBody>
      </p:sp>
    </p:spTree>
    <p:extLst>
      <p:ext uri="{BB962C8B-B14F-4D97-AF65-F5344CB8AC3E}">
        <p14:creationId xmlns:p14="http://schemas.microsoft.com/office/powerpoint/2010/main" val="384196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FFAB-F6C1-65F5-ED16-53E6098A2B1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9A3D8E8-25C5-91DD-A993-25ADBBB57034}"/>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Implications and Recommendations</a:t>
            </a:r>
          </a:p>
        </p:txBody>
      </p:sp>
      <p:sp>
        <p:nvSpPr>
          <p:cNvPr id="3" name="TextBox 2">
            <a:extLst>
              <a:ext uri="{FF2B5EF4-FFF2-40B4-BE49-F238E27FC236}">
                <a16:creationId xmlns:a16="http://schemas.microsoft.com/office/drawing/2014/main" id="{4FF28F79-CA7E-989E-EB9B-6595DB0C4410}"/>
              </a:ext>
            </a:extLst>
          </p:cNvPr>
          <p:cNvSpPr txBox="1"/>
          <p:nvPr/>
        </p:nvSpPr>
        <p:spPr>
          <a:xfrm>
            <a:off x="421650" y="595993"/>
            <a:ext cx="8455912" cy="2492990"/>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defRPr/>
            </a:pPr>
            <a:r>
              <a:rPr lang="en-US" sz="1200" dirty="0">
                <a:solidFill>
                  <a:srgbClr val="3F3F3F"/>
                </a:solidFill>
                <a:latin typeface="Arial Nova Light"/>
              </a:rPr>
              <a:t>As identified in the National report, </a:t>
            </a:r>
            <a:r>
              <a:rPr lang="en-US" sz="1200" b="1" dirty="0">
                <a:solidFill>
                  <a:srgbClr val="3F3F3F"/>
                </a:solidFill>
                <a:latin typeface="Arial Nova Light"/>
              </a:rPr>
              <a:t>Outreach is a key driver of ACSI scores and should be considered a top priority for Texas cooperatives</a:t>
            </a:r>
            <a:r>
              <a:rPr lang="en-US" sz="1200" dirty="0">
                <a:solidFill>
                  <a:srgbClr val="3F3F3F"/>
                </a:solidFill>
                <a:latin typeface="Arial Nova Light"/>
              </a:rPr>
              <a:t>. Improvement efforts should focus on the lowest-rated attributes: support for clean energy (82) and information on energy savings (81). To strengthen performance, cooperatives can use Touchstone Energy’s best practice library, creative materials, and Questline Digital for energy efficiency content. Touchstone Energy Social can also be leveraged for support when developing messaging on clean energy and savings.</a:t>
            </a:r>
          </a:p>
          <a:p>
            <a:pPr lvl="1">
              <a:defRPr/>
            </a:pPr>
            <a:endParaRPr lang="en-US" sz="1200" dirty="0">
              <a:solidFill>
                <a:srgbClr val="3F3F3F"/>
              </a:solidFill>
              <a:latin typeface="Arial Nova Light"/>
            </a:endParaRPr>
          </a:p>
          <a:p>
            <a:pPr marL="214313" indent="-214313">
              <a:buFont typeface="Arial" panose="020B0604020202020204" pitchFamily="34" charset="0"/>
              <a:buChar char="•"/>
              <a:defRPr/>
            </a:pPr>
            <a:r>
              <a:rPr lang="en-US" sz="1200" dirty="0">
                <a:solidFill>
                  <a:srgbClr val="3F3F3F"/>
                </a:solidFill>
                <a:latin typeface="Arial Nova Light"/>
              </a:rPr>
              <a:t>Call Center Satisfaction is a top priority for Texas cooperatives. </a:t>
            </a:r>
            <a:r>
              <a:rPr lang="en-US" sz="1200" b="1" dirty="0">
                <a:solidFill>
                  <a:srgbClr val="3F3F3F"/>
                </a:solidFill>
                <a:latin typeface="Arial Nova Light"/>
              </a:rPr>
              <a:t>Phone contact rates are higher than member-reported rates nationwide (40% vs. 34%), largely due to more frequent outages; </a:t>
            </a:r>
            <a:r>
              <a:rPr lang="en-US" sz="1200" dirty="0">
                <a:solidFill>
                  <a:srgbClr val="3F3F3F"/>
                </a:solidFill>
                <a:latin typeface="Arial Nova Light"/>
              </a:rPr>
              <a:t>42% of Texas members cite outages as their reason for calling compared to 35% nationally</a:t>
            </a:r>
            <a:r>
              <a:rPr lang="en-US" sz="1200" b="1" dirty="0">
                <a:solidFill>
                  <a:srgbClr val="3F3F3F"/>
                </a:solidFill>
                <a:latin typeface="Arial Nova Light"/>
              </a:rPr>
              <a:t>.</a:t>
            </a:r>
            <a:r>
              <a:rPr lang="en-US" sz="1200" dirty="0">
                <a:solidFill>
                  <a:srgbClr val="3F3F3F"/>
                </a:solidFill>
                <a:latin typeface="Arial Nova Light"/>
              </a:rPr>
              <a:t> While Call Center Representatives perform well, the overall Call Center Satisfaction Index remains among the lowest-rated drivers. This gap suggests issues with factors such as wait times, dropped calls, problem resolution, and IVR systems. To guide improvement, a root cause analysis using internal metrics is recommended to identify specific pain points in the call experience.</a:t>
            </a:r>
          </a:p>
          <a:p>
            <a:pPr marL="557213" lvl="1" indent="-214313">
              <a:buFont typeface="Arial" panose="020B0604020202020204" pitchFamily="34" charset="0"/>
              <a:buChar char="•"/>
              <a:defRPr/>
            </a:pPr>
            <a:endParaRPr lang="en-US" sz="1013" dirty="0">
              <a:solidFill>
                <a:srgbClr val="3F3F3F"/>
              </a:solidFill>
              <a:latin typeface="Arial Nova Light"/>
            </a:endParaRPr>
          </a:p>
        </p:txBody>
      </p:sp>
    </p:spTree>
    <p:extLst>
      <p:ext uri="{BB962C8B-B14F-4D97-AF65-F5344CB8AC3E}">
        <p14:creationId xmlns:p14="http://schemas.microsoft.com/office/powerpoint/2010/main" val="808112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ointInTimeChart">
            <a:extLst>
              <a:ext uri="{FF2B5EF4-FFF2-40B4-BE49-F238E27FC236}">
                <a16:creationId xmlns:a16="http://schemas.microsoft.com/office/drawing/2014/main" id="{D75FE9D7-CF5C-9128-2836-0EE6681ACBC1}"/>
              </a:ext>
            </a:extLst>
          </p:cNvPr>
          <p:cNvGraphicFramePr/>
          <p:nvPr>
            <p:custDataLst>
              <p:tags r:id="rId1"/>
            </p:custDataLst>
          </p:nvPr>
        </p:nvGraphicFramePr>
        <p:xfrm>
          <a:off x="-1397568" y="346017"/>
          <a:ext cx="9708827" cy="432928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ED02814-30EA-4719-9CA0-E1F5C6C7064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en-US"/>
              <a:t>2025 Texas Cooperatives ACSI Score</a:t>
            </a:r>
          </a:p>
        </p:txBody>
      </p:sp>
      <p:sp>
        <p:nvSpPr>
          <p:cNvPr id="4" name="TextBox 3">
            <a:extLst>
              <a:ext uri="{FF2B5EF4-FFF2-40B4-BE49-F238E27FC236}">
                <a16:creationId xmlns:a16="http://schemas.microsoft.com/office/drawing/2014/main" id="{63B8B8EE-55EB-63EF-44CA-F50192265B73}"/>
              </a:ext>
            </a:extLst>
          </p:cNvPr>
          <p:cNvSpPr txBox="1"/>
          <p:nvPr/>
        </p:nvSpPr>
        <p:spPr>
          <a:xfrm>
            <a:off x="5515567" y="781577"/>
            <a:ext cx="2309648"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a:t>ACSI Benchmarks based on the </a:t>
            </a:r>
          </a:p>
          <a:p>
            <a:pPr algn="ctr"/>
            <a:r>
              <a:rPr lang="en-US" sz="1050"/>
              <a:t>2025 ACSI Syndicated Study </a:t>
            </a:r>
          </a:p>
        </p:txBody>
      </p:sp>
    </p:spTree>
    <p:extLst>
      <p:ext uri="{BB962C8B-B14F-4D97-AF65-F5344CB8AC3E}">
        <p14:creationId xmlns:p14="http://schemas.microsoft.com/office/powerpoint/2010/main" val="2778185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4F0C-22E9-B59C-F345-692E8D854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EFC5B-297C-8580-DF45-C3CEE84F3FE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Member Tenure </a:t>
            </a:r>
          </a:p>
        </p:txBody>
      </p:sp>
      <p:graphicFrame>
        <p:nvGraphicFramePr>
          <p:cNvPr id="6" name="Chart 5">
            <a:extLst>
              <a:ext uri="{FF2B5EF4-FFF2-40B4-BE49-F238E27FC236}">
                <a16:creationId xmlns:a16="http://schemas.microsoft.com/office/drawing/2014/main" id="{CC87FFC4-1B59-F450-E600-2D95BCA107C7}"/>
              </a:ext>
            </a:extLst>
          </p:cNvPr>
          <p:cNvGraphicFramePr/>
          <p:nvPr/>
        </p:nvGraphicFramePr>
        <p:xfrm>
          <a:off x="996043" y="1101005"/>
          <a:ext cx="5552633" cy="32316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5E35FB-001C-D1F2-9220-C198959A90CB}"/>
              </a:ext>
            </a:extLst>
          </p:cNvPr>
          <p:cNvSpPr txBox="1"/>
          <p:nvPr/>
        </p:nvSpPr>
        <p:spPr>
          <a:xfrm>
            <a:off x="4229651" y="4275529"/>
            <a:ext cx="1078787"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t>n = 2,050</a:t>
            </a:r>
          </a:p>
        </p:txBody>
      </p:sp>
      <p:graphicFrame>
        <p:nvGraphicFramePr>
          <p:cNvPr id="8" name="Table 7">
            <a:extLst>
              <a:ext uri="{FF2B5EF4-FFF2-40B4-BE49-F238E27FC236}">
                <a16:creationId xmlns:a16="http://schemas.microsoft.com/office/drawing/2014/main" id="{729313DA-F880-C8D3-F96A-3879DB195E68}"/>
              </a:ext>
            </a:extLst>
          </p:cNvPr>
          <p:cNvGraphicFramePr>
            <a:graphicFrameLocks noGrp="1"/>
          </p:cNvGraphicFramePr>
          <p:nvPr/>
        </p:nvGraphicFramePr>
        <p:xfrm>
          <a:off x="6862802" y="857970"/>
          <a:ext cx="500063" cy="3313984"/>
        </p:xfrm>
        <a:graphic>
          <a:graphicData uri="http://schemas.openxmlformats.org/drawingml/2006/table">
            <a:tbl>
              <a:tblPr firstRow="1" bandRow="1">
                <a:tableStyleId>{5C22544A-7EE6-4342-B048-85BDC9FD1C3A}</a:tableStyleId>
              </a:tblPr>
              <a:tblGrid>
                <a:gridCol w="500063">
                  <a:extLst>
                    <a:ext uri="{9D8B030D-6E8A-4147-A177-3AD203B41FA5}">
                      <a16:colId xmlns:a16="http://schemas.microsoft.com/office/drawing/2014/main" val="3088382452"/>
                    </a:ext>
                  </a:extLst>
                </a:gridCol>
              </a:tblGrid>
              <a:tr h="288172">
                <a:tc>
                  <a:txBody>
                    <a:bodyPr/>
                    <a:lstStyle/>
                    <a:p>
                      <a:pPr algn="ctr"/>
                      <a:r>
                        <a:rPr lang="en-US" sz="1100"/>
                        <a:t>ACSI </a:t>
                      </a:r>
                    </a:p>
                  </a:txBody>
                  <a:tcPr marL="68580" marR="68580" marT="34290" marB="34290"/>
                </a:tc>
                <a:extLst>
                  <a:ext uri="{0D108BD9-81ED-4DB2-BD59-A6C34878D82A}">
                    <a16:rowId xmlns:a16="http://schemas.microsoft.com/office/drawing/2014/main" val="3337238189"/>
                  </a:ext>
                </a:extLst>
              </a:tr>
              <a:tr h="504302">
                <a:tc>
                  <a:txBody>
                    <a:bodyPr/>
                    <a:lstStyle/>
                    <a:p>
                      <a:pPr algn="ctr"/>
                      <a:r>
                        <a:rPr lang="en-US" sz="1100"/>
                        <a:t>86</a:t>
                      </a:r>
                    </a:p>
                  </a:txBody>
                  <a:tcPr marL="68580" marR="68580" marT="34290" marB="34290" anchor="ctr"/>
                </a:tc>
                <a:extLst>
                  <a:ext uri="{0D108BD9-81ED-4DB2-BD59-A6C34878D82A}">
                    <a16:rowId xmlns:a16="http://schemas.microsoft.com/office/drawing/2014/main" val="1076347842"/>
                  </a:ext>
                </a:extLst>
              </a:tr>
              <a:tr h="504302">
                <a:tc>
                  <a:txBody>
                    <a:bodyPr/>
                    <a:lstStyle/>
                    <a:p>
                      <a:pPr algn="ctr"/>
                      <a:r>
                        <a:rPr lang="en-US" sz="1100"/>
                        <a:t>80</a:t>
                      </a:r>
                    </a:p>
                  </a:txBody>
                  <a:tcPr marL="68580" marR="68580" marT="34290" marB="34290" anchor="ctr"/>
                </a:tc>
                <a:extLst>
                  <a:ext uri="{0D108BD9-81ED-4DB2-BD59-A6C34878D82A}">
                    <a16:rowId xmlns:a16="http://schemas.microsoft.com/office/drawing/2014/main" val="839201798"/>
                  </a:ext>
                </a:extLst>
              </a:tr>
              <a:tr h="504302">
                <a:tc>
                  <a:txBody>
                    <a:bodyPr/>
                    <a:lstStyle/>
                    <a:p>
                      <a:pPr algn="ctr"/>
                      <a:r>
                        <a:rPr lang="en-US" sz="1100"/>
                        <a:t>81</a:t>
                      </a:r>
                    </a:p>
                  </a:txBody>
                  <a:tcPr marL="68580" marR="68580" marT="34290" marB="34290" anchor="ctr"/>
                </a:tc>
                <a:extLst>
                  <a:ext uri="{0D108BD9-81ED-4DB2-BD59-A6C34878D82A}">
                    <a16:rowId xmlns:a16="http://schemas.microsoft.com/office/drawing/2014/main" val="2454979886"/>
                  </a:ext>
                </a:extLst>
              </a:tr>
              <a:tr h="504302">
                <a:tc>
                  <a:txBody>
                    <a:bodyPr/>
                    <a:lstStyle/>
                    <a:p>
                      <a:pPr algn="ctr"/>
                      <a:r>
                        <a:rPr lang="en-US" sz="1100"/>
                        <a:t>83</a:t>
                      </a:r>
                    </a:p>
                  </a:txBody>
                  <a:tcPr marL="68580" marR="68580" marT="34290" marB="34290" anchor="ctr"/>
                </a:tc>
                <a:extLst>
                  <a:ext uri="{0D108BD9-81ED-4DB2-BD59-A6C34878D82A}">
                    <a16:rowId xmlns:a16="http://schemas.microsoft.com/office/drawing/2014/main" val="508647692"/>
                  </a:ext>
                </a:extLst>
              </a:tr>
              <a:tr h="504302">
                <a:tc>
                  <a:txBody>
                    <a:bodyPr/>
                    <a:lstStyle/>
                    <a:p>
                      <a:pPr algn="ctr"/>
                      <a:r>
                        <a:rPr lang="en-US" sz="1100"/>
                        <a:t>88</a:t>
                      </a:r>
                    </a:p>
                  </a:txBody>
                  <a:tcPr marL="68580" marR="68580" marT="34290" marB="34290" anchor="ctr"/>
                </a:tc>
                <a:extLst>
                  <a:ext uri="{0D108BD9-81ED-4DB2-BD59-A6C34878D82A}">
                    <a16:rowId xmlns:a16="http://schemas.microsoft.com/office/drawing/2014/main" val="1326723213"/>
                  </a:ext>
                </a:extLst>
              </a:tr>
              <a:tr h="504302">
                <a:tc>
                  <a:txBody>
                    <a:bodyPr/>
                    <a:lstStyle/>
                    <a:p>
                      <a:pPr algn="ctr"/>
                      <a:r>
                        <a:rPr lang="en-US" sz="1100" dirty="0"/>
                        <a:t>83*</a:t>
                      </a:r>
                    </a:p>
                  </a:txBody>
                  <a:tcPr marL="68580" marR="68580" marT="34290" marB="34290" anchor="ctr"/>
                </a:tc>
                <a:extLst>
                  <a:ext uri="{0D108BD9-81ED-4DB2-BD59-A6C34878D82A}">
                    <a16:rowId xmlns:a16="http://schemas.microsoft.com/office/drawing/2014/main" val="3062808824"/>
                  </a:ext>
                </a:extLst>
              </a:tr>
            </a:tbl>
          </a:graphicData>
        </a:graphic>
      </p:graphicFrame>
      <p:sp>
        <p:nvSpPr>
          <p:cNvPr id="3" name="TextBox 2">
            <a:extLst>
              <a:ext uri="{FF2B5EF4-FFF2-40B4-BE49-F238E27FC236}">
                <a16:creationId xmlns:a16="http://schemas.microsoft.com/office/drawing/2014/main" id="{32489F21-FAEB-9004-05F8-E7D05EBAA136}"/>
              </a:ext>
            </a:extLst>
          </p:cNvPr>
          <p:cNvSpPr txBox="1"/>
          <p:nvPr/>
        </p:nvSpPr>
        <p:spPr>
          <a:xfrm>
            <a:off x="4768691" y="4673275"/>
            <a:ext cx="2360756"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25" dirty="0"/>
              <a:t>*scores with n&lt;30 should be treated with caution</a:t>
            </a:r>
          </a:p>
        </p:txBody>
      </p:sp>
    </p:spTree>
    <p:extLst>
      <p:ext uri="{BB962C8B-B14F-4D97-AF65-F5344CB8AC3E}">
        <p14:creationId xmlns:p14="http://schemas.microsoft.com/office/powerpoint/2010/main" val="3375595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FCD25-B724-4C57-F8DE-E4D6FC7F5D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4BA812-EC65-A93D-25B7-EE71C4BB376A}"/>
              </a:ext>
            </a:extLst>
          </p:cNvPr>
          <p:cNvSpPr>
            <a:spLocks noGrp="1"/>
          </p:cNvSpPr>
          <p:nvPr>
            <p:ph type="body" sz="quarter" idx="10"/>
          </p:nvPr>
        </p:nvSpPr>
        <p:spPr>
          <a:xfrm>
            <a:off x="364699" y="787130"/>
            <a:ext cx="2370727" cy="4331056"/>
          </a:xfrm>
        </p:spPr>
        <p:txBody>
          <a:bodyPr vert="horz" lIns="68580" tIns="34290" rIns="68580" bIns="34290" rtlCol="0" anchor="t">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The largest percentage of responses in the 2025 National Report came from members living in the South region (as defined by the U.S. Census Bureau), reflecting 47% of all responses. The ACSI score among members in the South is 87. </a:t>
            </a:r>
          </a:p>
          <a:p>
            <a:r>
              <a:rPr lang="en-US">
                <a:latin typeface="Arial Nova Light"/>
              </a:rPr>
              <a:t>Texas alone accounted for 38% of responses from the South, and 18% of the total National Report sample. </a:t>
            </a:r>
          </a:p>
          <a:p>
            <a:r>
              <a:rPr lang="en-US">
                <a:latin typeface="Arial Nova Light"/>
              </a:rPr>
              <a:t>Ten total Texas cooperatives participated in the 2025 Cooperative Advantage Survey, </a:t>
            </a:r>
            <a:r>
              <a:rPr lang="en-US" b="1">
                <a:latin typeface="Arial Nova Light"/>
              </a:rPr>
              <a:t>posting an aggregate Texas Cooperatives ACSI Score of 86</a:t>
            </a:r>
            <a:r>
              <a:rPr lang="en-US">
                <a:latin typeface="Arial Nova Light"/>
              </a:rPr>
              <a:t>. </a:t>
            </a:r>
          </a:p>
        </p:txBody>
      </p:sp>
      <p:sp>
        <p:nvSpPr>
          <p:cNvPr id="2" name="Title 1">
            <a:extLst>
              <a:ext uri="{FF2B5EF4-FFF2-40B4-BE49-F238E27FC236}">
                <a16:creationId xmlns:a16="http://schemas.microsoft.com/office/drawing/2014/main" id="{E8B956EB-0875-15F8-1986-6C46FAF8B26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Regional ACSI Scores </a:t>
            </a:r>
          </a:p>
        </p:txBody>
      </p:sp>
      <p:grpSp>
        <p:nvGrpSpPr>
          <p:cNvPr id="18" name="Group 17">
            <a:extLst>
              <a:ext uri="{FF2B5EF4-FFF2-40B4-BE49-F238E27FC236}">
                <a16:creationId xmlns:a16="http://schemas.microsoft.com/office/drawing/2014/main" id="{76212D77-1204-6911-FC2D-0E813CFC2463}"/>
              </a:ext>
            </a:extLst>
          </p:cNvPr>
          <p:cNvGrpSpPr/>
          <p:nvPr/>
        </p:nvGrpSpPr>
        <p:grpSpPr>
          <a:xfrm>
            <a:off x="7374886" y="93851"/>
            <a:ext cx="1769114" cy="665492"/>
            <a:chOff x="8721401" y="425658"/>
            <a:chExt cx="2358818" cy="887323"/>
          </a:xfrm>
        </p:grpSpPr>
        <p:grpSp>
          <p:nvGrpSpPr>
            <p:cNvPr id="15" name="Group 14">
              <a:extLst>
                <a:ext uri="{FF2B5EF4-FFF2-40B4-BE49-F238E27FC236}">
                  <a16:creationId xmlns:a16="http://schemas.microsoft.com/office/drawing/2014/main" id="{6D650104-F475-669C-EE0F-7EC0F67C0687}"/>
                </a:ext>
              </a:extLst>
            </p:cNvPr>
            <p:cNvGrpSpPr/>
            <p:nvPr/>
          </p:nvGrpSpPr>
          <p:grpSpPr>
            <a:xfrm>
              <a:off x="8721401" y="425658"/>
              <a:ext cx="2358818" cy="461665"/>
              <a:chOff x="9801225" y="526427"/>
              <a:chExt cx="2358818" cy="461665"/>
            </a:xfrm>
          </p:grpSpPr>
          <p:sp>
            <p:nvSpPr>
              <p:cNvPr id="12" name="Rectangle: Rounded Corners 11">
                <a:extLst>
                  <a:ext uri="{FF2B5EF4-FFF2-40B4-BE49-F238E27FC236}">
                    <a16:creationId xmlns:a16="http://schemas.microsoft.com/office/drawing/2014/main" id="{C938432E-A920-AE49-448D-1D52B47729A7}"/>
                  </a:ext>
                </a:extLst>
              </p:cNvPr>
              <p:cNvSpPr/>
              <p:nvPr/>
            </p:nvSpPr>
            <p:spPr>
              <a:xfrm>
                <a:off x="9801225" y="685419"/>
                <a:ext cx="152400" cy="143682"/>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TextBox 13">
                <a:extLst>
                  <a:ext uri="{FF2B5EF4-FFF2-40B4-BE49-F238E27FC236}">
                    <a16:creationId xmlns:a16="http://schemas.microsoft.com/office/drawing/2014/main" id="{E227B80F-BF93-078B-684A-EBEBD0369FF6}"/>
                  </a:ext>
                </a:extLst>
              </p:cNvPr>
              <p:cNvSpPr txBox="1"/>
              <p:nvPr/>
            </p:nvSpPr>
            <p:spPr>
              <a:xfrm>
                <a:off x="9986410" y="526427"/>
                <a:ext cx="2173633"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Counties serviced by 2025 Texas Cooperatives</a:t>
                </a:r>
              </a:p>
            </p:txBody>
          </p:sp>
        </p:grpSp>
        <p:sp>
          <p:nvSpPr>
            <p:cNvPr id="16" name="Teardrop 15">
              <a:extLst>
                <a:ext uri="{FF2B5EF4-FFF2-40B4-BE49-F238E27FC236}">
                  <a16:creationId xmlns:a16="http://schemas.microsoft.com/office/drawing/2014/main" id="{C00013DF-B0B4-FEA2-B2FE-E461543F2CE9}"/>
                </a:ext>
              </a:extLst>
            </p:cNvPr>
            <p:cNvSpPr/>
            <p:nvPr/>
          </p:nvSpPr>
          <p:spPr>
            <a:xfrm rot="8039836">
              <a:off x="8719914" y="984597"/>
              <a:ext cx="172855" cy="165256"/>
            </a:xfrm>
            <a:prstGeom prst="teardrop">
              <a:avLst/>
            </a:prstGeom>
            <a:solidFill>
              <a:schemeClr val="bg1"/>
            </a:solidFill>
            <a:ln>
              <a:solidFill>
                <a:srgbClr val="343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TextBox 16">
              <a:extLst>
                <a:ext uri="{FF2B5EF4-FFF2-40B4-BE49-F238E27FC236}">
                  <a16:creationId xmlns:a16="http://schemas.microsoft.com/office/drawing/2014/main" id="{52706C36-D238-74BA-1A1F-62035FCE582D}"/>
                </a:ext>
              </a:extLst>
            </p:cNvPr>
            <p:cNvSpPr txBox="1"/>
            <p:nvPr/>
          </p:nvSpPr>
          <p:spPr>
            <a:xfrm>
              <a:off x="8906587" y="851316"/>
              <a:ext cx="2173632"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t>Cooperative included in 2025 Texas Cooperatives</a:t>
              </a:r>
            </a:p>
          </p:txBody>
        </p:sp>
      </p:grpSp>
      <p:pic>
        <p:nvPicPr>
          <p:cNvPr id="19" name="Picture 18">
            <a:extLst>
              <a:ext uri="{FF2B5EF4-FFF2-40B4-BE49-F238E27FC236}">
                <a16:creationId xmlns:a16="http://schemas.microsoft.com/office/drawing/2014/main" id="{BC47C783-C608-C62F-39C5-4846058D14BE}"/>
              </a:ext>
            </a:extLst>
          </p:cNvPr>
          <p:cNvPicPr>
            <a:picLocks noChangeAspect="1"/>
          </p:cNvPicPr>
          <p:nvPr/>
        </p:nvPicPr>
        <p:blipFill>
          <a:blip r:embed="rId2">
            <a:alphaModFix amt="85000"/>
          </a:blip>
          <a:srcRect t="4805" r="1863" b="2081"/>
          <a:stretch>
            <a:fillRect/>
          </a:stretch>
        </p:blipFill>
        <p:spPr>
          <a:xfrm>
            <a:off x="2835820" y="1378657"/>
            <a:ext cx="5320054" cy="3477371"/>
          </a:xfrm>
          <a:prstGeom prst="rect">
            <a:avLst/>
          </a:prstGeom>
        </p:spPr>
      </p:pic>
      <p:sp>
        <p:nvSpPr>
          <p:cNvPr id="24" name="Rectangle: Rounded Corners 23">
            <a:extLst>
              <a:ext uri="{FF2B5EF4-FFF2-40B4-BE49-F238E27FC236}">
                <a16:creationId xmlns:a16="http://schemas.microsoft.com/office/drawing/2014/main" id="{C26EB6B0-DD57-4EAB-2C8B-4B9D7488C4F6}"/>
              </a:ext>
            </a:extLst>
          </p:cNvPr>
          <p:cNvSpPr/>
          <p:nvPr/>
        </p:nvSpPr>
        <p:spPr>
          <a:xfrm>
            <a:off x="5941790" y="3405437"/>
            <a:ext cx="794252" cy="438581"/>
          </a:xfrm>
          <a:prstGeom prst="roundRect">
            <a:avLst/>
          </a:prstGeom>
          <a:solidFill>
            <a:srgbClr val="616D8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t>      ACSI</a:t>
            </a:r>
          </a:p>
          <a:p>
            <a:pPr algn="ctr"/>
            <a:r>
              <a:rPr lang="en-US" sz="1200" b="1"/>
              <a:t>       87</a:t>
            </a:r>
          </a:p>
        </p:txBody>
      </p:sp>
      <p:grpSp>
        <p:nvGrpSpPr>
          <p:cNvPr id="30" name="Group 29">
            <a:extLst>
              <a:ext uri="{FF2B5EF4-FFF2-40B4-BE49-F238E27FC236}">
                <a16:creationId xmlns:a16="http://schemas.microsoft.com/office/drawing/2014/main" id="{85B01F57-ACD1-816A-5AE3-FA0FA057BF5E}"/>
              </a:ext>
            </a:extLst>
          </p:cNvPr>
          <p:cNvGrpSpPr/>
          <p:nvPr/>
        </p:nvGrpSpPr>
        <p:grpSpPr>
          <a:xfrm>
            <a:off x="4964257" y="3736258"/>
            <a:ext cx="742612" cy="438581"/>
            <a:chOff x="10519830" y="5435801"/>
            <a:chExt cx="990149" cy="646986"/>
          </a:xfrm>
        </p:grpSpPr>
        <p:sp>
          <p:nvSpPr>
            <p:cNvPr id="23" name="TextBox 22">
              <a:extLst>
                <a:ext uri="{FF2B5EF4-FFF2-40B4-BE49-F238E27FC236}">
                  <a16:creationId xmlns:a16="http://schemas.microsoft.com/office/drawing/2014/main" id="{0713B610-98AB-C558-0CAF-9BF6A6F007F9}"/>
                </a:ext>
              </a:extLst>
            </p:cNvPr>
            <p:cNvSpPr txBox="1"/>
            <p:nvPr/>
          </p:nvSpPr>
          <p:spPr>
            <a:xfrm>
              <a:off x="10519830" y="5435801"/>
              <a:ext cx="990149" cy="646986"/>
            </a:xfrm>
            <a:prstGeom prst="roundRect">
              <a:avLst/>
            </a:prstGeom>
            <a:solidFill>
              <a:srgbClr val="318D9A"/>
            </a:solidFill>
            <a:ln>
              <a:solidFill>
                <a:schemeClr val="bg1"/>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dirty="0">
                  <a:solidFill>
                    <a:schemeClr val="bg1"/>
                  </a:solidFill>
                </a:rPr>
                <a:t>     ACSI </a:t>
              </a:r>
            </a:p>
            <a:p>
              <a:pPr algn="ctr"/>
              <a:r>
                <a:rPr lang="en-US" sz="1200" b="1" dirty="0">
                  <a:solidFill>
                    <a:schemeClr val="bg1"/>
                  </a:solidFill>
                </a:rPr>
                <a:t>      86</a:t>
              </a:r>
            </a:p>
          </p:txBody>
        </p:sp>
        <p:pic>
          <p:nvPicPr>
            <p:cNvPr id="21" name="Graphic 20" descr="Speedometer Middle outline">
              <a:extLst>
                <a:ext uri="{FF2B5EF4-FFF2-40B4-BE49-F238E27FC236}">
                  <a16:creationId xmlns:a16="http://schemas.microsoft.com/office/drawing/2014/main" id="{9EF76BBD-50C2-1289-A7F8-67CA5E27B1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36049">
              <a:off x="10582812" y="5582712"/>
              <a:ext cx="380284" cy="353163"/>
            </a:xfrm>
            <a:prstGeom prst="rect">
              <a:avLst/>
            </a:prstGeom>
          </p:spPr>
        </p:pic>
      </p:grpSp>
      <p:pic>
        <p:nvPicPr>
          <p:cNvPr id="26" name="Graphic 25" descr="Speedometer Middle outline">
            <a:extLst>
              <a:ext uri="{FF2B5EF4-FFF2-40B4-BE49-F238E27FC236}">
                <a16:creationId xmlns:a16="http://schemas.microsoft.com/office/drawing/2014/main" id="{9439FE20-119D-EF4D-F35A-BB7424A1CD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5092" y="3489025"/>
            <a:ext cx="293050" cy="293050"/>
          </a:xfrm>
          <a:prstGeom prst="rect">
            <a:avLst/>
          </a:prstGeom>
        </p:spPr>
      </p:pic>
      <p:graphicFrame>
        <p:nvGraphicFramePr>
          <p:cNvPr id="27" name="Chart 26">
            <a:extLst>
              <a:ext uri="{FF2B5EF4-FFF2-40B4-BE49-F238E27FC236}">
                <a16:creationId xmlns:a16="http://schemas.microsoft.com/office/drawing/2014/main" id="{A3ACE65E-B006-C41B-00BC-2E996204E748}"/>
              </a:ext>
            </a:extLst>
          </p:cNvPr>
          <p:cNvGraphicFramePr/>
          <p:nvPr/>
        </p:nvGraphicFramePr>
        <p:xfrm>
          <a:off x="2756335" y="440099"/>
          <a:ext cx="3428138" cy="2808309"/>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8BB9AC0B-92F4-D34B-EA9A-B7AC6D1A6949}"/>
              </a:ext>
            </a:extLst>
          </p:cNvPr>
          <p:cNvSpPr txBox="1"/>
          <p:nvPr/>
        </p:nvSpPr>
        <p:spPr>
          <a:xfrm>
            <a:off x="4226101" y="2094003"/>
            <a:ext cx="86541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solidFill>
                  <a:schemeClr val="bg1"/>
                </a:solidFill>
              </a:rPr>
              <a:t>3,365</a:t>
            </a:r>
          </a:p>
        </p:txBody>
      </p:sp>
      <p:sp>
        <p:nvSpPr>
          <p:cNvPr id="32" name="TextBox 31">
            <a:extLst>
              <a:ext uri="{FF2B5EF4-FFF2-40B4-BE49-F238E27FC236}">
                <a16:creationId xmlns:a16="http://schemas.microsoft.com/office/drawing/2014/main" id="{5BDF3A98-8ABF-3F9E-D56A-C2A64572C322}"/>
              </a:ext>
            </a:extLst>
          </p:cNvPr>
          <p:cNvSpPr txBox="1"/>
          <p:nvPr/>
        </p:nvSpPr>
        <p:spPr>
          <a:xfrm>
            <a:off x="4037695" y="1311972"/>
            <a:ext cx="86541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solidFill>
                  <a:schemeClr val="bg1"/>
                </a:solidFill>
              </a:rPr>
              <a:t>2,050</a:t>
            </a:r>
          </a:p>
        </p:txBody>
      </p:sp>
      <p:sp>
        <p:nvSpPr>
          <p:cNvPr id="33" name="TextBox 32">
            <a:extLst>
              <a:ext uri="{FF2B5EF4-FFF2-40B4-BE49-F238E27FC236}">
                <a16:creationId xmlns:a16="http://schemas.microsoft.com/office/drawing/2014/main" id="{D667CBBD-AEAB-3C11-61FC-89CA79979E7D}"/>
              </a:ext>
            </a:extLst>
          </p:cNvPr>
          <p:cNvSpPr txBox="1"/>
          <p:nvPr/>
        </p:nvSpPr>
        <p:spPr>
          <a:xfrm>
            <a:off x="3229465" y="1834647"/>
            <a:ext cx="86541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solidFill>
                  <a:schemeClr val="bg1"/>
                </a:solidFill>
              </a:rPr>
              <a:t>6,043</a:t>
            </a:r>
          </a:p>
        </p:txBody>
      </p:sp>
      <p:grpSp>
        <p:nvGrpSpPr>
          <p:cNvPr id="4" name="Group 3">
            <a:extLst>
              <a:ext uri="{FF2B5EF4-FFF2-40B4-BE49-F238E27FC236}">
                <a16:creationId xmlns:a16="http://schemas.microsoft.com/office/drawing/2014/main" id="{7AE6E928-80FE-5D72-C809-7678B190A486}"/>
              </a:ext>
            </a:extLst>
          </p:cNvPr>
          <p:cNvGrpSpPr/>
          <p:nvPr/>
        </p:nvGrpSpPr>
        <p:grpSpPr>
          <a:xfrm rot="21383582">
            <a:off x="5171092" y="-156598"/>
            <a:ext cx="3945129" cy="4001702"/>
            <a:chOff x="2468685" y="292313"/>
            <a:chExt cx="6979596" cy="6858000"/>
          </a:xfrm>
        </p:grpSpPr>
        <p:pic>
          <p:nvPicPr>
            <p:cNvPr id="5" name="Picture 4">
              <a:extLst>
                <a:ext uri="{FF2B5EF4-FFF2-40B4-BE49-F238E27FC236}">
                  <a16:creationId xmlns:a16="http://schemas.microsoft.com/office/drawing/2014/main" id="{F8FF51BA-1E38-CDE4-FDF4-9391BBEE562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83" b="97045" l="1626" r="95006">
                          <a14:foregroundMark x1="30662" y1="10402" x2="36005" y2="5437"/>
                          <a14:foregroundMark x1="36005" y1="5437" x2="50174" y2="6383"/>
                          <a14:foregroundMark x1="50174" y1="6383" x2="51103" y2="11348"/>
                          <a14:foregroundMark x1="54007" y1="90189" x2="59466" y2="94563"/>
                          <a14:foregroundMark x1="59466" y1="94563" x2="66551" y2="97045"/>
                          <a14:foregroundMark x1="66551" y1="97045" x2="67015" y2="89953"/>
                          <a14:foregroundMark x1="67015" y1="89953" x2="66551" y2="88771"/>
                          <a14:foregroundMark x1="89431" y1="32624" x2="95703" y2="53901"/>
                          <a14:foregroundMark x1="95703" y1="53901" x2="95006" y2="60993"/>
                          <a14:foregroundMark x1="95006" y1="60993" x2="86527" y2="68794"/>
                          <a14:foregroundMark x1="74332" y1="78014" x2="74216" y2="76359"/>
                          <a14:foregroundMark x1="9756" y1="42553" x2="9640" y2="49882"/>
                          <a14:foregroundMark x1="9640" y1="49882" x2="10569" y2="50355"/>
                          <a14:foregroundMark x1="6852" y1="46690" x2="1626" y2="41726"/>
                          <a14:foregroundMark x1="1626" y1="41726" x2="8362" y2="42553"/>
                        </a14:backgroundRemoval>
                      </a14:imgEffect>
                    </a14:imgLayer>
                  </a14:imgProps>
                </a:ext>
              </a:extLst>
            </a:blip>
            <a:stretch>
              <a:fillRect/>
            </a:stretch>
          </p:blipFill>
          <p:spPr>
            <a:xfrm>
              <a:off x="2468685" y="292313"/>
              <a:ext cx="6979596" cy="6858000"/>
            </a:xfrm>
            <a:prstGeom prst="rect">
              <a:avLst/>
            </a:prstGeom>
          </p:spPr>
        </p:pic>
        <p:pic>
          <p:nvPicPr>
            <p:cNvPr id="6" name="Graphic 5" descr="Marker with solid fill">
              <a:extLst>
                <a:ext uri="{FF2B5EF4-FFF2-40B4-BE49-F238E27FC236}">
                  <a16:creationId xmlns:a16="http://schemas.microsoft.com/office/drawing/2014/main" id="{3A47FC9F-B79F-EDCC-3943-8DC8BA0B88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0016" y="3929416"/>
              <a:ext cx="272471" cy="272471"/>
            </a:xfrm>
            <a:prstGeom prst="rect">
              <a:avLst/>
            </a:prstGeom>
          </p:spPr>
        </p:pic>
        <p:pic>
          <p:nvPicPr>
            <p:cNvPr id="7" name="Graphic 6" descr="Marker with solid fill">
              <a:extLst>
                <a:ext uri="{FF2B5EF4-FFF2-40B4-BE49-F238E27FC236}">
                  <a16:creationId xmlns:a16="http://schemas.microsoft.com/office/drawing/2014/main" id="{5F41D0FA-12FA-C323-B814-EBE18B9B38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9394" y="4530046"/>
              <a:ext cx="272471" cy="272471"/>
            </a:xfrm>
            <a:prstGeom prst="rect">
              <a:avLst/>
            </a:prstGeom>
          </p:spPr>
        </p:pic>
        <p:pic>
          <p:nvPicPr>
            <p:cNvPr id="8" name="Graphic 7" descr="Marker with solid fill">
              <a:extLst>
                <a:ext uri="{FF2B5EF4-FFF2-40B4-BE49-F238E27FC236}">
                  <a16:creationId xmlns:a16="http://schemas.microsoft.com/office/drawing/2014/main" id="{CC4B59D5-FBD7-C86D-491F-E1063560C3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66844" y="4738792"/>
              <a:ext cx="272471" cy="272471"/>
            </a:xfrm>
            <a:prstGeom prst="rect">
              <a:avLst/>
            </a:prstGeom>
          </p:spPr>
        </p:pic>
        <p:pic>
          <p:nvPicPr>
            <p:cNvPr id="9" name="Graphic 8" descr="Marker with solid fill">
              <a:extLst>
                <a:ext uri="{FF2B5EF4-FFF2-40B4-BE49-F238E27FC236}">
                  <a16:creationId xmlns:a16="http://schemas.microsoft.com/office/drawing/2014/main" id="{B0D113B8-3919-B3DF-A532-6301C9F506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5530" y="3014998"/>
              <a:ext cx="272471" cy="272471"/>
            </a:xfrm>
            <a:prstGeom prst="rect">
              <a:avLst/>
            </a:prstGeom>
          </p:spPr>
        </p:pic>
        <p:pic>
          <p:nvPicPr>
            <p:cNvPr id="10" name="Graphic 9" descr="Marker with solid fill">
              <a:extLst>
                <a:ext uri="{FF2B5EF4-FFF2-40B4-BE49-F238E27FC236}">
                  <a16:creationId xmlns:a16="http://schemas.microsoft.com/office/drawing/2014/main" id="{22EA8B14-E25C-F401-B452-9C03B0D012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3679" y="3231266"/>
              <a:ext cx="272471" cy="272471"/>
            </a:xfrm>
            <a:prstGeom prst="rect">
              <a:avLst/>
            </a:prstGeom>
          </p:spPr>
        </p:pic>
        <p:pic>
          <p:nvPicPr>
            <p:cNvPr id="13" name="Graphic 12" descr="Marker with solid fill">
              <a:extLst>
                <a:ext uri="{FF2B5EF4-FFF2-40B4-BE49-F238E27FC236}">
                  <a16:creationId xmlns:a16="http://schemas.microsoft.com/office/drawing/2014/main" id="{85A7A3BD-8885-2035-AB9C-6EDBC1E433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2488" y="4473843"/>
              <a:ext cx="272471" cy="272471"/>
            </a:xfrm>
            <a:prstGeom prst="rect">
              <a:avLst/>
            </a:prstGeom>
          </p:spPr>
        </p:pic>
        <p:pic>
          <p:nvPicPr>
            <p:cNvPr id="20" name="Graphic 19" descr="Marker with solid fill">
              <a:extLst>
                <a:ext uri="{FF2B5EF4-FFF2-40B4-BE49-F238E27FC236}">
                  <a16:creationId xmlns:a16="http://schemas.microsoft.com/office/drawing/2014/main" id="{B6B5C0CD-458C-309F-F7ED-A2C870C241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22184" y="3929415"/>
              <a:ext cx="272471" cy="272471"/>
            </a:xfrm>
            <a:prstGeom prst="rect">
              <a:avLst/>
            </a:prstGeom>
          </p:spPr>
        </p:pic>
        <p:pic>
          <p:nvPicPr>
            <p:cNvPr id="22" name="Graphic 21" descr="Marker with solid fill">
              <a:extLst>
                <a:ext uri="{FF2B5EF4-FFF2-40B4-BE49-F238E27FC236}">
                  <a16:creationId xmlns:a16="http://schemas.microsoft.com/office/drawing/2014/main" id="{0591BC6F-C9DC-4894-3104-CBD6BE7456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3987" y="4851481"/>
              <a:ext cx="272471" cy="272471"/>
            </a:xfrm>
            <a:prstGeom prst="rect">
              <a:avLst/>
            </a:prstGeom>
          </p:spPr>
        </p:pic>
        <p:pic>
          <p:nvPicPr>
            <p:cNvPr id="25" name="Graphic 24" descr="Marker with solid fill">
              <a:extLst>
                <a:ext uri="{FF2B5EF4-FFF2-40B4-BE49-F238E27FC236}">
                  <a16:creationId xmlns:a16="http://schemas.microsoft.com/office/drawing/2014/main" id="{2DE98D9F-E189-50A2-842C-19088D44E3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6518" y="5059997"/>
              <a:ext cx="272471" cy="272471"/>
            </a:xfrm>
            <a:prstGeom prst="rect">
              <a:avLst/>
            </a:prstGeom>
          </p:spPr>
        </p:pic>
        <p:pic>
          <p:nvPicPr>
            <p:cNvPr id="28" name="Graphic 27" descr="Marker with solid fill">
              <a:extLst>
                <a:ext uri="{FF2B5EF4-FFF2-40B4-BE49-F238E27FC236}">
                  <a16:creationId xmlns:a16="http://schemas.microsoft.com/office/drawing/2014/main" id="{C63D534E-EC62-D041-9D17-61E81DD56C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3678" y="5095093"/>
              <a:ext cx="272471" cy="272471"/>
            </a:xfrm>
            <a:prstGeom prst="rect">
              <a:avLst/>
            </a:prstGeom>
          </p:spPr>
        </p:pic>
      </p:grpSp>
    </p:spTree>
    <p:extLst>
      <p:ext uri="{BB962C8B-B14F-4D97-AF65-F5344CB8AC3E}">
        <p14:creationId xmlns:p14="http://schemas.microsoft.com/office/powerpoint/2010/main" val="203785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002AD-2001-374A-D5DE-F0A1DD9FBAF0}"/>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8A5A5A55-360F-A64F-3FA8-8DD47DCCAD88}"/>
              </a:ext>
            </a:extLst>
          </p:cNvPr>
          <p:cNvGrpSpPr/>
          <p:nvPr/>
        </p:nvGrpSpPr>
        <p:grpSpPr>
          <a:xfrm>
            <a:off x="4219713" y="481471"/>
            <a:ext cx="4775575" cy="4563836"/>
            <a:chOff x="4397829" y="239485"/>
            <a:chExt cx="6367433" cy="6085115"/>
          </a:xfrm>
        </p:grpSpPr>
        <p:grpSp>
          <p:nvGrpSpPr>
            <p:cNvPr id="2" name="Group 1">
              <a:extLst>
                <a:ext uri="{FF2B5EF4-FFF2-40B4-BE49-F238E27FC236}">
                  <a16:creationId xmlns:a16="http://schemas.microsoft.com/office/drawing/2014/main" id="{22FA125D-6130-3D65-F201-27E553EAB3A4}"/>
                </a:ext>
              </a:extLst>
            </p:cNvPr>
            <p:cNvGrpSpPr/>
            <p:nvPr/>
          </p:nvGrpSpPr>
          <p:grpSpPr>
            <a:xfrm>
              <a:off x="4397829" y="239485"/>
              <a:ext cx="6367433" cy="6085115"/>
              <a:chOff x="1528388" y="77691"/>
              <a:chExt cx="6367433" cy="6085115"/>
            </a:xfrm>
          </p:grpSpPr>
          <p:pic>
            <p:nvPicPr>
              <p:cNvPr id="3" name="Picture 2">
                <a:extLst>
                  <a:ext uri="{FF2B5EF4-FFF2-40B4-BE49-F238E27FC236}">
                    <a16:creationId xmlns:a16="http://schemas.microsoft.com/office/drawing/2014/main" id="{30D173F6-12BB-4231-D97C-91C0E383FB0B}"/>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4296" b="96659" l="2370" r="95498">
                            <a14:foregroundMark x1="10308" y1="40573" x2="2370" y2="40215"/>
                            <a14:foregroundMark x1="2370" y1="40215" x2="10427" y2="51074"/>
                            <a14:foregroundMark x1="53673" y1="89976" x2="67891" y2="96062"/>
                            <a14:foregroundMark x1="67891" y1="96062" x2="65166" y2="88783"/>
                            <a14:foregroundMark x1="89455" y1="31146" x2="95261" y2="48449"/>
                            <a14:foregroundMark x1="95261" y1="48449" x2="95616" y2="57876"/>
                            <a14:foregroundMark x1="95616" y1="57876" x2="84953" y2="68138"/>
                            <a14:foregroundMark x1="71445" y1="78401" x2="68128" y2="85561"/>
                            <a14:foregroundMark x1="68128" y1="85561" x2="68839" y2="96659"/>
                            <a14:foregroundMark x1="30095" y1="10621" x2="34005" y2="4057"/>
                            <a14:foregroundMark x1="34005" y1="4057" x2="41825" y2="3938"/>
                            <a14:foregroundMark x1="41825" y1="3938" x2="49882" y2="4296"/>
                            <a14:foregroundMark x1="49882" y1="4296" x2="51066" y2="10740"/>
                          </a14:backgroundRemoval>
                        </a14:imgEffect>
                      </a14:imgLayer>
                    </a14:imgProps>
                  </a:ext>
                </a:extLst>
              </a:blip>
              <a:stretch>
                <a:fillRect/>
              </a:stretch>
            </p:blipFill>
            <p:spPr>
              <a:xfrm>
                <a:off x="1528388" y="77691"/>
                <a:ext cx="6367433" cy="6085115"/>
              </a:xfrm>
              <a:prstGeom prst="rect">
                <a:avLst/>
              </a:prstGeom>
            </p:spPr>
          </p:pic>
          <p:grpSp>
            <p:nvGrpSpPr>
              <p:cNvPr id="4" name="Group 3">
                <a:extLst>
                  <a:ext uri="{FF2B5EF4-FFF2-40B4-BE49-F238E27FC236}">
                    <a16:creationId xmlns:a16="http://schemas.microsoft.com/office/drawing/2014/main" id="{13542578-648B-650F-AF8F-84091BA9425C}"/>
                  </a:ext>
                </a:extLst>
              </p:cNvPr>
              <p:cNvGrpSpPr/>
              <p:nvPr/>
            </p:nvGrpSpPr>
            <p:grpSpPr>
              <a:xfrm>
                <a:off x="4201933" y="2385282"/>
                <a:ext cx="3040578" cy="2087436"/>
                <a:chOff x="8447362" y="2802285"/>
                <a:chExt cx="3040578" cy="2087436"/>
              </a:xfrm>
            </p:grpSpPr>
            <p:pic>
              <p:nvPicPr>
                <p:cNvPr id="5" name="Graphic 4" descr="Marker with solid fill">
                  <a:extLst>
                    <a:ext uri="{FF2B5EF4-FFF2-40B4-BE49-F238E27FC236}">
                      <a16:creationId xmlns:a16="http://schemas.microsoft.com/office/drawing/2014/main" id="{E617370B-E310-95E2-9AAF-0B459F01F1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7362" y="3613650"/>
                  <a:ext cx="254550" cy="241764"/>
                </a:xfrm>
                <a:prstGeom prst="rect">
                  <a:avLst/>
                </a:prstGeom>
              </p:spPr>
            </p:pic>
            <p:pic>
              <p:nvPicPr>
                <p:cNvPr id="6" name="Graphic 5" descr="Marker with solid fill">
                  <a:extLst>
                    <a:ext uri="{FF2B5EF4-FFF2-40B4-BE49-F238E27FC236}">
                      <a16:creationId xmlns:a16="http://schemas.microsoft.com/office/drawing/2014/main" id="{8DC4145D-A764-C7BB-D0F2-47561F30D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4822" y="4146590"/>
                  <a:ext cx="254550" cy="241764"/>
                </a:xfrm>
                <a:prstGeom prst="rect">
                  <a:avLst/>
                </a:prstGeom>
              </p:spPr>
            </p:pic>
            <p:pic>
              <p:nvPicPr>
                <p:cNvPr id="7" name="Graphic 6" descr="Marker with solid fill">
                  <a:extLst>
                    <a:ext uri="{FF2B5EF4-FFF2-40B4-BE49-F238E27FC236}">
                      <a16:creationId xmlns:a16="http://schemas.microsoft.com/office/drawing/2014/main" id="{032D8617-7D73-A917-FC35-2676158F1E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6386" y="4331810"/>
                  <a:ext cx="254550" cy="241764"/>
                </a:xfrm>
                <a:prstGeom prst="rect">
                  <a:avLst/>
                </a:prstGeom>
              </p:spPr>
            </p:pic>
            <p:pic>
              <p:nvPicPr>
                <p:cNvPr id="8" name="Graphic 7" descr="Marker with solid fill">
                  <a:extLst>
                    <a:ext uri="{FF2B5EF4-FFF2-40B4-BE49-F238E27FC236}">
                      <a16:creationId xmlns:a16="http://schemas.microsoft.com/office/drawing/2014/main" id="{7678428D-23FB-D73D-0355-C3A2102E3B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3334" y="2802285"/>
                  <a:ext cx="254550" cy="241764"/>
                </a:xfrm>
                <a:prstGeom prst="rect">
                  <a:avLst/>
                </a:prstGeom>
              </p:spPr>
            </p:pic>
            <p:pic>
              <p:nvPicPr>
                <p:cNvPr id="9" name="Graphic 8" descr="Marker with solid fill">
                  <a:extLst>
                    <a:ext uri="{FF2B5EF4-FFF2-40B4-BE49-F238E27FC236}">
                      <a16:creationId xmlns:a16="http://schemas.microsoft.com/office/drawing/2014/main" id="{0D2D565A-E4A7-D091-2FE1-4E27329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9108" y="2994180"/>
                  <a:ext cx="254550" cy="241764"/>
                </a:xfrm>
                <a:prstGeom prst="rect">
                  <a:avLst/>
                </a:prstGeom>
              </p:spPr>
            </p:pic>
            <p:pic>
              <p:nvPicPr>
                <p:cNvPr id="10" name="Graphic 9" descr="Marker with solid fill">
                  <a:extLst>
                    <a:ext uri="{FF2B5EF4-FFF2-40B4-BE49-F238E27FC236}">
                      <a16:creationId xmlns:a16="http://schemas.microsoft.com/office/drawing/2014/main" id="{1450F19A-D9DA-D58D-3EF5-D5EEF0EF4B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7338" y="4096721"/>
                  <a:ext cx="254550" cy="241764"/>
                </a:xfrm>
                <a:prstGeom prst="rect">
                  <a:avLst/>
                </a:prstGeom>
              </p:spPr>
            </p:pic>
            <p:pic>
              <p:nvPicPr>
                <p:cNvPr id="11" name="Graphic 10" descr="Marker with solid fill">
                  <a:extLst>
                    <a:ext uri="{FF2B5EF4-FFF2-40B4-BE49-F238E27FC236}">
                      <a16:creationId xmlns:a16="http://schemas.microsoft.com/office/drawing/2014/main" id="{C98F1BB7-08A2-8460-BDDF-023241242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3390" y="3613649"/>
                  <a:ext cx="254550" cy="241764"/>
                </a:xfrm>
                <a:prstGeom prst="rect">
                  <a:avLst/>
                </a:prstGeom>
              </p:spPr>
            </p:pic>
            <p:pic>
              <p:nvPicPr>
                <p:cNvPr id="12" name="Graphic 11" descr="Marker with solid fill">
                  <a:extLst>
                    <a:ext uri="{FF2B5EF4-FFF2-40B4-BE49-F238E27FC236}">
                      <a16:creationId xmlns:a16="http://schemas.microsoft.com/office/drawing/2014/main" id="{F46A3DA2-3F42-3402-A002-E9A8193683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3745" y="4431799"/>
                  <a:ext cx="254550" cy="241764"/>
                </a:xfrm>
                <a:prstGeom prst="rect">
                  <a:avLst/>
                </a:prstGeom>
              </p:spPr>
            </p:pic>
            <p:pic>
              <p:nvPicPr>
                <p:cNvPr id="13" name="Graphic 12" descr="Marker with solid fill">
                  <a:extLst>
                    <a:ext uri="{FF2B5EF4-FFF2-40B4-BE49-F238E27FC236}">
                      <a16:creationId xmlns:a16="http://schemas.microsoft.com/office/drawing/2014/main" id="{8C3A6CCB-18EC-E53A-63C4-75564E6C0D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7291" y="4616816"/>
                  <a:ext cx="254550" cy="241764"/>
                </a:xfrm>
                <a:prstGeom prst="rect">
                  <a:avLst/>
                </a:prstGeom>
              </p:spPr>
            </p:pic>
            <p:pic>
              <p:nvPicPr>
                <p:cNvPr id="14" name="Graphic 13" descr="Marker with solid fill">
                  <a:extLst>
                    <a:ext uri="{FF2B5EF4-FFF2-40B4-BE49-F238E27FC236}">
                      <a16:creationId xmlns:a16="http://schemas.microsoft.com/office/drawing/2014/main" id="{8176F617-34AE-EACB-FDC5-E8500537E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9107" y="4647957"/>
                  <a:ext cx="254550" cy="241764"/>
                </a:xfrm>
                <a:prstGeom prst="rect">
                  <a:avLst/>
                </a:prstGeom>
              </p:spPr>
            </p:pic>
          </p:grpSp>
        </p:grpSp>
        <p:cxnSp>
          <p:nvCxnSpPr>
            <p:cNvPr id="46" name="Connector: Elbow 45">
              <a:extLst>
                <a:ext uri="{FF2B5EF4-FFF2-40B4-BE49-F238E27FC236}">
                  <a16:creationId xmlns:a16="http://schemas.microsoft.com/office/drawing/2014/main" id="{84B4908B-D0F0-3F54-310B-C250C91B67D2}"/>
                </a:ext>
              </a:extLst>
            </p:cNvPr>
            <p:cNvCxnSpPr>
              <a:cxnSpLocks/>
            </p:cNvCxnSpPr>
            <p:nvPr/>
          </p:nvCxnSpPr>
          <p:spPr>
            <a:xfrm rot="5400000">
              <a:off x="8646685" y="1680158"/>
              <a:ext cx="1006149" cy="619190"/>
            </a:xfrm>
            <a:prstGeom prst="bentConnector3">
              <a:avLst>
                <a:gd name="adj1" fmla="val 53246"/>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33992E5A-C70A-02B4-8F88-96775A1AF790}"/>
                </a:ext>
              </a:extLst>
            </p:cNvPr>
            <p:cNvCxnSpPr/>
            <p:nvPr/>
          </p:nvCxnSpPr>
          <p:spPr>
            <a:xfrm rot="16200000" flipH="1">
              <a:off x="9510589" y="4583380"/>
              <a:ext cx="558201" cy="464065"/>
            </a:xfrm>
            <a:prstGeom prst="bentConnector3">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5AEDFCF-1F69-D0C5-D38C-2C0B98CFC6FC}"/>
                </a:ext>
              </a:extLst>
            </p:cNvPr>
            <p:cNvCxnSpPr/>
            <p:nvPr/>
          </p:nvCxnSpPr>
          <p:spPr>
            <a:xfrm rot="5400000">
              <a:off x="6304227" y="4178106"/>
              <a:ext cx="672118" cy="348343"/>
            </a:xfrm>
            <a:prstGeom prst="bentConnector3">
              <a:avLst/>
            </a:prstGeom>
            <a:ln w="28575">
              <a:solidFill>
                <a:srgbClr val="343F52"/>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CE63B78-7CE8-F5FB-6EF3-D10C03E32A43}"/>
                </a:ext>
              </a:extLst>
            </p:cNvPr>
            <p:cNvSpPr/>
            <p:nvPr/>
          </p:nvSpPr>
          <p:spPr>
            <a:xfrm>
              <a:off x="6041547" y="4688336"/>
              <a:ext cx="849133" cy="672119"/>
            </a:xfrm>
            <a:prstGeom prst="roundRect">
              <a:avLst/>
            </a:prstGeom>
            <a:solidFill>
              <a:srgbClr val="343F52"/>
            </a:solidFill>
            <a:ln>
              <a:solidFill>
                <a:srgbClr val="343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t>ACSI</a:t>
              </a:r>
            </a:p>
            <a:p>
              <a:pPr algn="ctr"/>
              <a:r>
                <a:rPr lang="en-US" sz="1013"/>
                <a:t>84</a:t>
              </a:r>
            </a:p>
          </p:txBody>
        </p:sp>
        <p:sp>
          <p:nvSpPr>
            <p:cNvPr id="56" name="Rectangle: Rounded Corners 55">
              <a:extLst>
                <a:ext uri="{FF2B5EF4-FFF2-40B4-BE49-F238E27FC236}">
                  <a16:creationId xmlns:a16="http://schemas.microsoft.com/office/drawing/2014/main" id="{B5980DE3-88FA-FDBF-CB05-55864991F8EA}"/>
                </a:ext>
              </a:extLst>
            </p:cNvPr>
            <p:cNvSpPr/>
            <p:nvPr/>
          </p:nvSpPr>
          <p:spPr>
            <a:xfrm>
              <a:off x="9597155" y="5094513"/>
              <a:ext cx="849133" cy="672119"/>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t>ACSI</a:t>
              </a:r>
            </a:p>
            <a:p>
              <a:pPr algn="ctr"/>
              <a:r>
                <a:rPr lang="en-US" sz="1013"/>
                <a:t>88</a:t>
              </a:r>
            </a:p>
          </p:txBody>
        </p:sp>
        <p:sp>
          <p:nvSpPr>
            <p:cNvPr id="57" name="Rectangle: Rounded Corners 56">
              <a:extLst>
                <a:ext uri="{FF2B5EF4-FFF2-40B4-BE49-F238E27FC236}">
                  <a16:creationId xmlns:a16="http://schemas.microsoft.com/office/drawing/2014/main" id="{FADF4965-8614-522E-CC80-E41F18B5D694}"/>
                </a:ext>
              </a:extLst>
            </p:cNvPr>
            <p:cNvSpPr/>
            <p:nvPr/>
          </p:nvSpPr>
          <p:spPr>
            <a:xfrm>
              <a:off x="9015692" y="1083363"/>
              <a:ext cx="849133" cy="672119"/>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t>ACSI</a:t>
              </a:r>
            </a:p>
            <a:p>
              <a:pPr algn="ctr"/>
              <a:r>
                <a:rPr lang="en-US" sz="1013"/>
                <a:t>83</a:t>
              </a:r>
            </a:p>
          </p:txBody>
        </p:sp>
      </p:grpSp>
      <p:graphicFrame>
        <p:nvGraphicFramePr>
          <p:cNvPr id="17" name="Chart 16">
            <a:extLst>
              <a:ext uri="{FF2B5EF4-FFF2-40B4-BE49-F238E27FC236}">
                <a16:creationId xmlns:a16="http://schemas.microsoft.com/office/drawing/2014/main" id="{95C44930-2A56-A7A8-A04C-23EF9E959E19}"/>
              </a:ext>
            </a:extLst>
          </p:cNvPr>
          <p:cNvGraphicFramePr/>
          <p:nvPr/>
        </p:nvGraphicFramePr>
        <p:xfrm>
          <a:off x="2057303" y="-46085"/>
          <a:ext cx="3922024" cy="2492831"/>
        </p:xfrm>
        <a:graphic>
          <a:graphicData uri="http://schemas.openxmlformats.org/drawingml/2006/chart">
            <c:chart xmlns:c="http://schemas.openxmlformats.org/drawingml/2006/chart" xmlns:r="http://schemas.openxmlformats.org/officeDocument/2006/relationships" r:id="rId7"/>
          </a:graphicData>
        </a:graphic>
      </p:graphicFrame>
      <p:sp>
        <p:nvSpPr>
          <p:cNvPr id="21" name="Title 1">
            <a:extLst>
              <a:ext uri="{FF2B5EF4-FFF2-40B4-BE49-F238E27FC236}">
                <a16:creationId xmlns:a16="http://schemas.microsoft.com/office/drawing/2014/main" id="{5AAE8173-D328-FF42-5AFD-7182FF8A05C4}"/>
              </a:ext>
            </a:extLst>
          </p:cNvPr>
          <p:cNvSpPr>
            <a:spLocks noGrp="1"/>
          </p:cNvSpPr>
          <p:nvPr>
            <p:ph type="title"/>
          </p:nvPr>
        </p:nvSpPr>
        <p:spPr>
          <a:xfrm>
            <a:off x="148713" y="35499"/>
            <a:ext cx="8455913" cy="69265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Texas Scores by Area</a:t>
            </a:r>
          </a:p>
        </p:txBody>
      </p:sp>
      <p:sp>
        <p:nvSpPr>
          <p:cNvPr id="22" name="Text Placeholder 2">
            <a:extLst>
              <a:ext uri="{FF2B5EF4-FFF2-40B4-BE49-F238E27FC236}">
                <a16:creationId xmlns:a16="http://schemas.microsoft.com/office/drawing/2014/main" id="{68D7D767-F07F-5EBA-6A78-AB86C070DA7B}"/>
              </a:ext>
            </a:extLst>
          </p:cNvPr>
          <p:cNvSpPr>
            <a:spLocks noGrp="1"/>
          </p:cNvSpPr>
          <p:nvPr>
            <p:ph type="body" sz="quarter" idx="10"/>
          </p:nvPr>
        </p:nvSpPr>
        <p:spPr>
          <a:xfrm>
            <a:off x="319971" y="739076"/>
            <a:ext cx="2360759" cy="4304473"/>
          </a:xfrm>
        </p:spPr>
        <p:txBody>
          <a:bodyPr vert="horz" lIns="68580" tIns="34290" rIns="68580" bIns="34290" rtlCol="0" anchor="t">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latin typeface="Arial Nova Light"/>
              </a:rPr>
              <a:t>Five of ten participating cooperatives are located within the southeastern region (Coverage Area 3) of the Cooperative Advantage Survey’s Texas coverage. As such, sample from this portion of Texas comprised 50% of the total sample from the state and reflected the highest ACSI score at a score of 88.</a:t>
            </a:r>
          </a:p>
          <a:p>
            <a:r>
              <a:rPr lang="en-US" dirty="0">
                <a:latin typeface="Arial Nova Light"/>
              </a:rPr>
              <a:t>The central (Coverage Area 1) and southwestern (Coverage Area 2) regions of coverage captured slightly smaller sample volumes, reflecting 17% and 33% of the total Texas sample, respectively. The scores between these two regions are also much more similar, with the central region scoring a score of 83 and the southwestern region scoring a score of 84. </a:t>
            </a:r>
          </a:p>
        </p:txBody>
      </p:sp>
      <p:sp>
        <p:nvSpPr>
          <p:cNvPr id="16" name="Rectangle: Rounded Corners 15">
            <a:extLst>
              <a:ext uri="{FF2B5EF4-FFF2-40B4-BE49-F238E27FC236}">
                <a16:creationId xmlns:a16="http://schemas.microsoft.com/office/drawing/2014/main" id="{D5252874-F410-EF5C-FD75-02DEB62247C8}"/>
              </a:ext>
            </a:extLst>
          </p:cNvPr>
          <p:cNvSpPr/>
          <p:nvPr/>
        </p:nvSpPr>
        <p:spPr>
          <a:xfrm>
            <a:off x="2836840" y="2302825"/>
            <a:ext cx="73478" cy="74992"/>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Rounded Corners 18">
            <a:extLst>
              <a:ext uri="{FF2B5EF4-FFF2-40B4-BE49-F238E27FC236}">
                <a16:creationId xmlns:a16="http://schemas.microsoft.com/office/drawing/2014/main" id="{42972057-4815-B98F-0A66-731CEF499FE1}"/>
              </a:ext>
            </a:extLst>
          </p:cNvPr>
          <p:cNvSpPr/>
          <p:nvPr/>
        </p:nvSpPr>
        <p:spPr>
          <a:xfrm>
            <a:off x="2836840" y="2105856"/>
            <a:ext cx="73478" cy="74992"/>
          </a:xfrm>
          <a:prstGeom prst="roundRect">
            <a:avLst/>
          </a:prstGeom>
          <a:solidFill>
            <a:srgbClr val="343F52"/>
          </a:solidFill>
          <a:ln>
            <a:solidFill>
              <a:srgbClr val="343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Rounded Corners 19">
            <a:extLst>
              <a:ext uri="{FF2B5EF4-FFF2-40B4-BE49-F238E27FC236}">
                <a16:creationId xmlns:a16="http://schemas.microsoft.com/office/drawing/2014/main" id="{00B4416A-54A0-1F27-AAF9-6C80EABD243C}"/>
              </a:ext>
            </a:extLst>
          </p:cNvPr>
          <p:cNvSpPr/>
          <p:nvPr/>
        </p:nvSpPr>
        <p:spPr>
          <a:xfrm>
            <a:off x="2841048" y="1914950"/>
            <a:ext cx="73478" cy="74992"/>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367902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F2E7-C2ED-4F07-8D81-84CC9D2F20EC}"/>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Texas Cooperatives Cooperative Advantage Model  </a:t>
            </a:r>
          </a:p>
        </p:txBody>
      </p:sp>
      <p:sp>
        <p:nvSpPr>
          <p:cNvPr id="3" name="TextBox 2">
            <a:extLst>
              <a:ext uri="{FF2B5EF4-FFF2-40B4-BE49-F238E27FC236}">
                <a16:creationId xmlns:a16="http://schemas.microsoft.com/office/drawing/2014/main" id="{70C85F2C-19AE-41F2-91BB-A5C05997B816}"/>
              </a:ext>
            </a:extLst>
          </p:cNvPr>
          <p:cNvSpPr txBox="1"/>
          <p:nvPr/>
        </p:nvSpPr>
        <p:spPr>
          <a:xfrm>
            <a:off x="327838" y="816589"/>
            <a:ext cx="3017520" cy="3000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3F3F3F"/>
                </a:solidFill>
                <a:effectLst/>
                <a:uLnTx/>
                <a:uFillTx/>
                <a:latin typeface="Arial Nova" panose="020B0504020202020204" pitchFamily="34" charset="0"/>
                <a:ea typeface="+mn-ea"/>
                <a:cs typeface="Arial" panose="020B0604020202020204" pitchFamily="34" charset="0"/>
              </a:rPr>
              <a:t>Satisfaction Drivers</a:t>
            </a:r>
          </a:p>
        </p:txBody>
      </p:sp>
      <p:sp>
        <p:nvSpPr>
          <p:cNvPr id="4" name="TextBox 3">
            <a:extLst>
              <a:ext uri="{FF2B5EF4-FFF2-40B4-BE49-F238E27FC236}">
                <a16:creationId xmlns:a16="http://schemas.microsoft.com/office/drawing/2014/main" id="{270D6D24-687A-4B19-BCDD-E9A32017D438}"/>
              </a:ext>
            </a:extLst>
          </p:cNvPr>
          <p:cNvSpPr txBox="1"/>
          <p:nvPr/>
        </p:nvSpPr>
        <p:spPr>
          <a:xfrm>
            <a:off x="5831738" y="1038213"/>
            <a:ext cx="3017520" cy="3000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3F3F3F"/>
                </a:solidFill>
                <a:effectLst/>
                <a:uLnTx/>
                <a:uFillTx/>
                <a:latin typeface="Arial Nova" panose="020B0504020202020204" pitchFamily="34" charset="0"/>
                <a:ea typeface="+mn-ea"/>
                <a:cs typeface="Arial" panose="020B0604020202020204" pitchFamily="34" charset="0"/>
              </a:rPr>
              <a:t>Future Behaviors</a:t>
            </a:r>
          </a:p>
        </p:txBody>
      </p:sp>
      <p:graphicFrame>
        <p:nvGraphicFramePr>
          <p:cNvPr id="11" name="Chart 10">
            <a:extLst>
              <a:ext uri="{FF2B5EF4-FFF2-40B4-BE49-F238E27FC236}">
                <a16:creationId xmlns:a16="http://schemas.microsoft.com/office/drawing/2014/main" id="{ED406BA8-DEC1-4B7A-B154-450D53112EB9}"/>
              </a:ext>
            </a:extLst>
          </p:cNvPr>
          <p:cNvGraphicFramePr>
            <a:graphicFrameLocks/>
          </p:cNvGraphicFramePr>
          <p:nvPr/>
        </p:nvGraphicFramePr>
        <p:xfrm>
          <a:off x="3476182" y="1315212"/>
          <a:ext cx="2191637" cy="20813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391910B7-F5B9-4F01-8D66-4FC8B4568666}"/>
              </a:ext>
            </a:extLst>
          </p:cNvPr>
          <p:cNvGraphicFramePr>
            <a:graphicFrameLocks noGrp="1"/>
          </p:cNvGraphicFramePr>
          <p:nvPr/>
        </p:nvGraphicFramePr>
        <p:xfrm>
          <a:off x="532573" y="1215943"/>
          <a:ext cx="2743201" cy="3154385"/>
        </p:xfrm>
        <a:graphic>
          <a:graphicData uri="http://schemas.openxmlformats.org/drawingml/2006/table">
            <a:tbl>
              <a:tblPr firstRow="1" bandRow="1">
                <a:tableStyleId>{00A15C55-8517-42AA-B614-E9B94910E393}</a:tableStyleId>
              </a:tblPr>
              <a:tblGrid>
                <a:gridCol w="436419">
                  <a:extLst>
                    <a:ext uri="{9D8B030D-6E8A-4147-A177-3AD203B41FA5}">
                      <a16:colId xmlns:a16="http://schemas.microsoft.com/office/drawing/2014/main" val="1430147736"/>
                    </a:ext>
                  </a:extLst>
                </a:gridCol>
                <a:gridCol w="436419">
                  <a:extLst>
                    <a:ext uri="{9D8B030D-6E8A-4147-A177-3AD203B41FA5}">
                      <a16:colId xmlns:a16="http://schemas.microsoft.com/office/drawing/2014/main" val="3782992235"/>
                    </a:ext>
                  </a:extLst>
                </a:gridCol>
                <a:gridCol w="1870363">
                  <a:extLst>
                    <a:ext uri="{9D8B030D-6E8A-4147-A177-3AD203B41FA5}">
                      <a16:colId xmlns:a16="http://schemas.microsoft.com/office/drawing/2014/main" val="4114742946"/>
                    </a:ext>
                  </a:extLst>
                </a:gridCol>
              </a:tblGrid>
              <a:tr h="453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Nova Light"/>
                          <a:ea typeface="+mn-ea"/>
                          <a:cs typeface="+mn-cs"/>
                        </a:rPr>
                        <a:t>90</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Nova Light"/>
                          <a:ea typeface="+mn-ea"/>
                          <a:cs typeface="+mn-cs"/>
                        </a:rPr>
                        <a:t>2.2</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Service Reliability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8307607"/>
                  </a:ext>
                </a:extLst>
              </a:tr>
              <a:tr h="573256">
                <a:tc>
                  <a:txBody>
                    <a:bodyPr/>
                    <a:lstStyle/>
                    <a:p>
                      <a:pPr algn="ctr">
                        <a:defRPr/>
                      </a:pPr>
                      <a:r>
                        <a:rPr lang="en-US" sz="1200" b="0">
                          <a:solidFill>
                            <a:schemeClr val="bg1"/>
                          </a:solidFill>
                        </a:rPr>
                        <a:t>86</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defRPr/>
                      </a:pPr>
                      <a:r>
                        <a:rPr lang="en-US" sz="1200" b="0">
                          <a:solidFill>
                            <a:schemeClr val="bg1"/>
                          </a:solidFill>
                        </a:rPr>
                        <a:t>1.9</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Call Center Satisfaction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2620033"/>
                  </a:ext>
                </a:extLst>
              </a:tr>
              <a:tr h="605814">
                <a:tc>
                  <a:txBody>
                    <a:bodyPr/>
                    <a:lstStyle/>
                    <a:p>
                      <a:pPr algn="ctr">
                        <a:defRPr/>
                      </a:pPr>
                      <a:r>
                        <a:rPr lang="en-US" sz="1200" b="0">
                          <a:solidFill>
                            <a:schemeClr val="bg1"/>
                          </a:solidFill>
                        </a:rPr>
                        <a:t>88</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defRPr/>
                      </a:pPr>
                      <a:r>
                        <a:rPr lang="en-US" sz="1200" b="0">
                          <a:solidFill>
                            <a:schemeClr val="bg1"/>
                          </a:solidFill>
                        </a:rPr>
                        <a:t>1.7</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Website Satisfaction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16883295"/>
                  </a:ext>
                </a:extLst>
              </a:tr>
              <a:tr h="457200">
                <a:tc>
                  <a:txBody>
                    <a:bodyPr/>
                    <a:lstStyle/>
                    <a:p>
                      <a:pPr algn="ctr">
                        <a:defRPr/>
                      </a:pPr>
                      <a:r>
                        <a:rPr lang="en-US" sz="1200" b="0">
                          <a:solidFill>
                            <a:schemeClr val="bg1"/>
                          </a:solidFill>
                        </a:rPr>
                        <a:t>84</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defRPr/>
                      </a:pPr>
                      <a:r>
                        <a:rPr lang="en-US" sz="1200" b="0">
                          <a:solidFill>
                            <a:schemeClr val="bg1"/>
                          </a:solidFill>
                        </a:rPr>
                        <a:t>1.7</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Outreach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23806026"/>
                  </a:ext>
                </a:extLst>
              </a:tr>
              <a:tr h="457200">
                <a:tc>
                  <a:txBody>
                    <a:bodyPr/>
                    <a:lstStyle/>
                    <a:p>
                      <a:pPr algn="ctr">
                        <a:defRPr/>
                      </a:pPr>
                      <a:r>
                        <a:rPr lang="en-US" sz="1200" b="0">
                          <a:solidFill>
                            <a:schemeClr val="bg1"/>
                          </a:solidFill>
                        </a:rPr>
                        <a:t>94</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defRPr/>
                      </a:pPr>
                      <a:r>
                        <a:rPr lang="en-US" sz="1200" b="0">
                          <a:solidFill>
                            <a:schemeClr val="bg1"/>
                          </a:solidFill>
                        </a:rPr>
                        <a:t>0.4</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Billing &amp; Payments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93291917"/>
                  </a:ext>
                </a:extLst>
              </a:tr>
              <a:tr h="607910">
                <a:tc>
                  <a:txBody>
                    <a:bodyPr/>
                    <a:lstStyle/>
                    <a:p>
                      <a:pPr algn="ctr">
                        <a:defRPr/>
                      </a:pPr>
                      <a:r>
                        <a:rPr lang="en-US" sz="1200" b="0">
                          <a:solidFill>
                            <a:schemeClr val="bg1"/>
                          </a:solidFill>
                        </a:rPr>
                        <a:t>90</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defRPr/>
                      </a:pPr>
                      <a:r>
                        <a:rPr lang="en-US" sz="1200" b="0">
                          <a:solidFill>
                            <a:schemeClr val="bg1"/>
                          </a:solidFill>
                        </a:rPr>
                        <a:t>0.3</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defRPr/>
                      </a:pPr>
                      <a:r>
                        <a:rPr lang="en-US" sz="1200" b="0">
                          <a:solidFill>
                            <a:schemeClr val="tx1"/>
                          </a:solidFill>
                        </a:rPr>
                        <a:t>Call Center Representatives</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38377326"/>
                  </a:ext>
                </a:extLst>
              </a:tr>
            </a:tbl>
          </a:graphicData>
        </a:graphic>
      </p:graphicFrame>
      <p:graphicFrame>
        <p:nvGraphicFramePr>
          <p:cNvPr id="13" name="Table 12">
            <a:extLst>
              <a:ext uri="{FF2B5EF4-FFF2-40B4-BE49-F238E27FC236}">
                <a16:creationId xmlns:a16="http://schemas.microsoft.com/office/drawing/2014/main" id="{CABDDE77-F057-4A1D-BFD3-E5D81D7FB419}"/>
              </a:ext>
            </a:extLst>
          </p:cNvPr>
          <p:cNvGraphicFramePr>
            <a:graphicFrameLocks noGrp="1"/>
          </p:cNvGraphicFramePr>
          <p:nvPr/>
        </p:nvGraphicFramePr>
        <p:xfrm>
          <a:off x="5944751" y="1315212"/>
          <a:ext cx="3017520" cy="54864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902678691"/>
                    </a:ext>
                  </a:extLst>
                </a:gridCol>
                <a:gridCol w="480060">
                  <a:extLst>
                    <a:ext uri="{9D8B030D-6E8A-4147-A177-3AD203B41FA5}">
                      <a16:colId xmlns:a16="http://schemas.microsoft.com/office/drawing/2014/main" val="2736637542"/>
                    </a:ext>
                  </a:extLst>
                </a:gridCol>
                <a:gridCol w="480060">
                  <a:extLst>
                    <a:ext uri="{9D8B030D-6E8A-4147-A177-3AD203B41FA5}">
                      <a16:colId xmlns:a16="http://schemas.microsoft.com/office/drawing/2014/main" val="832945661"/>
                    </a:ext>
                  </a:extLst>
                </a:gridCol>
              </a:tblGrid>
              <a:tr h="548640">
                <a:tc>
                  <a:txBody>
                    <a:bodyPr/>
                    <a:lstStyle/>
                    <a:p>
                      <a:pPr algn="ctr">
                        <a:defRPr/>
                      </a:pPr>
                      <a:r>
                        <a:rPr lang="en-US" sz="1200" b="0">
                          <a:solidFill>
                            <a:schemeClr val="tx1"/>
                          </a:solidFill>
                        </a:rPr>
                        <a:t>Likelihood to Recommend</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defRPr/>
                      </a:pPr>
                      <a:r>
                        <a:rPr lang="en-US" sz="1200" b="0">
                          <a:solidFill>
                            <a:schemeClr val="bg1"/>
                          </a:solidFill>
                        </a:rPr>
                        <a:t>5.2</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defRPr/>
                      </a:pPr>
                      <a:r>
                        <a:rPr lang="en-US" sz="1200" b="0"/>
                        <a:t>87</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54156251"/>
                  </a:ext>
                </a:extLst>
              </a:tr>
            </a:tbl>
          </a:graphicData>
        </a:graphic>
      </p:graphicFrame>
      <p:cxnSp>
        <p:nvCxnSpPr>
          <p:cNvPr id="14" name="Straight Arrow Connector 13">
            <a:extLst>
              <a:ext uri="{FF2B5EF4-FFF2-40B4-BE49-F238E27FC236}">
                <a16:creationId xmlns:a16="http://schemas.microsoft.com/office/drawing/2014/main" id="{1D603A47-0978-417A-BEE5-614AA7175782}"/>
              </a:ext>
            </a:extLst>
          </p:cNvPr>
          <p:cNvCxnSpPr>
            <a:cxnSpLocks/>
          </p:cNvCxnSpPr>
          <p:nvPr/>
        </p:nvCxnSpPr>
        <p:spPr>
          <a:xfrm>
            <a:off x="5515904" y="2435265"/>
            <a:ext cx="289473" cy="0"/>
          </a:xfrm>
          <a:prstGeom prst="straightConnector1">
            <a:avLst/>
          </a:prstGeom>
          <a:ln>
            <a:solidFill>
              <a:srgbClr val="4D4D4D"/>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Right Bracket 14">
            <a:extLst>
              <a:ext uri="{FF2B5EF4-FFF2-40B4-BE49-F238E27FC236}">
                <a16:creationId xmlns:a16="http://schemas.microsoft.com/office/drawing/2014/main" id="{F7852D09-20AC-4338-B66C-8F1EFDBBAFB0}"/>
              </a:ext>
            </a:extLst>
          </p:cNvPr>
          <p:cNvSpPr/>
          <p:nvPr/>
        </p:nvSpPr>
        <p:spPr>
          <a:xfrm>
            <a:off x="3279285" y="1093588"/>
            <a:ext cx="100362" cy="339909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Arial Nova Light" panose="020B0304020202020204" pitchFamily="34" charset="0"/>
              <a:ea typeface="+mn-ea"/>
              <a:cs typeface="+mn-cs"/>
            </a:endParaRPr>
          </a:p>
        </p:txBody>
      </p:sp>
      <p:cxnSp>
        <p:nvCxnSpPr>
          <p:cNvPr id="16" name="Straight Arrow Connector 15">
            <a:extLst>
              <a:ext uri="{FF2B5EF4-FFF2-40B4-BE49-F238E27FC236}">
                <a16:creationId xmlns:a16="http://schemas.microsoft.com/office/drawing/2014/main" id="{AF24E7D8-9D8D-4716-8E6A-06C6A104BA0E}"/>
              </a:ext>
            </a:extLst>
          </p:cNvPr>
          <p:cNvCxnSpPr>
            <a:cxnSpLocks/>
          </p:cNvCxnSpPr>
          <p:nvPr/>
        </p:nvCxnSpPr>
        <p:spPr>
          <a:xfrm>
            <a:off x="3429694" y="2452812"/>
            <a:ext cx="278606" cy="0"/>
          </a:xfrm>
          <a:prstGeom prst="straightConnector1">
            <a:avLst/>
          </a:prstGeom>
          <a:ln>
            <a:solidFill>
              <a:srgbClr val="4D4D4D"/>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BAA9256-56F2-4BA1-8366-035DE27D0EC1}"/>
              </a:ext>
            </a:extLst>
          </p:cNvPr>
          <p:cNvSpPr/>
          <p:nvPr/>
        </p:nvSpPr>
        <p:spPr>
          <a:xfrm>
            <a:off x="3753115" y="2571750"/>
            <a:ext cx="1728282" cy="66941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rPr>
              <a:t>Overall Satisfaction: 88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rPr>
              <a:t>Compared to Expectations: 8</a:t>
            </a:r>
            <a:r>
              <a:rPr lang="en-US" sz="900">
                <a:solidFill>
                  <a:srgbClr val="3F3F3F"/>
                </a:solidFill>
                <a:latin typeface="Arial Nova Light" panose="020B0304020202020204" pitchFamily="34" charset="0"/>
                <a:cs typeface="Arial" panose="020B0604020202020204" pitchFamily="34" charset="0"/>
              </a:rPr>
              <a:t>4</a:t>
            </a:r>
            <a:endPar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rPr>
              <a:t>Compared to Ideal: 8</a:t>
            </a:r>
            <a:r>
              <a:rPr lang="en-US" sz="900">
                <a:solidFill>
                  <a:srgbClr val="3F3F3F"/>
                </a:solidFill>
                <a:latin typeface="Arial Nova Light" panose="020B0304020202020204" pitchFamily="34" charset="0"/>
                <a:cs typeface="Arial" panose="020B0604020202020204" pitchFamily="34" charset="0"/>
              </a:rPr>
              <a:t>5</a:t>
            </a:r>
            <a:endPar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F3F3F"/>
                </a:solidFill>
                <a:effectLst/>
                <a:uLnTx/>
                <a:uFillTx/>
                <a:latin typeface="Arial Nova Light" panose="020B0304020202020204" pitchFamily="34" charset="0"/>
                <a:ea typeface="+mn-ea"/>
                <a:cs typeface="+mn-cs"/>
              </a:rPr>
              <a:t>n = 2,050</a:t>
            </a:r>
          </a:p>
        </p:txBody>
      </p:sp>
      <p:sp>
        <p:nvSpPr>
          <p:cNvPr id="18" name="TextBox 1">
            <a:extLst>
              <a:ext uri="{FF2B5EF4-FFF2-40B4-BE49-F238E27FC236}">
                <a16:creationId xmlns:a16="http://schemas.microsoft.com/office/drawing/2014/main" id="{0CD8C528-2729-4249-92F1-A9A57F05CEF5}"/>
              </a:ext>
            </a:extLst>
          </p:cNvPr>
          <p:cNvSpPr txBox="1"/>
          <p:nvPr/>
        </p:nvSpPr>
        <p:spPr>
          <a:xfrm>
            <a:off x="3784021" y="2160221"/>
            <a:ext cx="1666471" cy="416729"/>
          </a:xfrm>
          <a:prstGeom prst="rect">
            <a:avLst/>
          </a:prstGeom>
        </p:spPr>
        <p:txBody>
          <a:bodyPr wrap="square"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rPr>
              <a:t>86</a:t>
            </a:r>
            <a:endParaRPr kumimoji="0" lang="en-US" sz="54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E99E1162-7A48-67AB-DF54-0A47C12A49B2}"/>
              </a:ext>
            </a:extLst>
          </p:cNvPr>
          <p:cNvGraphicFramePr>
            <a:graphicFrameLocks noGrp="1"/>
          </p:cNvGraphicFramePr>
          <p:nvPr/>
        </p:nvGraphicFramePr>
        <p:xfrm>
          <a:off x="5944751" y="1856969"/>
          <a:ext cx="3017520" cy="61722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902678691"/>
                    </a:ext>
                  </a:extLst>
                </a:gridCol>
                <a:gridCol w="480060">
                  <a:extLst>
                    <a:ext uri="{9D8B030D-6E8A-4147-A177-3AD203B41FA5}">
                      <a16:colId xmlns:a16="http://schemas.microsoft.com/office/drawing/2014/main" val="2736637542"/>
                    </a:ext>
                  </a:extLst>
                </a:gridCol>
                <a:gridCol w="480060">
                  <a:extLst>
                    <a:ext uri="{9D8B030D-6E8A-4147-A177-3AD203B41FA5}">
                      <a16:colId xmlns:a16="http://schemas.microsoft.com/office/drawing/2014/main" val="832945661"/>
                    </a:ext>
                  </a:extLst>
                </a:gridCol>
              </a:tblGrid>
              <a:tr h="548640">
                <a:tc>
                  <a:txBody>
                    <a:bodyPr/>
                    <a:lstStyle/>
                    <a:p>
                      <a:pPr algn="ctr">
                        <a:defRPr/>
                      </a:pPr>
                      <a:r>
                        <a:rPr lang="en-US" sz="1200" b="0">
                          <a:solidFill>
                            <a:schemeClr val="tx1"/>
                          </a:solidFill>
                        </a:rPr>
                        <a:t>Likelihood to Speak Positively about Cooperative</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defRPr/>
                      </a:pPr>
                      <a:r>
                        <a:rPr lang="en-US" sz="1200" b="0">
                          <a:solidFill>
                            <a:schemeClr val="bg1"/>
                          </a:solidFill>
                        </a:rPr>
                        <a:t>4.9</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defRPr/>
                      </a:pPr>
                      <a:r>
                        <a:rPr lang="en-US" sz="1200" b="0"/>
                        <a:t>88</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54156251"/>
                  </a:ext>
                </a:extLst>
              </a:tr>
            </a:tbl>
          </a:graphicData>
        </a:graphic>
      </p:graphicFrame>
      <p:grpSp>
        <p:nvGrpSpPr>
          <p:cNvPr id="27" name="Group 26">
            <a:extLst>
              <a:ext uri="{FF2B5EF4-FFF2-40B4-BE49-F238E27FC236}">
                <a16:creationId xmlns:a16="http://schemas.microsoft.com/office/drawing/2014/main" id="{6A955B68-91E1-6404-1295-83D7C8AC62AB}"/>
              </a:ext>
            </a:extLst>
          </p:cNvPr>
          <p:cNvGrpSpPr/>
          <p:nvPr/>
        </p:nvGrpSpPr>
        <p:grpSpPr>
          <a:xfrm>
            <a:off x="3708300" y="3491705"/>
            <a:ext cx="4832953" cy="1056014"/>
            <a:chOff x="4978381" y="5001840"/>
            <a:chExt cx="6443937" cy="1408018"/>
          </a:xfrm>
        </p:grpSpPr>
        <p:grpSp>
          <p:nvGrpSpPr>
            <p:cNvPr id="28" name="Group 27">
              <a:extLst>
                <a:ext uri="{FF2B5EF4-FFF2-40B4-BE49-F238E27FC236}">
                  <a16:creationId xmlns:a16="http://schemas.microsoft.com/office/drawing/2014/main" id="{9EE997AF-5F89-7D85-B43B-58AA6D07172C}"/>
                </a:ext>
              </a:extLst>
            </p:cNvPr>
            <p:cNvGrpSpPr/>
            <p:nvPr/>
          </p:nvGrpSpPr>
          <p:grpSpPr>
            <a:xfrm>
              <a:off x="4978381" y="5001840"/>
              <a:ext cx="6443937" cy="891973"/>
              <a:chOff x="4978381" y="5001840"/>
              <a:chExt cx="6443937" cy="891973"/>
            </a:xfrm>
          </p:grpSpPr>
          <p:sp>
            <p:nvSpPr>
              <p:cNvPr id="31" name="Rectangle 2">
                <a:extLst>
                  <a:ext uri="{FF2B5EF4-FFF2-40B4-BE49-F238E27FC236}">
                    <a16:creationId xmlns:a16="http://schemas.microsoft.com/office/drawing/2014/main" id="{3CDE1E66-8942-E495-05C3-B133023DEF13}"/>
                  </a:ext>
                </a:extLst>
              </p:cNvPr>
              <p:cNvSpPr txBox="1">
                <a:spLocks noChangeArrowheads="1"/>
              </p:cNvSpPr>
              <p:nvPr/>
            </p:nvSpPr>
            <p:spPr bwMode="auto">
              <a:xfrm>
                <a:off x="5408149" y="5007573"/>
                <a:ext cx="6014169" cy="40147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Calibri" pitchFamily="34" charset="0"/>
                  </a:rPr>
                  <a:t>Scores represent your performance as rated by customers.</a:t>
                </a:r>
                <a:endParaRPr kumimoji="0" lang="en-US" sz="900" b="0" i="0" u="none" strike="noStrike" kern="1200" cap="none" spc="0" normalizeH="0" baseline="0" noProof="0">
                  <a:ln>
                    <a:noFill/>
                  </a:ln>
                  <a:solidFill>
                    <a:srgbClr val="F2F2F2"/>
                  </a:solidFill>
                  <a:effectLst/>
                  <a:uLnTx/>
                  <a:uFillTx/>
                  <a:latin typeface="Arial Nova Light" panose="020B0304020202020204" pitchFamily="34" charset="0"/>
                  <a:ea typeface="ＭＳ Ｐゴシック" pitchFamily="8" charset="-128"/>
                  <a:cs typeface="Calibri" pitchFamily="34" charset="0"/>
                </a:endParaRPr>
              </a:p>
            </p:txBody>
          </p:sp>
          <p:sp>
            <p:nvSpPr>
              <p:cNvPr id="32" name="Rectangle 2">
                <a:extLst>
                  <a:ext uri="{FF2B5EF4-FFF2-40B4-BE49-F238E27FC236}">
                    <a16:creationId xmlns:a16="http://schemas.microsoft.com/office/drawing/2014/main" id="{19385C43-904A-BA49-F9D6-DC6FBB50A097}"/>
                  </a:ext>
                </a:extLst>
              </p:cNvPr>
              <p:cNvSpPr txBox="1">
                <a:spLocks noChangeArrowheads="1"/>
              </p:cNvSpPr>
              <p:nvPr/>
            </p:nvSpPr>
            <p:spPr bwMode="auto">
              <a:xfrm>
                <a:off x="5408149" y="5465209"/>
                <a:ext cx="6014169" cy="42546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Calibri" pitchFamily="34" charset="0"/>
                  </a:rPr>
                  <a:t>Impacts show you which driver has the most/least leverage – where improvements matter most/least to your customers</a:t>
                </a:r>
                <a:endPar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ＭＳ Ｐゴシック" pitchFamily="8" charset="-128"/>
                  <a:cs typeface="Calibri" pitchFamily="34" charset="0"/>
                </a:endParaRPr>
              </a:p>
            </p:txBody>
          </p:sp>
          <p:sp>
            <p:nvSpPr>
              <p:cNvPr id="33" name="Rounded Rectangle 264">
                <a:extLst>
                  <a:ext uri="{FF2B5EF4-FFF2-40B4-BE49-F238E27FC236}">
                    <a16:creationId xmlns:a16="http://schemas.microsoft.com/office/drawing/2014/main" id="{527B2D34-BD34-1469-B79B-13725DDC1FE5}"/>
                  </a:ext>
                </a:extLst>
              </p:cNvPr>
              <p:cNvSpPr/>
              <p:nvPr/>
            </p:nvSpPr>
            <p:spPr>
              <a:xfrm>
                <a:off x="4978381" y="5001840"/>
                <a:ext cx="429768" cy="381000"/>
              </a:xfrm>
              <a:prstGeom prst="roundRect">
                <a:avLst>
                  <a:gd name="adj" fmla="val 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3F3F3F">
                      <a:lumMod val="50000"/>
                      <a:lumOff val="50000"/>
                    </a:srgbClr>
                  </a:solidFill>
                  <a:effectLst/>
                  <a:uLnTx/>
                  <a:uFillTx/>
                  <a:latin typeface="Arial Nova Light" panose="020B0304020202020204" pitchFamily="34" charset="0"/>
                  <a:ea typeface="ＭＳ Ｐゴシック" pitchFamily="8" charset="-128"/>
                  <a:cs typeface="Calibri" pitchFamily="34" charset="0"/>
                </a:endParaRPr>
              </a:p>
            </p:txBody>
          </p:sp>
          <p:sp>
            <p:nvSpPr>
              <p:cNvPr id="34" name="Rounded Rectangle 265">
                <a:extLst>
                  <a:ext uri="{FF2B5EF4-FFF2-40B4-BE49-F238E27FC236}">
                    <a16:creationId xmlns:a16="http://schemas.microsoft.com/office/drawing/2014/main" id="{112AF1A4-71A3-0A74-84BC-99B3B773B128}"/>
                  </a:ext>
                </a:extLst>
              </p:cNvPr>
              <p:cNvSpPr/>
              <p:nvPr/>
            </p:nvSpPr>
            <p:spPr>
              <a:xfrm>
                <a:off x="4978381" y="5512813"/>
                <a:ext cx="429768" cy="381000"/>
              </a:xfrm>
              <a:prstGeom prst="roundRect">
                <a:avLst>
                  <a:gd name="adj" fmla="val 0"/>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7A9DC1"/>
                  </a:solidFill>
                  <a:effectLst/>
                  <a:uLnTx/>
                  <a:uFillTx/>
                  <a:latin typeface="Arial Nova Light" panose="020B0304020202020204" pitchFamily="34" charset="0"/>
                  <a:ea typeface="ＭＳ Ｐゴシック" pitchFamily="8" charset="-128"/>
                  <a:cs typeface="Calibri" pitchFamily="34" charset="0"/>
                </a:endParaRPr>
              </a:p>
            </p:txBody>
          </p:sp>
        </p:grpSp>
        <p:sp>
          <p:nvSpPr>
            <p:cNvPr id="29" name="Rounded Rectangle 265">
              <a:extLst>
                <a:ext uri="{FF2B5EF4-FFF2-40B4-BE49-F238E27FC236}">
                  <a16:creationId xmlns:a16="http://schemas.microsoft.com/office/drawing/2014/main" id="{A0705EC2-6DD2-74FA-062F-01E07810B79E}"/>
                </a:ext>
              </a:extLst>
            </p:cNvPr>
            <p:cNvSpPr/>
            <p:nvPr/>
          </p:nvSpPr>
          <p:spPr>
            <a:xfrm>
              <a:off x="4978381" y="6023786"/>
              <a:ext cx="429768" cy="381000"/>
            </a:xfrm>
            <a:prstGeom prst="roundRect">
              <a:avLst>
                <a:gd name="adj" fmla="val 0"/>
              </a:avLst>
            </a:prstGeom>
            <a:solidFill>
              <a:srgbClr val="7F7F7F"/>
            </a:solid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7A9DC1"/>
                </a:solidFill>
                <a:effectLst/>
                <a:uLnTx/>
                <a:uFillTx/>
                <a:latin typeface="Arial Nova Light" panose="020B0304020202020204" pitchFamily="34" charset="0"/>
                <a:ea typeface="ＭＳ Ｐゴシック" pitchFamily="8" charset="-128"/>
                <a:cs typeface="Calibri" pitchFamily="34" charset="0"/>
              </a:endParaRPr>
            </a:p>
          </p:txBody>
        </p:sp>
        <p:sp>
          <p:nvSpPr>
            <p:cNvPr id="30" name="Rectangle 2">
              <a:extLst>
                <a:ext uri="{FF2B5EF4-FFF2-40B4-BE49-F238E27FC236}">
                  <a16:creationId xmlns:a16="http://schemas.microsoft.com/office/drawing/2014/main" id="{513E68FA-0D08-2EB9-B821-D5AF1D2245B4}"/>
                </a:ext>
              </a:extLst>
            </p:cNvPr>
            <p:cNvSpPr txBox="1">
              <a:spLocks noChangeArrowheads="1"/>
            </p:cNvSpPr>
            <p:nvPr/>
          </p:nvSpPr>
          <p:spPr bwMode="auto">
            <a:xfrm>
              <a:off x="5408149" y="5984397"/>
              <a:ext cx="6014169" cy="42546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a:ea typeface="+mn-ea"/>
                  <a:cs typeface="Calibri" pitchFamily="34" charset="0"/>
                </a:rPr>
                <a:t>Future behavior impacts show the expected change in respondent behavior for every five-point increase (or fraction thereof) in Satisfaction.</a:t>
              </a:r>
              <a:endParaRPr kumimoji="0" lang="en-US" sz="900" b="1" i="0" u="none" strike="noStrike" kern="1200" cap="none" spc="0" normalizeH="0" baseline="0" noProof="0">
                <a:ln>
                  <a:noFill/>
                </a:ln>
                <a:solidFill>
                  <a:srgbClr val="3F3F3F"/>
                </a:solidFill>
                <a:effectLst/>
                <a:uLnTx/>
                <a:uFillTx/>
                <a:latin typeface="Arial Nova Light"/>
                <a:ea typeface="ＭＳ Ｐゴシック" pitchFamily="8" charset="-128"/>
                <a:cs typeface="Calibri" pitchFamily="34" charset="0"/>
              </a:endParaRPr>
            </a:p>
          </p:txBody>
        </p:sp>
      </p:grpSp>
      <p:graphicFrame>
        <p:nvGraphicFramePr>
          <p:cNvPr id="8" name="Table 7">
            <a:extLst>
              <a:ext uri="{FF2B5EF4-FFF2-40B4-BE49-F238E27FC236}">
                <a16:creationId xmlns:a16="http://schemas.microsoft.com/office/drawing/2014/main" id="{5E691AAF-CB74-C644-1E7E-0B87475536BB}"/>
              </a:ext>
            </a:extLst>
          </p:cNvPr>
          <p:cNvGraphicFramePr>
            <a:graphicFrameLocks noGrp="1"/>
          </p:cNvGraphicFramePr>
          <p:nvPr/>
        </p:nvGraphicFramePr>
        <p:xfrm>
          <a:off x="5944751" y="2398725"/>
          <a:ext cx="3017520" cy="54864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902678691"/>
                    </a:ext>
                  </a:extLst>
                </a:gridCol>
                <a:gridCol w="480060">
                  <a:extLst>
                    <a:ext uri="{9D8B030D-6E8A-4147-A177-3AD203B41FA5}">
                      <a16:colId xmlns:a16="http://schemas.microsoft.com/office/drawing/2014/main" val="2736637542"/>
                    </a:ext>
                  </a:extLst>
                </a:gridCol>
                <a:gridCol w="480060">
                  <a:extLst>
                    <a:ext uri="{9D8B030D-6E8A-4147-A177-3AD203B41FA5}">
                      <a16:colId xmlns:a16="http://schemas.microsoft.com/office/drawing/2014/main" val="832945661"/>
                    </a:ext>
                  </a:extLst>
                </a:gridCol>
              </a:tblGrid>
              <a:tr h="548640">
                <a:tc>
                  <a:txBody>
                    <a:bodyPr/>
                    <a:lstStyle/>
                    <a:p>
                      <a:pPr algn="ctr">
                        <a:defRPr/>
                      </a:pPr>
                      <a:r>
                        <a:rPr lang="en-US" sz="1200" b="0">
                          <a:solidFill>
                            <a:schemeClr val="tx1"/>
                          </a:solidFill>
                        </a:rPr>
                        <a:t>Likelihood to Choose Again</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defRPr/>
                      </a:pPr>
                      <a:r>
                        <a:rPr lang="en-US" sz="1200" b="0">
                          <a:solidFill>
                            <a:schemeClr val="bg1"/>
                          </a:solidFill>
                        </a:rPr>
                        <a:t>4.8</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defRPr/>
                      </a:pPr>
                      <a:r>
                        <a:rPr lang="en-US" sz="1200" b="0"/>
                        <a:t>85</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54156251"/>
                  </a:ext>
                </a:extLst>
              </a:tr>
            </a:tbl>
          </a:graphicData>
        </a:graphic>
      </p:graphicFrame>
      <p:graphicFrame>
        <p:nvGraphicFramePr>
          <p:cNvPr id="9" name="Table 8">
            <a:extLst>
              <a:ext uri="{FF2B5EF4-FFF2-40B4-BE49-F238E27FC236}">
                <a16:creationId xmlns:a16="http://schemas.microsoft.com/office/drawing/2014/main" id="{CD1C905A-9281-66C1-A628-15D687F10BEA}"/>
              </a:ext>
            </a:extLst>
          </p:cNvPr>
          <p:cNvGraphicFramePr>
            <a:graphicFrameLocks noGrp="1"/>
          </p:cNvGraphicFramePr>
          <p:nvPr/>
        </p:nvGraphicFramePr>
        <p:xfrm>
          <a:off x="5944751" y="2936862"/>
          <a:ext cx="3017520" cy="54864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3569380920"/>
                    </a:ext>
                  </a:extLst>
                </a:gridCol>
                <a:gridCol w="480060">
                  <a:extLst>
                    <a:ext uri="{9D8B030D-6E8A-4147-A177-3AD203B41FA5}">
                      <a16:colId xmlns:a16="http://schemas.microsoft.com/office/drawing/2014/main" val="1027758966"/>
                    </a:ext>
                  </a:extLst>
                </a:gridCol>
                <a:gridCol w="480060">
                  <a:extLst>
                    <a:ext uri="{9D8B030D-6E8A-4147-A177-3AD203B41FA5}">
                      <a16:colId xmlns:a16="http://schemas.microsoft.com/office/drawing/2014/main" val="857822344"/>
                    </a:ext>
                  </a:extLst>
                </a:gridCol>
              </a:tblGrid>
              <a:tr h="548640">
                <a:tc>
                  <a:txBody>
                    <a:bodyPr/>
                    <a:lstStyle/>
                    <a:p>
                      <a:pPr algn="ctr">
                        <a:defRPr/>
                      </a:pPr>
                      <a:r>
                        <a:rPr lang="en-US" sz="1200" b="0">
                          <a:solidFill>
                            <a:schemeClr val="tx1"/>
                          </a:solidFill>
                        </a:rPr>
                        <a:t>Likelihood to Return to Website </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defRPr/>
                      </a:pPr>
                      <a:r>
                        <a:rPr lang="en-US" sz="1200" b="0">
                          <a:solidFill>
                            <a:schemeClr val="bg1"/>
                          </a:solidFill>
                        </a:rPr>
                        <a:t>2.2</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defRPr/>
                      </a:pPr>
                      <a:r>
                        <a:rPr lang="en-US" sz="1200" b="0"/>
                        <a:t>92</a:t>
                      </a:r>
                    </a:p>
                  </a:txBody>
                  <a:tcPr marL="68580" marR="68580" marT="34290" marB="3429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20194745"/>
                  </a:ext>
                </a:extLst>
              </a:tr>
            </a:tbl>
          </a:graphicData>
        </a:graphic>
      </p:graphicFrame>
    </p:spTree>
    <p:extLst>
      <p:ext uri="{BB962C8B-B14F-4D97-AF65-F5344CB8AC3E}">
        <p14:creationId xmlns:p14="http://schemas.microsoft.com/office/powerpoint/2010/main" val="4082522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 Priority Shaded Area">
            <a:extLst>
              <a:ext uri="{FF2B5EF4-FFF2-40B4-BE49-F238E27FC236}">
                <a16:creationId xmlns:a16="http://schemas.microsoft.com/office/drawing/2014/main" id="{4353FC56-2524-46D3-917A-D142BE65BDF9}"/>
              </a:ext>
            </a:extLst>
          </p:cNvPr>
          <p:cNvSpPr/>
          <p:nvPr>
            <p:custDataLst>
              <p:tags r:id="rId1"/>
            </p:custDataLst>
          </p:nvPr>
        </p:nvSpPr>
        <p:spPr>
          <a:xfrm>
            <a:off x="6218434" y="2490107"/>
            <a:ext cx="2633243" cy="18023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Priority Matrix">
            <a:extLst>
              <a:ext uri="{FF2B5EF4-FFF2-40B4-BE49-F238E27FC236}">
                <a16:creationId xmlns:a16="http://schemas.microsoft.com/office/drawing/2014/main" id="{454EC286-6B49-462C-A15C-5C7144FE920A}"/>
              </a:ext>
            </a:extLst>
          </p:cNvPr>
          <p:cNvGraphicFramePr>
            <a:graphicFrameLocks noGrp="1"/>
          </p:cNvGraphicFramePr>
          <p:nvPr>
            <p:extLst>
              <p:ext uri="{D42A27DB-BD31-4B8C-83A1-F6EECF244321}">
                <p14:modId xmlns:p14="http://schemas.microsoft.com/office/powerpoint/2010/main" val="1781504236"/>
              </p:ext>
            </p:extLst>
          </p:nvPr>
        </p:nvGraphicFramePr>
        <p:xfrm>
          <a:off x="3052878" y="690522"/>
          <a:ext cx="6329362" cy="404324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A5E585C0-C42D-4CE6-87B2-14A5F50C3E28}"/>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Satisfaction Priority Matrix </a:t>
            </a:r>
          </a:p>
        </p:txBody>
      </p:sp>
      <p:sp>
        <p:nvSpPr>
          <p:cNvPr id="3" name="Text Placeholder 2">
            <a:extLst>
              <a:ext uri="{FF2B5EF4-FFF2-40B4-BE49-F238E27FC236}">
                <a16:creationId xmlns:a16="http://schemas.microsoft.com/office/drawing/2014/main" id="{B22BCD25-9EFB-46F2-82CE-02788A59EF3F}"/>
              </a:ext>
            </a:extLst>
          </p:cNvPr>
          <p:cNvSpPr>
            <a:spLocks noGrp="1"/>
          </p:cNvSpPr>
          <p:nvPr>
            <p:ph type="body" sz="quarter" idx="10"/>
          </p:nvPr>
        </p:nvSpPr>
        <p:spPr/>
        <p:txBody>
          <a:bodyPr>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nSpc>
                <a:spcPct val="120000"/>
              </a:lnSpc>
              <a:buSzPct val="100000"/>
              <a:defRPr/>
            </a:pPr>
            <a:r>
              <a:rPr lang="en-US">
                <a:solidFill>
                  <a:srgbClr val="3F3F3F"/>
                </a:solidFill>
                <a:latin typeface="Arial Nova Light"/>
              </a:rPr>
              <a:t>Drivers in the </a:t>
            </a:r>
            <a:r>
              <a:rPr lang="en-US">
                <a:solidFill>
                  <a:srgbClr val="EF9562"/>
                </a:solidFill>
                <a:latin typeface="Arial Nova" panose="020B0504020202020204" pitchFamily="34" charset="0"/>
              </a:rPr>
              <a:t>Top Priority </a:t>
            </a:r>
            <a:r>
              <a:rPr lang="en-US">
                <a:solidFill>
                  <a:srgbClr val="3F3F3F"/>
                </a:solidFill>
                <a:latin typeface="Arial Nova Light"/>
              </a:rPr>
              <a:t>quadrant have a high impact on CSI and a relatively low score. These are the drivers where the organization can achieve significant improvements and see positive changes in customer satisfaction. </a:t>
            </a:r>
          </a:p>
          <a:p>
            <a:pPr lvl="0">
              <a:lnSpc>
                <a:spcPct val="120000"/>
              </a:lnSpc>
              <a:buSzPct val="100000"/>
              <a:defRPr/>
            </a:pPr>
            <a:r>
              <a:rPr lang="en-US">
                <a:solidFill>
                  <a:srgbClr val="4DA1A9"/>
                </a:solidFill>
                <a:latin typeface="Arial Nova" panose="020B0504020202020204" pitchFamily="34" charset="0"/>
              </a:rPr>
              <a:t>Strengths</a:t>
            </a:r>
            <a:r>
              <a:rPr lang="en-US">
                <a:solidFill>
                  <a:srgbClr val="3F3F3F"/>
                </a:solidFill>
                <a:latin typeface="Arial Nova Light"/>
              </a:rPr>
              <a:t> are high impact drivers that also have high scores. There is less room for improvement with these drivers than the Top Priorities, however, these drivers have high impact on satisfaction. </a:t>
            </a:r>
          </a:p>
          <a:p>
            <a:pPr lvl="0">
              <a:lnSpc>
                <a:spcPct val="120000"/>
              </a:lnSpc>
              <a:buSzPct val="100000"/>
              <a:defRPr/>
            </a:pPr>
            <a:r>
              <a:rPr lang="en-US">
                <a:solidFill>
                  <a:srgbClr val="2F58A7"/>
                </a:solidFill>
                <a:latin typeface="Arial Nova" panose="020B0504020202020204" pitchFamily="34" charset="0"/>
              </a:rPr>
              <a:t>Maintain</a:t>
            </a:r>
            <a:r>
              <a:rPr lang="en-US">
                <a:solidFill>
                  <a:srgbClr val="3F3F3F"/>
                </a:solidFill>
                <a:latin typeface="Arial Nova Light"/>
              </a:rPr>
              <a:t> identifies high-scoring drivers that do not have high impact on customer satisfaction. Maintaining the already high scores for these drivers is important. </a:t>
            </a:r>
          </a:p>
          <a:p>
            <a:pPr lvl="0">
              <a:lnSpc>
                <a:spcPct val="120000"/>
              </a:lnSpc>
              <a:buSzPct val="100000"/>
              <a:defRPr/>
            </a:pPr>
            <a:r>
              <a:rPr lang="en-US">
                <a:solidFill>
                  <a:srgbClr val="3F3F3F"/>
                </a:solidFill>
                <a:latin typeface="Arial Nova" panose="020B0504020202020204" pitchFamily="34" charset="0"/>
              </a:rPr>
              <a:t>Secondary Opportunities </a:t>
            </a:r>
            <a:r>
              <a:rPr lang="en-US">
                <a:solidFill>
                  <a:srgbClr val="3F3F3F"/>
                </a:solidFill>
                <a:latin typeface="Arial Nova Light"/>
              </a:rPr>
              <a:t>are drivers that have low impact on satisfaction and are relatively low scoring.</a:t>
            </a:r>
          </a:p>
        </p:txBody>
      </p:sp>
      <p:sp>
        <p:nvSpPr>
          <p:cNvPr id="5" name="Maintain">
            <a:extLst>
              <a:ext uri="{FF2B5EF4-FFF2-40B4-BE49-F238E27FC236}">
                <a16:creationId xmlns:a16="http://schemas.microsoft.com/office/drawing/2014/main" id="{3E9CE71F-73E3-4C90-9600-C62C584B9CC8}"/>
              </a:ext>
            </a:extLst>
          </p:cNvPr>
          <p:cNvSpPr txBox="1"/>
          <p:nvPr/>
        </p:nvSpPr>
        <p:spPr>
          <a:xfrm>
            <a:off x="3606833" y="837338"/>
            <a:ext cx="1234440" cy="331472"/>
          </a:xfrm>
          <a:prstGeom prst="rect">
            <a:avLst/>
          </a:prstGeom>
          <a:solidFill>
            <a:schemeClr val="accent4"/>
          </a:solidFill>
          <a:ln>
            <a:noFill/>
          </a:ln>
        </p:spPr>
        <p:style>
          <a:lnRef idx="1">
            <a:schemeClr val="accent4"/>
          </a:lnRef>
          <a:fillRef idx="2">
            <a:schemeClr val="accent4"/>
          </a:fillRef>
          <a:effectRef idx="1">
            <a:schemeClr val="accent4"/>
          </a:effectRef>
          <a:fontRef idx="minor">
            <a:schemeClr val="dk1"/>
          </a:fontRef>
        </p:style>
        <p:txBody>
          <a:bodyPr wrap="square"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Nova Light" panose="020B0304020202020204" pitchFamily="34" charset="0"/>
                <a:ea typeface="+mn-ea"/>
                <a:cs typeface="Arial" pitchFamily="34" charset="0"/>
              </a:rPr>
              <a:t>Maintain</a:t>
            </a:r>
          </a:p>
        </p:txBody>
      </p:sp>
      <p:sp>
        <p:nvSpPr>
          <p:cNvPr id="6" name="Strength">
            <a:extLst>
              <a:ext uri="{FF2B5EF4-FFF2-40B4-BE49-F238E27FC236}">
                <a16:creationId xmlns:a16="http://schemas.microsoft.com/office/drawing/2014/main" id="{B1C51F39-A2B3-437B-BDEA-A2FDED0EBD1F}"/>
              </a:ext>
            </a:extLst>
          </p:cNvPr>
          <p:cNvSpPr txBox="1"/>
          <p:nvPr/>
        </p:nvSpPr>
        <p:spPr>
          <a:xfrm>
            <a:off x="7617237" y="837338"/>
            <a:ext cx="1234440" cy="331472"/>
          </a:xfrm>
          <a:prstGeom prst="rect">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wrap="square"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Nova Light" panose="020B0304020202020204" pitchFamily="34" charset="0"/>
                <a:ea typeface="+mn-ea"/>
                <a:cs typeface="Arial" pitchFamily="34" charset="0"/>
              </a:rPr>
              <a:t>Strength</a:t>
            </a:r>
          </a:p>
        </p:txBody>
      </p:sp>
      <p:sp>
        <p:nvSpPr>
          <p:cNvPr id="7" name="Secondary Opportunity">
            <a:extLst>
              <a:ext uri="{FF2B5EF4-FFF2-40B4-BE49-F238E27FC236}">
                <a16:creationId xmlns:a16="http://schemas.microsoft.com/office/drawing/2014/main" id="{7BFC9273-D33C-4A27-9BD4-140B457EE491}"/>
              </a:ext>
            </a:extLst>
          </p:cNvPr>
          <p:cNvSpPr txBox="1"/>
          <p:nvPr/>
        </p:nvSpPr>
        <p:spPr>
          <a:xfrm>
            <a:off x="3606833" y="3953299"/>
            <a:ext cx="1234440" cy="331472"/>
          </a:xfrm>
          <a:prstGeom prst="rect">
            <a:avLst/>
          </a:prstGeom>
          <a:solidFill>
            <a:schemeClr val="tx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Light" panose="020B0304020202020204" pitchFamily="34" charset="0"/>
                <a:ea typeface="+mn-ea"/>
                <a:cs typeface="Arial" pitchFamily="34" charset="0"/>
              </a:rPr>
              <a:t>Secondary Opportunity</a:t>
            </a:r>
          </a:p>
        </p:txBody>
      </p:sp>
      <p:sp>
        <p:nvSpPr>
          <p:cNvPr id="8" name="Top Priority">
            <a:extLst>
              <a:ext uri="{FF2B5EF4-FFF2-40B4-BE49-F238E27FC236}">
                <a16:creationId xmlns:a16="http://schemas.microsoft.com/office/drawing/2014/main" id="{8A85448E-5426-4CA8-AAE8-8B8BAF21427B}"/>
              </a:ext>
            </a:extLst>
          </p:cNvPr>
          <p:cNvSpPr txBox="1"/>
          <p:nvPr/>
        </p:nvSpPr>
        <p:spPr>
          <a:xfrm>
            <a:off x="7617237" y="3953293"/>
            <a:ext cx="1234440" cy="3314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Nova Light" panose="020B0304020202020204" pitchFamily="34" charset="0"/>
                <a:ea typeface="+mn-ea"/>
                <a:cs typeface="Arial" pitchFamily="34" charset="0"/>
              </a:rPr>
              <a:t>Top Priority</a:t>
            </a:r>
          </a:p>
        </p:txBody>
      </p:sp>
      <p:sp>
        <p:nvSpPr>
          <p:cNvPr id="12" name="TextBox 11">
            <a:extLst>
              <a:ext uri="{FF2B5EF4-FFF2-40B4-BE49-F238E27FC236}">
                <a16:creationId xmlns:a16="http://schemas.microsoft.com/office/drawing/2014/main" id="{0EB898FC-2107-5B7B-043E-DFF2A96704BF}"/>
              </a:ext>
            </a:extLst>
          </p:cNvPr>
          <p:cNvSpPr txBox="1"/>
          <p:nvPr/>
        </p:nvSpPr>
        <p:spPr>
          <a:xfrm>
            <a:off x="3654440" y="2011354"/>
            <a:ext cx="16002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solidFill>
                  <a:schemeClr val="tx1">
                    <a:lumMod val="50000"/>
                  </a:schemeClr>
                </a:solidFill>
              </a:rPr>
              <a:t>Call Center Representatives</a:t>
            </a:r>
          </a:p>
        </p:txBody>
      </p:sp>
    </p:spTree>
    <p:extLst>
      <p:ext uri="{BB962C8B-B14F-4D97-AF65-F5344CB8AC3E}">
        <p14:creationId xmlns:p14="http://schemas.microsoft.com/office/powerpoint/2010/main" val="895261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C487-D80B-BCCF-2626-ACDDA51E02E5}"/>
              </a:ext>
            </a:extLst>
          </p:cNvPr>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250"/>
              <a:t>Texas Cooperatives, National Report, and Syndicated Benchmarks </a:t>
            </a:r>
          </a:p>
        </p:txBody>
      </p:sp>
      <p:sp>
        <p:nvSpPr>
          <p:cNvPr id="3" name="Text Placeholder 2">
            <a:extLst>
              <a:ext uri="{FF2B5EF4-FFF2-40B4-BE49-F238E27FC236}">
                <a16:creationId xmlns:a16="http://schemas.microsoft.com/office/drawing/2014/main" id="{FC0715CE-44B4-2C31-6DBC-931861766E92}"/>
              </a:ext>
            </a:extLst>
          </p:cNvPr>
          <p:cNvSpPr>
            <a:spLocks noGrp="1"/>
          </p:cNvSpPr>
          <p:nvPr>
            <p:ph type="body" sz="quarter" idx="10"/>
          </p:nvPr>
        </p:nvSpPr>
        <p:spPr>
          <a:xfrm>
            <a:off x="280068" y="778411"/>
            <a:ext cx="2429614" cy="4274571"/>
          </a:xfrm>
        </p:spPr>
        <p:txBody>
          <a:bodyPr vert="horz" lIns="68580" tIns="34290" rIns="68580" bIns="34290" rtlCol="0" anchor="t">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At an ACSI score of 86, Texas cooperatives outperform the Cooperative segment of the Syndicated Energy Utility Study- the highest performing segment- by ten points.</a:t>
            </a:r>
          </a:p>
          <a:p>
            <a:r>
              <a:rPr lang="en-US" dirty="0"/>
              <a:t>Texas cooperatives post scores nine to ten points ahead of the Cooperative segment in key reliability metrics like </a:t>
            </a:r>
            <a:r>
              <a:rPr lang="en-US" i="1" dirty="0"/>
              <a:t>ability to provide reliable electric service </a:t>
            </a:r>
            <a:r>
              <a:rPr lang="en-US" dirty="0"/>
              <a:t>and </a:t>
            </a:r>
            <a:r>
              <a:rPr lang="en-US" i="1" dirty="0"/>
              <a:t>ability to restore electric service when outages occur</a:t>
            </a:r>
            <a:r>
              <a:rPr lang="en-US" dirty="0"/>
              <a:t>, though they trail a point behind the National Report Aggregate. </a:t>
            </a:r>
          </a:p>
          <a:p>
            <a:r>
              <a:rPr lang="en-US" dirty="0"/>
              <a:t>The score for </a:t>
            </a:r>
            <a:r>
              <a:rPr lang="en-US" i="1" dirty="0"/>
              <a:t>courteousness/helpfulness of staff, </a:t>
            </a:r>
            <a:r>
              <a:rPr lang="en-US" dirty="0"/>
              <a:t>at a 91, is thirteen points higher than that of the Cooperative segment. </a:t>
            </a:r>
          </a:p>
        </p:txBody>
      </p:sp>
      <p:graphicFrame>
        <p:nvGraphicFramePr>
          <p:cNvPr id="5" name="Chart 4">
            <a:extLst>
              <a:ext uri="{FF2B5EF4-FFF2-40B4-BE49-F238E27FC236}">
                <a16:creationId xmlns:a16="http://schemas.microsoft.com/office/drawing/2014/main" id="{10B96663-C6F2-08E2-63FD-38EFBE23D5D8}"/>
              </a:ext>
            </a:extLst>
          </p:cNvPr>
          <p:cNvGraphicFramePr>
            <a:graphicFrameLocks/>
          </p:cNvGraphicFramePr>
          <p:nvPr/>
        </p:nvGraphicFramePr>
        <p:xfrm>
          <a:off x="2941059" y="593212"/>
          <a:ext cx="6137627" cy="44768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346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877F60-E98C-3708-A99B-F806EBB88864}"/>
              </a:ext>
            </a:extLst>
          </p:cNvPr>
          <p:cNvSpPr>
            <a:spLocks noGrp="1"/>
          </p:cNvSpPr>
          <p:nvPr>
            <p:ph type="body" sz="quarter" idx="10"/>
          </p:nvPr>
        </p:nvSpPr>
        <p:spPr/>
        <p:txBody>
          <a:bodyPr/>
          <a:lstStyle/>
          <a:p>
            <a:r>
              <a:rPr lang="en-US" dirty="0"/>
              <a:t>2026 Strategic Priorities</a:t>
            </a:r>
          </a:p>
        </p:txBody>
      </p:sp>
      <p:sp>
        <p:nvSpPr>
          <p:cNvPr id="3" name="Text Placeholder 2">
            <a:extLst>
              <a:ext uri="{FF2B5EF4-FFF2-40B4-BE49-F238E27FC236}">
                <a16:creationId xmlns:a16="http://schemas.microsoft.com/office/drawing/2014/main" id="{1B00B8AE-2770-FD22-9010-52C752817F64}"/>
              </a:ext>
            </a:extLst>
          </p:cNvPr>
          <p:cNvSpPr>
            <a:spLocks noGrp="1"/>
          </p:cNvSpPr>
          <p:nvPr>
            <p:ph type="body" sz="quarter" idx="11"/>
          </p:nvPr>
        </p:nvSpPr>
        <p:spPr>
          <a:xfrm>
            <a:off x="406400" y="1306285"/>
            <a:ext cx="8356600" cy="2849789"/>
          </a:xfrm>
        </p:spPr>
        <p:txBody>
          <a:bodyPr/>
          <a:lstStyle/>
          <a:p>
            <a:pPr marL="342900" lvl="0" indent="-342900">
              <a:buFont typeface="Arial" panose="020B0604020202020204" pitchFamily="34" charset="0"/>
              <a:buChar char="•"/>
            </a:pPr>
            <a:r>
              <a:rPr lang="en-US" sz="2400"/>
              <a:t>Expand program engagement to drive member value &amp; retention.</a:t>
            </a:r>
          </a:p>
          <a:p>
            <a:pPr marL="342900" lvl="0" indent="-342900">
              <a:buFont typeface="Arial" panose="020B0604020202020204" pitchFamily="34" charset="0"/>
              <a:buChar char="•"/>
            </a:pPr>
            <a:endParaRPr lang="en-US" sz="2400"/>
          </a:p>
          <a:p>
            <a:pPr marL="857250" lvl="1" indent="-342900"/>
            <a:r>
              <a:rPr lang="en-US" sz="2000"/>
              <a:t>Presentations to Statewide/RM meetings</a:t>
            </a:r>
          </a:p>
          <a:p>
            <a:pPr marL="857250" lvl="1" indent="-342900"/>
            <a:r>
              <a:rPr lang="en-US" sz="2000"/>
              <a:t>Member engagement workshops</a:t>
            </a:r>
          </a:p>
          <a:p>
            <a:pPr marL="857250" lvl="1" indent="-342900"/>
            <a:r>
              <a:rPr lang="en-US" sz="2000"/>
              <a:t>Marketing outreach</a:t>
            </a:r>
          </a:p>
          <a:p>
            <a:pPr marL="857250" lvl="1" indent="-342900"/>
            <a:r>
              <a:rPr lang="en-US" sz="2000"/>
              <a:t>Monday.com tracking system</a:t>
            </a:r>
          </a:p>
          <a:p>
            <a:pPr marL="857250" lvl="1" indent="-342900"/>
            <a:endParaRPr lang="en-US" sz="2700"/>
          </a:p>
          <a:p>
            <a:endParaRPr lang="en-US"/>
          </a:p>
        </p:txBody>
      </p:sp>
      <p:sp>
        <p:nvSpPr>
          <p:cNvPr id="5" name="Rectangle 4">
            <a:extLst>
              <a:ext uri="{FF2B5EF4-FFF2-40B4-BE49-F238E27FC236}">
                <a16:creationId xmlns:a16="http://schemas.microsoft.com/office/drawing/2014/main" id="{C8DB7624-07AB-9AF6-7782-8BD003BC111B}"/>
              </a:ext>
            </a:extLst>
          </p:cNvPr>
          <p:cNvSpPr/>
          <p:nvPr/>
        </p:nvSpPr>
        <p:spPr>
          <a:xfrm>
            <a:off x="7141883" y="273117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w="9525">
                  <a:solidFill>
                    <a:srgbClr val="FFFFFF"/>
                  </a:solidFill>
                  <a:prstDash val="solid"/>
                </a:ln>
                <a:solidFill>
                  <a:srgbClr val="005BA1"/>
                </a:solidFill>
                <a:effectLst>
                  <a:outerShdw blurRad="12700" dist="38100" dir="2700000" algn="tl" rotWithShape="0">
                    <a:srgbClr val="005BA1">
                      <a:lumMod val="60000"/>
                      <a:lumOff val="40000"/>
                    </a:srgbClr>
                  </a:outerShdw>
                </a:effectLst>
                <a:uLnTx/>
                <a:uFillTx/>
                <a:latin typeface="Arial"/>
                <a:cs typeface="Arial"/>
                <a:sym typeface="Arial"/>
              </a:rPr>
              <a:t>1</a:t>
            </a:r>
          </a:p>
        </p:txBody>
      </p:sp>
    </p:spTree>
    <p:extLst>
      <p:ext uri="{BB962C8B-B14F-4D97-AF65-F5344CB8AC3E}">
        <p14:creationId xmlns:p14="http://schemas.microsoft.com/office/powerpoint/2010/main" val="2585761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A7DE-3471-4F36-BE5D-8CC42B048B16}"/>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Service Reliability/Power Outages  </a:t>
            </a:r>
          </a:p>
        </p:txBody>
      </p:sp>
      <p:sp>
        <p:nvSpPr>
          <p:cNvPr id="3" name="Text Placeholder 2">
            <a:extLst>
              <a:ext uri="{FF2B5EF4-FFF2-40B4-BE49-F238E27FC236}">
                <a16:creationId xmlns:a16="http://schemas.microsoft.com/office/drawing/2014/main" id="{6758D084-8C2F-040B-3D35-D9CE494DE2F6}"/>
              </a:ext>
            </a:extLst>
          </p:cNvPr>
          <p:cNvSpPr>
            <a:spLocks noGrp="1"/>
          </p:cNvSpPr>
          <p:nvPr>
            <p:ph type="body" sz="quarter" idx="10"/>
          </p:nvPr>
        </p:nvSpPr>
        <p:spPr>
          <a:xfrm>
            <a:off x="6543115" y="694932"/>
            <a:ext cx="2360756" cy="4267926"/>
          </a:xfrm>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latin typeface="Arial Nova Light"/>
              </a:rPr>
              <a:t>Texas cooperatives participating in the 2025 Cooperative Advantage Survey  scored a </a:t>
            </a:r>
            <a:r>
              <a:rPr lang="en-US" b="1" dirty="0">
                <a:solidFill>
                  <a:schemeClr val="tx1">
                    <a:lumMod val="50000"/>
                  </a:schemeClr>
                </a:solidFill>
                <a:latin typeface="Arial Nova Light"/>
              </a:rPr>
              <a:t>90 for Service Reliability.</a:t>
            </a:r>
            <a:r>
              <a:rPr lang="en-US" dirty="0">
                <a:solidFill>
                  <a:schemeClr val="tx1">
                    <a:lumMod val="50000"/>
                  </a:schemeClr>
                </a:solidFill>
                <a:latin typeface="Arial Nova Light"/>
              </a:rPr>
              <a:t> This score is one point behind the National Report Aggregate.</a:t>
            </a:r>
          </a:p>
          <a:p>
            <a:r>
              <a:rPr lang="en-US" dirty="0">
                <a:solidFill>
                  <a:schemeClr val="tx1">
                    <a:lumMod val="50000"/>
                  </a:schemeClr>
                </a:solidFill>
                <a:latin typeface="Arial Nova Light"/>
              </a:rPr>
              <a:t>As the driver with the highest impact onto satisfaction (2.2), Service Reliability’s score of 90 makes it a relative strength for Texas cooperatives. </a:t>
            </a:r>
          </a:p>
          <a:p>
            <a:r>
              <a:rPr lang="en-US" dirty="0">
                <a:latin typeface="Arial Nova Light"/>
              </a:rPr>
              <a:t>Among the metrics that comprise the Service Reliability driver, </a:t>
            </a:r>
            <a:r>
              <a:rPr lang="en-US" i="1" dirty="0">
                <a:latin typeface="Arial Nova Light"/>
              </a:rPr>
              <a:t>ability to provide reliable electric service </a:t>
            </a:r>
            <a:r>
              <a:rPr lang="en-US" dirty="0">
                <a:latin typeface="Arial Nova Light"/>
              </a:rPr>
              <a:t>was rated the highest at 92 and </a:t>
            </a:r>
            <a:r>
              <a:rPr lang="en-US" i="1" dirty="0">
                <a:latin typeface="Arial Nova Light"/>
              </a:rPr>
              <a:t>timeliness of power outage status updates</a:t>
            </a:r>
            <a:r>
              <a:rPr lang="en-US" dirty="0">
                <a:latin typeface="Arial Nova Light"/>
              </a:rPr>
              <a:t> was rated the lowest at 86. </a:t>
            </a:r>
          </a:p>
        </p:txBody>
      </p:sp>
      <p:graphicFrame>
        <p:nvGraphicFramePr>
          <p:cNvPr id="5" name="Chart 4">
            <a:extLst>
              <a:ext uri="{FF2B5EF4-FFF2-40B4-BE49-F238E27FC236}">
                <a16:creationId xmlns:a16="http://schemas.microsoft.com/office/drawing/2014/main" id="{0C4AF85B-5896-4148-9AF9-F19747F8E80C}"/>
              </a:ext>
            </a:extLst>
          </p:cNvPr>
          <p:cNvGraphicFramePr>
            <a:graphicFrameLocks noGrp="1"/>
          </p:cNvGraphicFramePr>
          <p:nvPr/>
        </p:nvGraphicFramePr>
        <p:xfrm>
          <a:off x="57151" y="692659"/>
          <a:ext cx="6157913" cy="4272248"/>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C46DB12C-5423-3FED-DB05-668621B4D882}"/>
              </a:ext>
            </a:extLst>
          </p:cNvPr>
          <p:cNvGrpSpPr/>
          <p:nvPr/>
        </p:nvGrpSpPr>
        <p:grpSpPr>
          <a:xfrm>
            <a:off x="7469539" y="162604"/>
            <a:ext cx="1592681" cy="359687"/>
            <a:chOff x="9959385" y="216806"/>
            <a:chExt cx="2123574" cy="479582"/>
          </a:xfrm>
        </p:grpSpPr>
        <p:sp>
          <p:nvSpPr>
            <p:cNvPr id="4" name="Rectangle 3">
              <a:extLst>
                <a:ext uri="{FF2B5EF4-FFF2-40B4-BE49-F238E27FC236}">
                  <a16:creationId xmlns:a16="http://schemas.microsoft.com/office/drawing/2014/main" id="{2FE2CD1A-42E0-4DBB-806C-FC3AFDACA6D2}"/>
                </a:ext>
              </a:extLst>
            </p:cNvPr>
            <p:cNvSpPr/>
            <p:nvPr/>
          </p:nvSpPr>
          <p:spPr>
            <a:xfrm>
              <a:off x="10194002" y="219695"/>
              <a:ext cx="1888957" cy="4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45546D"/>
                  </a:solidFill>
                  <a:effectLst/>
                  <a:uLnTx/>
                  <a:uFillTx/>
                  <a:latin typeface="Arial Nova Light"/>
                  <a:ea typeface="+mn-ea"/>
                  <a:cs typeface="+mn-cs"/>
                </a:rPr>
                <a:t>Impact = 2</a:t>
              </a:r>
              <a:r>
                <a:rPr lang="en-US" sz="1013">
                  <a:solidFill>
                    <a:srgbClr val="45546D"/>
                  </a:solidFill>
                  <a:latin typeface="Arial Nova Light"/>
                </a:rPr>
                <a:t>.2</a:t>
              </a:r>
              <a:r>
                <a:rPr kumimoji="0" lang="en-US" sz="1013" b="0" i="0" u="none" strike="noStrike" kern="1200" cap="none" spc="0" normalizeH="0" baseline="0" noProof="0">
                  <a:ln>
                    <a:noFill/>
                  </a:ln>
                  <a:solidFill>
                    <a:srgbClr val="45546D"/>
                  </a:solidFill>
                  <a:effectLst/>
                  <a:uLnTx/>
                  <a:uFillTx/>
                  <a:latin typeface="Arial Nova Light"/>
                  <a:ea typeface="+mn-ea"/>
                  <a:cs typeface="+mn-cs"/>
                </a:rPr>
                <a:t> </a:t>
              </a:r>
            </a:p>
          </p:txBody>
        </p:sp>
        <p:pic>
          <p:nvPicPr>
            <p:cNvPr id="7" name="Graphic 6" descr="Bell outline">
              <a:extLst>
                <a:ext uri="{FF2B5EF4-FFF2-40B4-BE49-F238E27FC236}">
                  <a16:creationId xmlns:a16="http://schemas.microsoft.com/office/drawing/2014/main" id="{869E5FE9-E8DA-F4AB-E205-641E51C44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9385" y="227155"/>
              <a:ext cx="469233" cy="469233"/>
            </a:xfrm>
            <a:prstGeom prst="rect">
              <a:avLst/>
            </a:prstGeom>
          </p:spPr>
        </p:pic>
        <p:cxnSp>
          <p:nvCxnSpPr>
            <p:cNvPr id="9" name="Straight Connector 8">
              <a:extLst>
                <a:ext uri="{FF2B5EF4-FFF2-40B4-BE49-F238E27FC236}">
                  <a16:creationId xmlns:a16="http://schemas.microsoft.com/office/drawing/2014/main" id="{E25F6BD8-E14F-53BA-1FD4-9559CDC78525}"/>
                </a:ext>
              </a:extLst>
            </p:cNvPr>
            <p:cNvCxnSpPr/>
            <p:nvPr/>
          </p:nvCxnSpPr>
          <p:spPr>
            <a:xfrm>
              <a:off x="10428618" y="216806"/>
              <a:ext cx="0" cy="469233"/>
            </a:xfrm>
            <a:prstGeom prst="line">
              <a:avLst/>
            </a:prstGeom>
            <a:ln>
              <a:solidFill>
                <a:srgbClr val="0D7988"/>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528D5C3-488F-E0ED-9140-F1DBFA0DA71A}"/>
              </a:ext>
            </a:extLst>
          </p:cNvPr>
          <p:cNvSpPr txBox="1"/>
          <p:nvPr/>
        </p:nvSpPr>
        <p:spPr>
          <a:xfrm>
            <a:off x="2318658" y="979715"/>
            <a:ext cx="947057"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solidFill>
                  <a:schemeClr val="bg1"/>
                </a:solidFill>
              </a:rPr>
              <a:t>n = 2,049</a:t>
            </a:r>
          </a:p>
        </p:txBody>
      </p:sp>
    </p:spTree>
    <p:extLst>
      <p:ext uri="{BB962C8B-B14F-4D97-AF65-F5344CB8AC3E}">
        <p14:creationId xmlns:p14="http://schemas.microsoft.com/office/powerpoint/2010/main" val="1724242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4898-42E6-1735-B563-F5764A85FE6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5782C8-D0C9-370A-68AA-C4A8A78D0BAF}"/>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Power Outages Experienced (in past 6 months)</a:t>
            </a:r>
          </a:p>
        </p:txBody>
      </p:sp>
      <p:sp>
        <p:nvSpPr>
          <p:cNvPr id="2" name="Text Placeholder 1">
            <a:extLst>
              <a:ext uri="{FF2B5EF4-FFF2-40B4-BE49-F238E27FC236}">
                <a16:creationId xmlns:a16="http://schemas.microsoft.com/office/drawing/2014/main" id="{97E219A0-FCF8-2E74-E72E-621F115DF29C}"/>
              </a:ext>
            </a:extLst>
          </p:cNvPr>
          <p:cNvSpPr>
            <a:spLocks noGrp="1"/>
          </p:cNvSpPr>
          <p:nvPr>
            <p:ph type="body" sz="quarter" idx="10"/>
          </p:nvPr>
        </p:nvSpPr>
        <p:spPr>
          <a:xfrm>
            <a:off x="6465124" y="771526"/>
            <a:ext cx="2360756" cy="4231377"/>
          </a:xfrm>
        </p:spPr>
        <p:txBody>
          <a:bodyPr vert="horz" lIns="68580" tIns="34290" rIns="68580" bIns="34290" rtlCol="0" anchor="t">
            <a:normAutofit fontScale="850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A majority of members (</a:t>
            </a:r>
            <a:r>
              <a:rPr lang="en-US" b="1" dirty="0">
                <a:solidFill>
                  <a:schemeClr val="tx1">
                    <a:lumMod val="50000"/>
                  </a:schemeClr>
                </a:solidFill>
              </a:rPr>
              <a:t>51%</a:t>
            </a:r>
            <a:r>
              <a:rPr lang="en-US" dirty="0"/>
              <a:t>) experienced only one or two power outages over the last six months. Twenty-four percent of members experienced more than two outages in the past six months. </a:t>
            </a:r>
          </a:p>
          <a:p>
            <a:r>
              <a:rPr lang="en-US" dirty="0">
                <a:latin typeface="Arial Nova Light"/>
              </a:rPr>
              <a:t>As expected, both ACSI scores and perceptions of service reliability decline as the frequency of power outages increase. However, an interesting trend emerges in Texas: members of Texas cooperatives who experienced six or more outages reported ACSI scores that were 10 points higher (75 vs. 65) and Service Reliability scores 5 points higher (79 vs. 74) than the National Report Aggregate. This suggests that Texans may have different expectations around outage frequency and utility performance.</a:t>
            </a:r>
          </a:p>
        </p:txBody>
      </p:sp>
      <p:graphicFrame>
        <p:nvGraphicFramePr>
          <p:cNvPr id="12" name="Chart Placeholder 10">
            <a:extLst>
              <a:ext uri="{FF2B5EF4-FFF2-40B4-BE49-F238E27FC236}">
                <a16:creationId xmlns:a16="http://schemas.microsoft.com/office/drawing/2014/main" id="{294016F4-8986-3D14-8A28-0806A981F4F5}"/>
              </a:ext>
            </a:extLst>
          </p:cNvPr>
          <p:cNvGraphicFramePr>
            <a:graphicFrameLocks noGrp="1"/>
          </p:cNvGraphicFramePr>
          <p:nvPr>
            <p:ph type="chart" sz="quarter" idx="4294967295"/>
            <p:custDataLst>
              <p:tags r:id="rId2"/>
            </p:custDataLst>
          </p:nvPr>
        </p:nvGraphicFramePr>
        <p:xfrm>
          <a:off x="-570070" y="599682"/>
          <a:ext cx="5913168" cy="28771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a:extLst>
              <a:ext uri="{FF2B5EF4-FFF2-40B4-BE49-F238E27FC236}">
                <a16:creationId xmlns:a16="http://schemas.microsoft.com/office/drawing/2014/main" id="{1BDE8C16-337C-735D-B687-9DDDBE6DD9FE}"/>
              </a:ext>
            </a:extLst>
          </p:cNvPr>
          <p:cNvGraphicFramePr>
            <a:graphicFrameLocks noGrp="1"/>
          </p:cNvGraphicFramePr>
          <p:nvPr/>
        </p:nvGraphicFramePr>
        <p:xfrm>
          <a:off x="892688" y="3326686"/>
          <a:ext cx="4904454" cy="1318260"/>
        </p:xfrm>
        <a:graphic>
          <a:graphicData uri="http://schemas.openxmlformats.org/drawingml/2006/table">
            <a:tbl>
              <a:tblPr firstRow="1" bandRow="1">
                <a:tableStyleId>{5C22544A-7EE6-4342-B048-85BDC9FD1C3A}</a:tableStyleId>
              </a:tblPr>
              <a:tblGrid>
                <a:gridCol w="1634818">
                  <a:extLst>
                    <a:ext uri="{9D8B030D-6E8A-4147-A177-3AD203B41FA5}">
                      <a16:colId xmlns:a16="http://schemas.microsoft.com/office/drawing/2014/main" val="3375413396"/>
                    </a:ext>
                  </a:extLst>
                </a:gridCol>
                <a:gridCol w="1634818">
                  <a:extLst>
                    <a:ext uri="{9D8B030D-6E8A-4147-A177-3AD203B41FA5}">
                      <a16:colId xmlns:a16="http://schemas.microsoft.com/office/drawing/2014/main" val="1254603047"/>
                    </a:ext>
                  </a:extLst>
                </a:gridCol>
                <a:gridCol w="1634818">
                  <a:extLst>
                    <a:ext uri="{9D8B030D-6E8A-4147-A177-3AD203B41FA5}">
                      <a16:colId xmlns:a16="http://schemas.microsoft.com/office/drawing/2014/main" val="265097132"/>
                    </a:ext>
                  </a:extLst>
                </a:gridCol>
              </a:tblGrid>
              <a:tr h="278130">
                <a:tc>
                  <a:txBody>
                    <a:bodyPr/>
                    <a:lstStyle/>
                    <a:p>
                      <a:pPr algn="ctr"/>
                      <a:r>
                        <a:rPr lang="en-US" sz="900"/>
                        <a:t>Outages in Past 6 Months</a:t>
                      </a:r>
                    </a:p>
                  </a:txBody>
                  <a:tcPr marL="68580" marR="68580" marT="34290" marB="34290">
                    <a:solidFill>
                      <a:schemeClr val="tx2"/>
                    </a:solidFill>
                  </a:tcPr>
                </a:tc>
                <a:tc>
                  <a:txBody>
                    <a:bodyPr/>
                    <a:lstStyle/>
                    <a:p>
                      <a:pPr algn="ctr"/>
                      <a:r>
                        <a:rPr lang="en-US" sz="900"/>
                        <a:t>ACSI</a:t>
                      </a:r>
                    </a:p>
                  </a:txBody>
                  <a:tcPr marL="68580" marR="68580" marT="34290" marB="34290">
                    <a:solidFill>
                      <a:schemeClr val="accent1"/>
                    </a:solidFill>
                  </a:tcPr>
                </a:tc>
                <a:tc>
                  <a:txBody>
                    <a:bodyPr/>
                    <a:lstStyle/>
                    <a:p>
                      <a:pPr algn="ctr"/>
                      <a:r>
                        <a:rPr lang="en-US" sz="900"/>
                        <a:t>Service Reliability</a:t>
                      </a:r>
                    </a:p>
                  </a:txBody>
                  <a:tcPr marL="68580" marR="68580" marT="34290" marB="34290">
                    <a:solidFill>
                      <a:schemeClr val="accent2"/>
                    </a:solidFill>
                  </a:tcPr>
                </a:tc>
                <a:extLst>
                  <a:ext uri="{0D108BD9-81ED-4DB2-BD59-A6C34878D82A}">
                    <a16:rowId xmlns:a16="http://schemas.microsoft.com/office/drawing/2014/main" val="1013384996"/>
                  </a:ext>
                </a:extLst>
              </a:tr>
              <a:tr h="278130">
                <a:tc>
                  <a:txBody>
                    <a:bodyPr/>
                    <a:lstStyle/>
                    <a:p>
                      <a:r>
                        <a:rPr lang="en-US" sz="900"/>
                        <a:t>None </a:t>
                      </a:r>
                    </a:p>
                  </a:txBody>
                  <a:tcPr marL="68580" marR="68580" marT="34290" marB="34290">
                    <a:solidFill>
                      <a:schemeClr val="bg1">
                        <a:lumMod val="95000"/>
                      </a:schemeClr>
                    </a:solidFill>
                  </a:tcPr>
                </a:tc>
                <a:tc>
                  <a:txBody>
                    <a:bodyPr/>
                    <a:lstStyle/>
                    <a:p>
                      <a:pPr algn="ctr"/>
                      <a:r>
                        <a:rPr lang="en-US" sz="900"/>
                        <a:t>90</a:t>
                      </a:r>
                    </a:p>
                  </a:txBody>
                  <a:tcPr marL="68580" marR="68580" marT="34290" marB="34290">
                    <a:solidFill>
                      <a:schemeClr val="bg1">
                        <a:lumMod val="95000"/>
                      </a:schemeClr>
                    </a:solidFill>
                  </a:tcPr>
                </a:tc>
                <a:tc>
                  <a:txBody>
                    <a:bodyPr/>
                    <a:lstStyle/>
                    <a:p>
                      <a:pPr algn="ctr"/>
                      <a:r>
                        <a:rPr lang="en-US" sz="900"/>
                        <a:t>95</a:t>
                      </a:r>
                    </a:p>
                  </a:txBody>
                  <a:tcPr marL="68580" marR="68580" marT="34290" marB="34290">
                    <a:solidFill>
                      <a:schemeClr val="tx1">
                        <a:lumMod val="20000"/>
                        <a:lumOff val="80000"/>
                      </a:schemeClr>
                    </a:solidFill>
                  </a:tcPr>
                </a:tc>
                <a:extLst>
                  <a:ext uri="{0D108BD9-81ED-4DB2-BD59-A6C34878D82A}">
                    <a16:rowId xmlns:a16="http://schemas.microsoft.com/office/drawing/2014/main" val="4223573929"/>
                  </a:ext>
                </a:extLst>
              </a:tr>
              <a:tr h="278130">
                <a:tc>
                  <a:txBody>
                    <a:bodyPr/>
                    <a:lstStyle/>
                    <a:p>
                      <a:r>
                        <a:rPr lang="en-US" sz="900"/>
                        <a:t>1-2</a:t>
                      </a:r>
                    </a:p>
                  </a:txBody>
                  <a:tcPr marL="68580" marR="68580" marT="34290" marB="34290">
                    <a:solidFill>
                      <a:schemeClr val="bg1">
                        <a:lumMod val="95000"/>
                      </a:schemeClr>
                    </a:solidFill>
                  </a:tcPr>
                </a:tc>
                <a:tc>
                  <a:txBody>
                    <a:bodyPr/>
                    <a:lstStyle/>
                    <a:p>
                      <a:pPr algn="ctr"/>
                      <a:r>
                        <a:rPr lang="en-US" sz="900"/>
                        <a:t>87</a:t>
                      </a:r>
                    </a:p>
                  </a:txBody>
                  <a:tcPr marL="68580" marR="68580" marT="34290" marB="34290">
                    <a:solidFill>
                      <a:schemeClr val="bg1">
                        <a:lumMod val="95000"/>
                      </a:schemeClr>
                    </a:solidFill>
                  </a:tcPr>
                </a:tc>
                <a:tc>
                  <a:txBody>
                    <a:bodyPr/>
                    <a:lstStyle/>
                    <a:p>
                      <a:pPr algn="ctr"/>
                      <a:r>
                        <a:rPr lang="en-US" sz="900"/>
                        <a:t>91</a:t>
                      </a:r>
                    </a:p>
                  </a:txBody>
                  <a:tcPr marL="68580" marR="68580" marT="34290" marB="34290">
                    <a:solidFill>
                      <a:schemeClr val="tx1">
                        <a:lumMod val="20000"/>
                        <a:lumOff val="80000"/>
                      </a:schemeClr>
                    </a:solidFill>
                  </a:tcPr>
                </a:tc>
                <a:extLst>
                  <a:ext uri="{0D108BD9-81ED-4DB2-BD59-A6C34878D82A}">
                    <a16:rowId xmlns:a16="http://schemas.microsoft.com/office/drawing/2014/main" val="49133727"/>
                  </a:ext>
                </a:extLst>
              </a:tr>
              <a:tr h="278130">
                <a:tc>
                  <a:txBody>
                    <a:bodyPr/>
                    <a:lstStyle/>
                    <a:p>
                      <a:r>
                        <a:rPr lang="en-US" sz="900"/>
                        <a:t>3-5</a:t>
                      </a:r>
                    </a:p>
                  </a:txBody>
                  <a:tcPr marL="68580" marR="68580" marT="34290" marB="34290">
                    <a:solidFill>
                      <a:schemeClr val="bg1">
                        <a:lumMod val="95000"/>
                      </a:schemeClr>
                    </a:solidFill>
                  </a:tcPr>
                </a:tc>
                <a:tc>
                  <a:txBody>
                    <a:bodyPr/>
                    <a:lstStyle/>
                    <a:p>
                      <a:pPr algn="ctr"/>
                      <a:r>
                        <a:rPr lang="en-US" sz="900"/>
                        <a:t>78</a:t>
                      </a:r>
                    </a:p>
                  </a:txBody>
                  <a:tcPr marL="68580" marR="68580" marT="34290" marB="34290">
                    <a:solidFill>
                      <a:schemeClr val="bg1">
                        <a:lumMod val="95000"/>
                      </a:schemeClr>
                    </a:solidFill>
                  </a:tcPr>
                </a:tc>
                <a:tc>
                  <a:txBody>
                    <a:bodyPr/>
                    <a:lstStyle/>
                    <a:p>
                      <a:pPr algn="ctr"/>
                      <a:r>
                        <a:rPr lang="en-US" sz="900"/>
                        <a:t>83</a:t>
                      </a:r>
                    </a:p>
                  </a:txBody>
                  <a:tcPr marL="68580" marR="68580" marT="34290" marB="34290">
                    <a:solidFill>
                      <a:schemeClr val="tx1">
                        <a:lumMod val="20000"/>
                        <a:lumOff val="80000"/>
                      </a:schemeClr>
                    </a:solidFill>
                  </a:tcPr>
                </a:tc>
                <a:extLst>
                  <a:ext uri="{0D108BD9-81ED-4DB2-BD59-A6C34878D82A}">
                    <a16:rowId xmlns:a16="http://schemas.microsoft.com/office/drawing/2014/main" val="456768952"/>
                  </a:ext>
                </a:extLst>
              </a:tr>
              <a:tr h="205740">
                <a:tc>
                  <a:txBody>
                    <a:bodyPr/>
                    <a:lstStyle/>
                    <a:p>
                      <a:r>
                        <a:rPr lang="en-US" sz="900"/>
                        <a:t>6 or more </a:t>
                      </a:r>
                    </a:p>
                  </a:txBody>
                  <a:tcPr marL="68580" marR="68580" marT="34290" marB="34290">
                    <a:solidFill>
                      <a:schemeClr val="bg1">
                        <a:lumMod val="95000"/>
                      </a:schemeClr>
                    </a:solidFill>
                  </a:tcPr>
                </a:tc>
                <a:tc>
                  <a:txBody>
                    <a:bodyPr/>
                    <a:lstStyle/>
                    <a:p>
                      <a:pPr algn="ctr"/>
                      <a:r>
                        <a:rPr lang="en-US" sz="900"/>
                        <a:t>75</a:t>
                      </a:r>
                    </a:p>
                  </a:txBody>
                  <a:tcPr marL="68580" marR="68580" marT="34290" marB="34290">
                    <a:solidFill>
                      <a:schemeClr val="bg1">
                        <a:lumMod val="95000"/>
                      </a:schemeClr>
                    </a:solidFill>
                  </a:tcPr>
                </a:tc>
                <a:tc>
                  <a:txBody>
                    <a:bodyPr/>
                    <a:lstStyle/>
                    <a:p>
                      <a:pPr algn="ctr"/>
                      <a:r>
                        <a:rPr lang="en-US" sz="900"/>
                        <a:t>79</a:t>
                      </a:r>
                    </a:p>
                  </a:txBody>
                  <a:tcPr marL="68580" marR="68580" marT="34290" marB="34290">
                    <a:solidFill>
                      <a:schemeClr val="tx1">
                        <a:lumMod val="20000"/>
                        <a:lumOff val="80000"/>
                      </a:schemeClr>
                    </a:solidFill>
                  </a:tcPr>
                </a:tc>
                <a:extLst>
                  <a:ext uri="{0D108BD9-81ED-4DB2-BD59-A6C34878D82A}">
                    <a16:rowId xmlns:a16="http://schemas.microsoft.com/office/drawing/2014/main" val="1060290730"/>
                  </a:ext>
                </a:extLst>
              </a:tr>
            </a:tbl>
          </a:graphicData>
        </a:graphic>
      </p:graphicFrame>
      <p:sp>
        <p:nvSpPr>
          <p:cNvPr id="4" name="TextBox 3">
            <a:extLst>
              <a:ext uri="{FF2B5EF4-FFF2-40B4-BE49-F238E27FC236}">
                <a16:creationId xmlns:a16="http://schemas.microsoft.com/office/drawing/2014/main" id="{556F8D8F-FD2F-C5BB-1CFD-39E8D85CB83F}"/>
              </a:ext>
            </a:extLst>
          </p:cNvPr>
          <p:cNvSpPr txBox="1"/>
          <p:nvPr/>
        </p:nvSpPr>
        <p:spPr>
          <a:xfrm>
            <a:off x="1772291" y="1778839"/>
            <a:ext cx="1078787"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t>n = 2,050</a:t>
            </a:r>
          </a:p>
        </p:txBody>
      </p:sp>
    </p:spTree>
    <p:extLst>
      <p:ext uri="{BB962C8B-B14F-4D97-AF65-F5344CB8AC3E}">
        <p14:creationId xmlns:p14="http://schemas.microsoft.com/office/powerpoint/2010/main" val="715201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DA79E-5248-18D3-3DA8-0D5F86575A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0B77DC-F580-A7B1-E2B1-3C49EF6DBE95}"/>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Preferred Method of Receiving Updates on Power Outages</a:t>
            </a:r>
          </a:p>
        </p:txBody>
      </p:sp>
      <p:sp>
        <p:nvSpPr>
          <p:cNvPr id="2" name="Text Placeholder 1">
            <a:extLst>
              <a:ext uri="{FF2B5EF4-FFF2-40B4-BE49-F238E27FC236}">
                <a16:creationId xmlns:a16="http://schemas.microsoft.com/office/drawing/2014/main" id="{AE2E0321-3900-29DB-8292-0A7F61863FF4}"/>
              </a:ext>
            </a:extLst>
          </p:cNvPr>
          <p:cNvSpPr>
            <a:spLocks noGrp="1"/>
          </p:cNvSpPr>
          <p:nvPr>
            <p:ph type="body" sz="quarter" idx="10"/>
          </p:nvPr>
        </p:nvSpPr>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Regardless of age, a strong majority of respondents prefer to receive updates on power outages via text message (</a:t>
            </a:r>
            <a:r>
              <a:rPr lang="en-US" b="1">
                <a:solidFill>
                  <a:schemeClr val="tx1">
                    <a:lumMod val="50000"/>
                  </a:schemeClr>
                </a:solidFill>
                <a:latin typeface="Arial Nova Light"/>
              </a:rPr>
              <a:t>78%</a:t>
            </a:r>
            <a:r>
              <a:rPr lang="en-US">
                <a:latin typeface="Arial Nova Light"/>
              </a:rPr>
              <a:t>). </a:t>
            </a:r>
          </a:p>
          <a:p>
            <a:r>
              <a:rPr lang="en-US">
                <a:latin typeface="Arial Nova Light"/>
              </a:rPr>
              <a:t>The next two most preferred communication methods are automated phone calls and email. Email is slightly more favored by members in the 18–34 and 65+ age groups compared to other age brackets. Meanwhile, the highest percentages of members who prefer automated phone calls are reported by those over the age of 45.</a:t>
            </a:r>
          </a:p>
        </p:txBody>
      </p:sp>
      <p:graphicFrame>
        <p:nvGraphicFramePr>
          <p:cNvPr id="4" name="Chart 3">
            <a:extLst>
              <a:ext uri="{FF2B5EF4-FFF2-40B4-BE49-F238E27FC236}">
                <a16:creationId xmlns:a16="http://schemas.microsoft.com/office/drawing/2014/main" id="{A11F40AE-CDA4-9A08-7A38-02732BCA861D}"/>
              </a:ext>
            </a:extLst>
          </p:cNvPr>
          <p:cNvGraphicFramePr/>
          <p:nvPr/>
        </p:nvGraphicFramePr>
        <p:xfrm>
          <a:off x="1709525" y="577431"/>
          <a:ext cx="3585762" cy="18031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88E00AEC-AA07-60A3-8764-9D9D1471791C}"/>
              </a:ext>
            </a:extLst>
          </p:cNvPr>
          <p:cNvGraphicFramePr>
            <a:graphicFrameLocks noGrp="1"/>
          </p:cNvGraphicFramePr>
          <p:nvPr/>
        </p:nvGraphicFramePr>
        <p:xfrm>
          <a:off x="967931" y="2377656"/>
          <a:ext cx="5285955" cy="2440115"/>
        </p:xfrm>
        <a:graphic>
          <a:graphicData uri="http://schemas.openxmlformats.org/drawingml/2006/table">
            <a:tbl>
              <a:tblPr firstRow="1" bandRow="1">
                <a:tableStyleId>{5C22544A-7EE6-4342-B048-85BDC9FD1C3A}</a:tableStyleId>
              </a:tblPr>
              <a:tblGrid>
                <a:gridCol w="1471673">
                  <a:extLst>
                    <a:ext uri="{9D8B030D-6E8A-4147-A177-3AD203B41FA5}">
                      <a16:colId xmlns:a16="http://schemas.microsoft.com/office/drawing/2014/main" val="203653322"/>
                    </a:ext>
                  </a:extLst>
                </a:gridCol>
                <a:gridCol w="732034">
                  <a:extLst>
                    <a:ext uri="{9D8B030D-6E8A-4147-A177-3AD203B41FA5}">
                      <a16:colId xmlns:a16="http://schemas.microsoft.com/office/drawing/2014/main" val="1221224282"/>
                    </a:ext>
                  </a:extLst>
                </a:gridCol>
                <a:gridCol w="693506">
                  <a:extLst>
                    <a:ext uri="{9D8B030D-6E8A-4147-A177-3AD203B41FA5}">
                      <a16:colId xmlns:a16="http://schemas.microsoft.com/office/drawing/2014/main" val="524469127"/>
                    </a:ext>
                  </a:extLst>
                </a:gridCol>
                <a:gridCol w="816796">
                  <a:extLst>
                    <a:ext uri="{9D8B030D-6E8A-4147-A177-3AD203B41FA5}">
                      <a16:colId xmlns:a16="http://schemas.microsoft.com/office/drawing/2014/main" val="2266876865"/>
                    </a:ext>
                  </a:extLst>
                </a:gridCol>
                <a:gridCol w="770562">
                  <a:extLst>
                    <a:ext uri="{9D8B030D-6E8A-4147-A177-3AD203B41FA5}">
                      <a16:colId xmlns:a16="http://schemas.microsoft.com/office/drawing/2014/main" val="1773491463"/>
                    </a:ext>
                  </a:extLst>
                </a:gridCol>
                <a:gridCol w="801384">
                  <a:extLst>
                    <a:ext uri="{9D8B030D-6E8A-4147-A177-3AD203B41FA5}">
                      <a16:colId xmlns:a16="http://schemas.microsoft.com/office/drawing/2014/main" val="711798632"/>
                    </a:ext>
                  </a:extLst>
                </a:gridCol>
              </a:tblGrid>
              <a:tr h="548640">
                <a:tc>
                  <a:txBody>
                    <a:bodyPr/>
                    <a:lstStyle/>
                    <a:p>
                      <a:pPr algn="ctr">
                        <a:buNone/>
                      </a:pPr>
                      <a:r>
                        <a:rPr lang="en-US" sz="1100">
                          <a:effectLst/>
                        </a:rPr>
                        <a:t>Preferred Method of Receiving Updates on Power Outage</a:t>
                      </a:r>
                    </a:p>
                  </a:txBody>
                  <a:tcPr marL="57150" marR="57150" marT="34290" marB="34290" anchor="ctr"/>
                </a:tc>
                <a:tc>
                  <a:txBody>
                    <a:bodyPr/>
                    <a:lstStyle/>
                    <a:p>
                      <a:pPr algn="ctr">
                        <a:buNone/>
                      </a:pPr>
                      <a:r>
                        <a:rPr lang="en-US" sz="1100">
                          <a:effectLst/>
                        </a:rPr>
                        <a:t>18-34</a:t>
                      </a:r>
                    </a:p>
                    <a:p>
                      <a:pPr algn="ctr">
                        <a:buNone/>
                      </a:pPr>
                      <a:r>
                        <a:rPr lang="en-US" sz="1100">
                          <a:effectLst/>
                        </a:rPr>
                        <a:t>(n = 51)</a:t>
                      </a:r>
                    </a:p>
                  </a:txBody>
                  <a:tcPr marL="57150" marR="57150" marT="34290" marB="34290" anchor="ctr"/>
                </a:tc>
                <a:tc>
                  <a:txBody>
                    <a:bodyPr/>
                    <a:lstStyle/>
                    <a:p>
                      <a:pPr algn="ctr">
                        <a:buNone/>
                      </a:pPr>
                      <a:r>
                        <a:rPr lang="en-US" sz="1100">
                          <a:effectLst/>
                        </a:rPr>
                        <a:t>35-44</a:t>
                      </a:r>
                    </a:p>
                    <a:p>
                      <a:pPr algn="ctr">
                        <a:buNone/>
                      </a:pPr>
                      <a:r>
                        <a:rPr lang="en-US" sz="1100">
                          <a:effectLst/>
                        </a:rPr>
                        <a:t>(n = 146)</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effectLst/>
                        </a:rPr>
                        <a:t>45-54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n-lt"/>
                          <a:ea typeface="+mn-ea"/>
                          <a:cs typeface="+mn-cs"/>
                        </a:rPr>
                        <a:t>(n = 262)</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effectLst/>
                        </a:rPr>
                        <a:t>55-64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n-lt"/>
                          <a:ea typeface="+mn-ea"/>
                          <a:cs typeface="+mn-cs"/>
                        </a:rPr>
                        <a:t>(n = 446)</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effectLst/>
                        </a:rPr>
                        <a:t>65 or older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n-lt"/>
                          <a:ea typeface="+mn-ea"/>
                          <a:cs typeface="+mn-cs"/>
                        </a:rPr>
                        <a:t>(n = 1,083)</a:t>
                      </a:r>
                    </a:p>
                  </a:txBody>
                  <a:tcPr marL="57150" marR="57150" marT="34290" marB="34290" anchor="ctr"/>
                </a:tc>
                <a:extLst>
                  <a:ext uri="{0D108BD9-81ED-4DB2-BD59-A6C34878D82A}">
                    <a16:rowId xmlns:a16="http://schemas.microsoft.com/office/drawing/2014/main" val="3527144300"/>
                  </a:ext>
                </a:extLst>
              </a:tr>
              <a:tr h="278130">
                <a:tc>
                  <a:txBody>
                    <a:bodyPr/>
                    <a:lstStyle/>
                    <a:p>
                      <a:pPr algn="l">
                        <a:lnSpc>
                          <a:spcPts val="1650"/>
                        </a:lnSpc>
                        <a:buNone/>
                      </a:pPr>
                      <a:r>
                        <a:rPr lang="en-US" sz="1100">
                          <a:effectLst/>
                          <a:latin typeface="Arial Nova" panose="020B0504020202020204" pitchFamily="34" charset="0"/>
                        </a:rPr>
                        <a:t>Text message </a:t>
                      </a:r>
                    </a:p>
                  </a:txBody>
                  <a:tcPr marL="40005" marR="68580" marT="34290" marB="34290" anchor="ctr"/>
                </a:tc>
                <a:tc>
                  <a:txBody>
                    <a:bodyPr/>
                    <a:lstStyle/>
                    <a:p>
                      <a:pPr algn="ctr">
                        <a:lnSpc>
                          <a:spcPts val="1650"/>
                        </a:lnSpc>
                        <a:buNone/>
                      </a:pPr>
                      <a:r>
                        <a:rPr lang="en-US" sz="1100">
                          <a:effectLst/>
                          <a:latin typeface="Arial Nova" panose="020B0504020202020204" pitchFamily="34" charset="0"/>
                        </a:rPr>
                        <a:t>86%</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85%</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79%</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81%</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75%</a:t>
                      </a:r>
                    </a:p>
                  </a:txBody>
                  <a:tcPr marL="68580" marR="68580" marT="34290" marB="34290" anchor="ctr"/>
                </a:tc>
                <a:extLst>
                  <a:ext uri="{0D108BD9-81ED-4DB2-BD59-A6C34878D82A}">
                    <a16:rowId xmlns:a16="http://schemas.microsoft.com/office/drawing/2014/main" val="2048644743"/>
                  </a:ext>
                </a:extLst>
              </a:tr>
              <a:tr h="278130">
                <a:tc>
                  <a:txBody>
                    <a:bodyPr/>
                    <a:lstStyle/>
                    <a:p>
                      <a:pPr algn="l">
                        <a:lnSpc>
                          <a:spcPts val="1650"/>
                        </a:lnSpc>
                        <a:buNone/>
                      </a:pPr>
                      <a:r>
                        <a:rPr lang="en-US" sz="1100">
                          <a:effectLst/>
                          <a:latin typeface="Arial Nova" panose="020B0504020202020204" pitchFamily="34" charset="0"/>
                        </a:rPr>
                        <a:t>Automated phone call </a:t>
                      </a:r>
                    </a:p>
                  </a:txBody>
                  <a:tcPr marL="85725" marR="68580" marT="34290" marB="34290" anchor="ctr"/>
                </a:tc>
                <a:tc>
                  <a:txBody>
                    <a:bodyPr/>
                    <a:lstStyle/>
                    <a:p>
                      <a:pPr algn="ctr">
                        <a:lnSpc>
                          <a:spcPts val="1650"/>
                        </a:lnSpc>
                        <a:buNone/>
                      </a:pPr>
                      <a:r>
                        <a:rPr lang="en-US" sz="1100">
                          <a:effectLst/>
                          <a:latin typeface="Arial Nova" panose="020B0504020202020204" pitchFamily="34" charset="0"/>
                        </a:rPr>
                        <a:t>0%</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7%</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6%</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12%</a:t>
                      </a:r>
                    </a:p>
                  </a:txBody>
                  <a:tcPr marL="68580" marR="68580" marT="34290" marB="34290" anchor="ctr"/>
                </a:tc>
                <a:extLst>
                  <a:ext uri="{0D108BD9-81ED-4DB2-BD59-A6C34878D82A}">
                    <a16:rowId xmlns:a16="http://schemas.microsoft.com/office/drawing/2014/main" val="2246401296"/>
                  </a:ext>
                </a:extLst>
              </a:tr>
              <a:tr h="278130">
                <a:tc>
                  <a:txBody>
                    <a:bodyPr/>
                    <a:lstStyle/>
                    <a:p>
                      <a:pPr algn="l">
                        <a:lnSpc>
                          <a:spcPts val="1650"/>
                        </a:lnSpc>
                        <a:buNone/>
                      </a:pPr>
                      <a:r>
                        <a:rPr lang="en-US" sz="1100">
                          <a:effectLst/>
                          <a:latin typeface="Arial Nova" panose="020B0504020202020204" pitchFamily="34" charset="0"/>
                        </a:rPr>
                        <a:t>Email </a:t>
                      </a:r>
                    </a:p>
                  </a:txBody>
                  <a:tcPr marL="85725" marR="68580" marT="34290" marB="34290" anchor="ctr"/>
                </a:tc>
                <a:tc>
                  <a:txBody>
                    <a:bodyPr/>
                    <a:lstStyle/>
                    <a:p>
                      <a:pPr algn="ctr">
                        <a:lnSpc>
                          <a:spcPts val="1650"/>
                        </a:lnSpc>
                        <a:buNone/>
                      </a:pPr>
                      <a:r>
                        <a:rPr lang="en-US" sz="1100">
                          <a:effectLst/>
                          <a:latin typeface="Arial Nova" panose="020B0504020202020204" pitchFamily="34" charset="0"/>
                        </a:rPr>
                        <a:t>10%</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8%</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7%</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8%</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10%</a:t>
                      </a:r>
                    </a:p>
                  </a:txBody>
                  <a:tcPr marL="68580" marR="68580" marT="34290" marB="34290" anchor="ctr"/>
                </a:tc>
                <a:extLst>
                  <a:ext uri="{0D108BD9-81ED-4DB2-BD59-A6C34878D82A}">
                    <a16:rowId xmlns:a16="http://schemas.microsoft.com/office/drawing/2014/main" val="3870018120"/>
                  </a:ext>
                </a:extLst>
              </a:tr>
              <a:tr h="278130">
                <a:tc>
                  <a:txBody>
                    <a:bodyPr/>
                    <a:lstStyle/>
                    <a:p>
                      <a:pPr algn="l">
                        <a:lnSpc>
                          <a:spcPts val="1650"/>
                        </a:lnSpc>
                        <a:buNone/>
                      </a:pPr>
                      <a:r>
                        <a:rPr lang="en-US" sz="1100" b="0">
                          <a:effectLst/>
                          <a:latin typeface="Arial Nova" panose="020B0504020202020204" pitchFamily="34" charset="0"/>
                        </a:rPr>
                        <a:t>Social media </a:t>
                      </a:r>
                    </a:p>
                  </a:txBody>
                  <a:tcPr marL="85725" marR="68580" marT="34290" marB="34290" anchor="ctr"/>
                </a:tc>
                <a:tc>
                  <a:txBody>
                    <a:bodyPr/>
                    <a:lstStyle/>
                    <a:p>
                      <a:pPr algn="ctr">
                        <a:lnSpc>
                          <a:spcPts val="1650"/>
                        </a:lnSpc>
                        <a:buNone/>
                      </a:pPr>
                      <a:r>
                        <a:rPr lang="en-US" sz="1100" b="0">
                          <a:effectLst/>
                          <a:latin typeface="Arial Nova" panose="020B0504020202020204" pitchFamily="34" charset="0"/>
                        </a:rPr>
                        <a:t>0%</a:t>
                      </a:r>
                    </a:p>
                  </a:txBody>
                  <a:tcPr marL="68580" marR="68580" marT="34290" marB="34290" anchor="ctr"/>
                </a:tc>
                <a:tc>
                  <a:txBody>
                    <a:bodyPr/>
                    <a:lstStyle/>
                    <a:p>
                      <a:pPr algn="ctr">
                        <a:lnSpc>
                          <a:spcPts val="1650"/>
                        </a:lnSpc>
                        <a:buNone/>
                      </a:pPr>
                      <a:r>
                        <a:rPr lang="en-US" sz="1100" b="0">
                          <a:effectLst/>
                          <a:latin typeface="Arial Nova" panose="020B0504020202020204" pitchFamily="34" charset="0"/>
                        </a:rPr>
                        <a:t>1%</a:t>
                      </a:r>
                    </a:p>
                  </a:txBody>
                  <a:tcPr marL="68580" marR="68580" marT="34290" marB="34290" anchor="ctr"/>
                </a:tc>
                <a:tc>
                  <a:txBody>
                    <a:bodyPr/>
                    <a:lstStyle/>
                    <a:p>
                      <a:pPr algn="ctr">
                        <a:lnSpc>
                          <a:spcPts val="1650"/>
                        </a:lnSpc>
                        <a:buNone/>
                      </a:pPr>
                      <a:r>
                        <a:rPr lang="en-US" sz="1100" b="0">
                          <a:effectLst/>
                          <a:latin typeface="Arial Nova" panose="020B0504020202020204" pitchFamily="34" charset="0"/>
                        </a:rPr>
                        <a:t>1%</a:t>
                      </a:r>
                    </a:p>
                  </a:txBody>
                  <a:tcPr marL="68580" marR="68580" marT="34290" marB="34290" anchor="ctr"/>
                </a:tc>
                <a:tc>
                  <a:txBody>
                    <a:bodyPr/>
                    <a:lstStyle/>
                    <a:p>
                      <a:pPr algn="ctr">
                        <a:lnSpc>
                          <a:spcPts val="1650"/>
                        </a:lnSpc>
                        <a:buNone/>
                      </a:pPr>
                      <a:r>
                        <a:rPr lang="en-US" sz="1100" b="0">
                          <a:effectLst/>
                          <a:latin typeface="Arial Nova" panose="020B0504020202020204" pitchFamily="34" charset="0"/>
                        </a:rPr>
                        <a:t>2%</a:t>
                      </a:r>
                    </a:p>
                  </a:txBody>
                  <a:tcPr marL="68580" marR="68580" marT="34290" marB="34290" anchor="ctr"/>
                </a:tc>
                <a:tc>
                  <a:txBody>
                    <a:bodyPr/>
                    <a:lstStyle/>
                    <a:p>
                      <a:pPr algn="ctr">
                        <a:lnSpc>
                          <a:spcPts val="1650"/>
                        </a:lnSpc>
                        <a:buNone/>
                      </a:pPr>
                      <a:r>
                        <a:rPr lang="en-US" sz="1100" b="0">
                          <a:effectLst/>
                          <a:latin typeface="Arial Nova" panose="020B0504020202020204" pitchFamily="34" charset="0"/>
                        </a:rPr>
                        <a:t>1%</a:t>
                      </a:r>
                    </a:p>
                  </a:txBody>
                  <a:tcPr marL="68580" marR="68580" marT="34290" marB="34290" anchor="ctr"/>
                </a:tc>
                <a:extLst>
                  <a:ext uri="{0D108BD9-81ED-4DB2-BD59-A6C34878D82A}">
                    <a16:rowId xmlns:a16="http://schemas.microsoft.com/office/drawing/2014/main" val="2993436273"/>
                  </a:ext>
                </a:extLst>
              </a:tr>
              <a:tr h="278130">
                <a:tc>
                  <a:txBody>
                    <a:bodyPr/>
                    <a:lstStyle/>
                    <a:p>
                      <a:pPr algn="l">
                        <a:lnSpc>
                          <a:spcPts val="1650"/>
                        </a:lnSpc>
                        <a:buNone/>
                      </a:pPr>
                      <a:r>
                        <a:rPr lang="en-US" sz="1100">
                          <a:effectLst/>
                          <a:latin typeface="Arial Nova" panose="020B0504020202020204" pitchFamily="34" charset="0"/>
                        </a:rPr>
                        <a:t>Check website </a:t>
                      </a:r>
                    </a:p>
                  </a:txBody>
                  <a:tcPr marL="85725" marR="68580" marT="34290" marB="34290" anchor="ctr"/>
                </a:tc>
                <a:tc>
                  <a:txBody>
                    <a:bodyPr/>
                    <a:lstStyle/>
                    <a:p>
                      <a:pPr algn="ctr">
                        <a:lnSpc>
                          <a:spcPts val="1650"/>
                        </a:lnSpc>
                        <a:buNone/>
                      </a:pPr>
                      <a:r>
                        <a:rPr lang="en-US" sz="1100">
                          <a:effectLst/>
                          <a:latin typeface="Arial Nova" panose="020B0504020202020204" pitchFamily="34" charset="0"/>
                        </a:rPr>
                        <a:t>2%</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5%</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4%</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2%</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2%</a:t>
                      </a:r>
                    </a:p>
                  </a:txBody>
                  <a:tcPr marL="68580" marR="68580" marT="34290" marB="34290" anchor="ctr"/>
                </a:tc>
                <a:extLst>
                  <a:ext uri="{0D108BD9-81ED-4DB2-BD59-A6C34878D82A}">
                    <a16:rowId xmlns:a16="http://schemas.microsoft.com/office/drawing/2014/main" val="3341151967"/>
                  </a:ext>
                </a:extLst>
              </a:tr>
              <a:tr h="278130">
                <a:tc>
                  <a:txBody>
                    <a:bodyPr/>
                    <a:lstStyle/>
                    <a:p>
                      <a:pPr algn="l">
                        <a:lnSpc>
                          <a:spcPts val="1650"/>
                        </a:lnSpc>
                        <a:buNone/>
                      </a:pPr>
                      <a:r>
                        <a:rPr lang="en-US" sz="1100">
                          <a:effectLst/>
                          <a:latin typeface="Arial Nova" panose="020B0504020202020204" pitchFamily="34" charset="0"/>
                        </a:rPr>
                        <a:t>Other </a:t>
                      </a:r>
                    </a:p>
                  </a:txBody>
                  <a:tcPr marL="85725" marR="68580" marT="34290" marB="34290" anchor="ctr"/>
                </a:tc>
                <a:tc>
                  <a:txBody>
                    <a:bodyPr/>
                    <a:lstStyle/>
                    <a:p>
                      <a:pPr algn="ctr">
                        <a:lnSpc>
                          <a:spcPts val="1650"/>
                        </a:lnSpc>
                        <a:buNone/>
                      </a:pPr>
                      <a:r>
                        <a:rPr lang="en-US" sz="1100">
                          <a:effectLst/>
                          <a:latin typeface="Arial Nova" panose="020B0504020202020204" pitchFamily="34" charset="0"/>
                        </a:rPr>
                        <a:t>2%</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3%</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a:t>
                      </a:r>
                    </a:p>
                  </a:txBody>
                  <a:tcPr marL="68580" marR="68580" marT="34290" marB="34290" anchor="ctr"/>
                </a:tc>
                <a:tc>
                  <a:txBody>
                    <a:bodyPr/>
                    <a:lstStyle/>
                    <a:p>
                      <a:pPr algn="ctr">
                        <a:lnSpc>
                          <a:spcPts val="1650"/>
                        </a:lnSpc>
                        <a:buNone/>
                      </a:pPr>
                      <a:r>
                        <a:rPr lang="en-US" sz="1100">
                          <a:effectLst/>
                          <a:latin typeface="Arial Nova" panose="020B0504020202020204" pitchFamily="34" charset="0"/>
                        </a:rPr>
                        <a:t>1%</a:t>
                      </a:r>
                    </a:p>
                  </a:txBody>
                  <a:tcPr marL="68580" marR="68580" marT="34290" marB="34290" anchor="ctr"/>
                </a:tc>
                <a:extLst>
                  <a:ext uri="{0D108BD9-81ED-4DB2-BD59-A6C34878D82A}">
                    <a16:rowId xmlns:a16="http://schemas.microsoft.com/office/drawing/2014/main" val="973651352"/>
                  </a:ext>
                </a:extLst>
              </a:tr>
            </a:tbl>
          </a:graphicData>
        </a:graphic>
      </p:graphicFrame>
    </p:spTree>
    <p:extLst>
      <p:ext uri="{BB962C8B-B14F-4D97-AF65-F5344CB8AC3E}">
        <p14:creationId xmlns:p14="http://schemas.microsoft.com/office/powerpoint/2010/main" val="3236238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844C2-2C8B-CCD9-C638-680E842417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0306E3-1386-988D-6056-499E3B3817DD}"/>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Reason for Contact with Cooperative Via Phone </a:t>
            </a:r>
            <a:br>
              <a:rPr lang="en-US"/>
            </a:br>
            <a:r>
              <a:rPr lang="en-US" sz="1500"/>
              <a:t>(in past 6 months)</a:t>
            </a:r>
          </a:p>
        </p:txBody>
      </p:sp>
      <p:sp>
        <p:nvSpPr>
          <p:cNvPr id="2" name="Text Placeholder 1">
            <a:extLst>
              <a:ext uri="{FF2B5EF4-FFF2-40B4-BE49-F238E27FC236}">
                <a16:creationId xmlns:a16="http://schemas.microsoft.com/office/drawing/2014/main" id="{867D0794-1C00-FF5C-71CA-BFAB74CE6B28}"/>
              </a:ext>
            </a:extLst>
          </p:cNvPr>
          <p:cNvSpPr>
            <a:spLocks noGrp="1"/>
          </p:cNvSpPr>
          <p:nvPr>
            <p:ph type="body" sz="quarter" idx="10"/>
          </p:nvPr>
        </p:nvSpPr>
        <p:spPr>
          <a:xfrm>
            <a:off x="6465124" y="771526"/>
            <a:ext cx="2360756" cy="4121729"/>
          </a:xfrm>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latin typeface="Arial Nova Light"/>
              </a:rPr>
              <a:t>The contact reason reported by the highest percentage of members was to </a:t>
            </a:r>
            <a:r>
              <a:rPr lang="en-US" i="1" dirty="0">
                <a:latin typeface="Arial Nova Light"/>
              </a:rPr>
              <a:t>report a power outage </a:t>
            </a:r>
            <a:r>
              <a:rPr lang="en-US" dirty="0">
                <a:latin typeface="Arial Nova Light"/>
              </a:rPr>
              <a:t>(</a:t>
            </a:r>
            <a:r>
              <a:rPr lang="en-US" b="1" dirty="0">
                <a:solidFill>
                  <a:schemeClr val="tx1">
                    <a:lumMod val="50000"/>
                  </a:schemeClr>
                </a:solidFill>
                <a:latin typeface="Arial Nova Light"/>
              </a:rPr>
              <a:t>42%</a:t>
            </a:r>
            <a:r>
              <a:rPr lang="en-US" dirty="0">
                <a:latin typeface="Arial Nova Light"/>
              </a:rPr>
              <a:t>) followed by to </a:t>
            </a:r>
            <a:r>
              <a:rPr lang="en-US" i="1" dirty="0">
                <a:latin typeface="Arial Nova Light"/>
              </a:rPr>
              <a:t>ask a question about your bill </a:t>
            </a:r>
            <a:r>
              <a:rPr lang="en-US" dirty="0">
                <a:latin typeface="Arial Nova Light"/>
              </a:rPr>
              <a:t>(</a:t>
            </a:r>
            <a:r>
              <a:rPr lang="en-US" b="1" dirty="0">
                <a:solidFill>
                  <a:schemeClr val="tx1">
                    <a:lumMod val="50000"/>
                  </a:schemeClr>
                </a:solidFill>
                <a:latin typeface="Arial Nova Light"/>
              </a:rPr>
              <a:t>14%</a:t>
            </a:r>
            <a:r>
              <a:rPr lang="en-US" dirty="0">
                <a:latin typeface="Arial Nova Light"/>
              </a:rPr>
              <a:t>).  </a:t>
            </a:r>
          </a:p>
          <a:p>
            <a:r>
              <a:rPr lang="en-US" dirty="0">
                <a:latin typeface="Arial Nova Light"/>
              </a:rPr>
              <a:t>The highest Call Center Satisfaction score was among those calling to </a:t>
            </a:r>
            <a:r>
              <a:rPr lang="en-US" i="1" dirty="0">
                <a:latin typeface="Arial Nova Light"/>
              </a:rPr>
              <a:t>find out general information </a:t>
            </a:r>
            <a:r>
              <a:rPr lang="en-US" dirty="0">
                <a:latin typeface="Arial Nova Light"/>
              </a:rPr>
              <a:t>(</a:t>
            </a:r>
            <a:r>
              <a:rPr lang="en-US" b="1" dirty="0">
                <a:solidFill>
                  <a:schemeClr val="tx1">
                    <a:lumMod val="50000"/>
                  </a:schemeClr>
                </a:solidFill>
                <a:latin typeface="Arial Nova Light"/>
              </a:rPr>
              <a:t>90</a:t>
            </a:r>
            <a:r>
              <a:rPr lang="en-US" dirty="0">
                <a:latin typeface="Arial Nova Light"/>
              </a:rPr>
              <a:t>). </a:t>
            </a:r>
            <a:r>
              <a:rPr lang="en-US" i="1" dirty="0">
                <a:latin typeface="Arial Nova Light"/>
              </a:rPr>
              <a:t>Reporting a power outage</a:t>
            </a:r>
            <a:r>
              <a:rPr lang="en-US" dirty="0">
                <a:latin typeface="Arial Nova Light"/>
              </a:rPr>
              <a:t>, </a:t>
            </a:r>
            <a:r>
              <a:rPr lang="en-US" i="1" dirty="0">
                <a:latin typeface="Arial Nova Light"/>
              </a:rPr>
              <a:t>starting or stopping electric service</a:t>
            </a:r>
            <a:r>
              <a:rPr lang="en-US" dirty="0">
                <a:latin typeface="Arial Nova Light"/>
              </a:rPr>
              <a:t>, and </a:t>
            </a:r>
            <a:r>
              <a:rPr lang="en-US" i="1" dirty="0">
                <a:latin typeface="Arial Nova Light"/>
              </a:rPr>
              <a:t>equipment repair</a:t>
            </a:r>
            <a:r>
              <a:rPr lang="en-US" dirty="0">
                <a:latin typeface="Arial Nova Light"/>
              </a:rPr>
              <a:t> all perform very well at scores of </a:t>
            </a:r>
            <a:r>
              <a:rPr lang="en-US" b="1" dirty="0">
                <a:latin typeface="Arial Nova Light"/>
              </a:rPr>
              <a:t>88</a:t>
            </a:r>
            <a:r>
              <a:rPr lang="en-US" dirty="0">
                <a:latin typeface="Arial Nova Light"/>
              </a:rPr>
              <a:t>.</a:t>
            </a:r>
          </a:p>
          <a:p>
            <a:r>
              <a:rPr lang="en-US" dirty="0">
                <a:latin typeface="Arial Nova Light"/>
              </a:rPr>
              <a:t>Those calling to </a:t>
            </a:r>
            <a:r>
              <a:rPr lang="en-US" i="1" dirty="0">
                <a:latin typeface="Arial Nova Light"/>
              </a:rPr>
              <a:t>ask a question about [their] bill</a:t>
            </a:r>
            <a:r>
              <a:rPr lang="en-US" dirty="0">
                <a:latin typeface="Arial Nova Light"/>
              </a:rPr>
              <a:t> and for </a:t>
            </a:r>
            <a:r>
              <a:rPr lang="en-US" i="1" dirty="0">
                <a:latin typeface="Arial Nova Light"/>
              </a:rPr>
              <a:t>energy efficiency advice </a:t>
            </a:r>
            <a:r>
              <a:rPr lang="en-US" dirty="0">
                <a:latin typeface="Arial Nova Light"/>
              </a:rPr>
              <a:t>rated their Call Center Satisfaction lowest at </a:t>
            </a:r>
            <a:r>
              <a:rPr lang="en-US" b="1" dirty="0">
                <a:solidFill>
                  <a:schemeClr val="tx1">
                    <a:lumMod val="50000"/>
                  </a:schemeClr>
                </a:solidFill>
                <a:latin typeface="Arial Nova Light"/>
              </a:rPr>
              <a:t>75</a:t>
            </a:r>
            <a:r>
              <a:rPr lang="en-US" dirty="0">
                <a:latin typeface="Arial Nova Light"/>
              </a:rPr>
              <a:t> and </a:t>
            </a:r>
            <a:r>
              <a:rPr lang="en-US" b="1" dirty="0">
                <a:solidFill>
                  <a:schemeClr val="tx1">
                    <a:lumMod val="50000"/>
                  </a:schemeClr>
                </a:solidFill>
                <a:latin typeface="Arial Nova Light"/>
              </a:rPr>
              <a:t>76</a:t>
            </a:r>
            <a:r>
              <a:rPr lang="en-US" dirty="0">
                <a:latin typeface="Arial Nova Light"/>
              </a:rPr>
              <a:t>, respectively.  </a:t>
            </a:r>
          </a:p>
        </p:txBody>
      </p:sp>
      <p:graphicFrame>
        <p:nvGraphicFramePr>
          <p:cNvPr id="5" name="Chart 4">
            <a:extLst>
              <a:ext uri="{FF2B5EF4-FFF2-40B4-BE49-F238E27FC236}">
                <a16:creationId xmlns:a16="http://schemas.microsoft.com/office/drawing/2014/main" id="{A89B69B7-EDDE-2F15-0E3D-6C551AE72A39}"/>
              </a:ext>
            </a:extLst>
          </p:cNvPr>
          <p:cNvGraphicFramePr/>
          <p:nvPr/>
        </p:nvGraphicFramePr>
        <p:xfrm>
          <a:off x="578160" y="1351491"/>
          <a:ext cx="4636294" cy="323167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557BEE5D-7D9B-57D4-1B95-7E179B348D8D}"/>
              </a:ext>
            </a:extLst>
          </p:cNvPr>
          <p:cNvSpPr txBox="1"/>
          <p:nvPr/>
        </p:nvSpPr>
        <p:spPr>
          <a:xfrm>
            <a:off x="2455334" y="1120659"/>
            <a:ext cx="1500188"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t>Reason for Contact </a:t>
            </a:r>
          </a:p>
        </p:txBody>
      </p:sp>
      <p:graphicFrame>
        <p:nvGraphicFramePr>
          <p:cNvPr id="3" name="Table 2">
            <a:extLst>
              <a:ext uri="{FF2B5EF4-FFF2-40B4-BE49-F238E27FC236}">
                <a16:creationId xmlns:a16="http://schemas.microsoft.com/office/drawing/2014/main" id="{F893F5F5-3F26-185A-5BE1-E8635724524B}"/>
              </a:ext>
            </a:extLst>
          </p:cNvPr>
          <p:cNvGraphicFramePr>
            <a:graphicFrameLocks noGrp="1"/>
          </p:cNvGraphicFramePr>
          <p:nvPr/>
        </p:nvGraphicFramePr>
        <p:xfrm>
          <a:off x="5280092" y="867505"/>
          <a:ext cx="552605" cy="3648347"/>
        </p:xfrm>
        <a:graphic>
          <a:graphicData uri="http://schemas.openxmlformats.org/drawingml/2006/table">
            <a:tbl>
              <a:tblPr firstRow="1" bandRow="1">
                <a:tableStyleId>{5C22544A-7EE6-4342-B048-85BDC9FD1C3A}</a:tableStyleId>
              </a:tblPr>
              <a:tblGrid>
                <a:gridCol w="552605">
                  <a:extLst>
                    <a:ext uri="{9D8B030D-6E8A-4147-A177-3AD203B41FA5}">
                      <a16:colId xmlns:a16="http://schemas.microsoft.com/office/drawing/2014/main" val="3088382452"/>
                    </a:ext>
                  </a:extLst>
                </a:gridCol>
              </a:tblGrid>
              <a:tr h="548640">
                <a:tc>
                  <a:txBody>
                    <a:bodyPr/>
                    <a:lstStyle/>
                    <a:p>
                      <a:pPr algn="ctr"/>
                      <a:r>
                        <a:rPr lang="en-US" sz="1100"/>
                        <a:t>Call Sat</a:t>
                      </a:r>
                    </a:p>
                    <a:p>
                      <a:pPr algn="ctr"/>
                      <a:r>
                        <a:rPr lang="en-US" sz="1100"/>
                        <a:t>Score</a:t>
                      </a:r>
                    </a:p>
                  </a:txBody>
                  <a:tcPr marL="68580" marR="68580" marT="34290" marB="34290"/>
                </a:tc>
                <a:extLst>
                  <a:ext uri="{0D108BD9-81ED-4DB2-BD59-A6C34878D82A}">
                    <a16:rowId xmlns:a16="http://schemas.microsoft.com/office/drawing/2014/main" val="3337238189"/>
                  </a:ext>
                </a:extLst>
              </a:tr>
              <a:tr h="380738">
                <a:tc>
                  <a:txBody>
                    <a:bodyPr/>
                    <a:lstStyle/>
                    <a:p>
                      <a:pPr algn="ctr"/>
                      <a:r>
                        <a:rPr lang="en-US" sz="1100"/>
                        <a:t>88</a:t>
                      </a:r>
                    </a:p>
                  </a:txBody>
                  <a:tcPr marL="68580" marR="68580" marT="34290" marB="34290" anchor="ctr"/>
                </a:tc>
                <a:extLst>
                  <a:ext uri="{0D108BD9-81ED-4DB2-BD59-A6C34878D82A}">
                    <a16:rowId xmlns:a16="http://schemas.microsoft.com/office/drawing/2014/main" val="1076347842"/>
                  </a:ext>
                </a:extLst>
              </a:tr>
              <a:tr h="351296">
                <a:tc>
                  <a:txBody>
                    <a:bodyPr/>
                    <a:lstStyle/>
                    <a:p>
                      <a:pPr algn="ctr"/>
                      <a:r>
                        <a:rPr lang="en-US" sz="1100"/>
                        <a:t>75</a:t>
                      </a:r>
                    </a:p>
                  </a:txBody>
                  <a:tcPr marL="68580" marR="68580" marT="34290" marB="34290" anchor="ctr"/>
                </a:tc>
                <a:extLst>
                  <a:ext uri="{0D108BD9-81ED-4DB2-BD59-A6C34878D82A}">
                    <a16:rowId xmlns:a16="http://schemas.microsoft.com/office/drawing/2014/main" val="839201798"/>
                  </a:ext>
                </a:extLst>
              </a:tr>
              <a:tr h="354458">
                <a:tc>
                  <a:txBody>
                    <a:bodyPr/>
                    <a:lstStyle/>
                    <a:p>
                      <a:pPr algn="ctr"/>
                      <a:r>
                        <a:rPr lang="en-US" sz="1100"/>
                        <a:t>90</a:t>
                      </a:r>
                    </a:p>
                  </a:txBody>
                  <a:tcPr marL="68580" marR="68580" marT="34290" marB="34290" anchor="ctr"/>
                </a:tc>
                <a:extLst>
                  <a:ext uri="{0D108BD9-81ED-4DB2-BD59-A6C34878D82A}">
                    <a16:rowId xmlns:a16="http://schemas.microsoft.com/office/drawing/2014/main" val="2454979886"/>
                  </a:ext>
                </a:extLst>
              </a:tr>
              <a:tr h="416047">
                <a:tc>
                  <a:txBody>
                    <a:bodyPr/>
                    <a:lstStyle/>
                    <a:p>
                      <a:pPr algn="ctr"/>
                      <a:r>
                        <a:rPr lang="en-US" sz="1100"/>
                        <a:t>81</a:t>
                      </a:r>
                    </a:p>
                  </a:txBody>
                  <a:tcPr marL="68580" marR="68580" marT="34290" marB="34290" anchor="ctr"/>
                </a:tc>
                <a:extLst>
                  <a:ext uri="{0D108BD9-81ED-4DB2-BD59-A6C34878D82A}">
                    <a16:rowId xmlns:a16="http://schemas.microsoft.com/office/drawing/2014/main" val="508647692"/>
                  </a:ext>
                </a:extLst>
              </a:tr>
              <a:tr h="408617">
                <a:tc>
                  <a:txBody>
                    <a:bodyPr/>
                    <a:lstStyle/>
                    <a:p>
                      <a:pPr algn="ctr"/>
                      <a:r>
                        <a:rPr lang="en-US" sz="1100"/>
                        <a:t>88</a:t>
                      </a:r>
                    </a:p>
                  </a:txBody>
                  <a:tcPr marL="68580" marR="68580" marT="34290" marB="34290" anchor="ctr"/>
                </a:tc>
                <a:extLst>
                  <a:ext uri="{0D108BD9-81ED-4DB2-BD59-A6C34878D82A}">
                    <a16:rowId xmlns:a16="http://schemas.microsoft.com/office/drawing/2014/main" val="1326723213"/>
                  </a:ext>
                </a:extLst>
              </a:tr>
              <a:tr h="386329">
                <a:tc>
                  <a:txBody>
                    <a:bodyPr/>
                    <a:lstStyle/>
                    <a:p>
                      <a:pPr algn="ctr"/>
                      <a:r>
                        <a:rPr lang="en-US" sz="1100"/>
                        <a:t>88</a:t>
                      </a:r>
                    </a:p>
                  </a:txBody>
                  <a:tcPr marL="68580" marR="68580" marT="34290" marB="34290" anchor="ctr"/>
                </a:tc>
                <a:extLst>
                  <a:ext uri="{0D108BD9-81ED-4DB2-BD59-A6C34878D82A}">
                    <a16:rowId xmlns:a16="http://schemas.microsoft.com/office/drawing/2014/main" val="3062808824"/>
                  </a:ext>
                </a:extLst>
              </a:tr>
              <a:tr h="389681">
                <a:tc>
                  <a:txBody>
                    <a:bodyPr/>
                    <a:lstStyle/>
                    <a:p>
                      <a:pPr algn="ctr"/>
                      <a:r>
                        <a:rPr lang="en-US" sz="1100"/>
                        <a:t>76*</a:t>
                      </a:r>
                    </a:p>
                  </a:txBody>
                  <a:tcPr marL="68580" marR="68580" marT="34290" marB="34290" anchor="ctr"/>
                </a:tc>
                <a:extLst>
                  <a:ext uri="{0D108BD9-81ED-4DB2-BD59-A6C34878D82A}">
                    <a16:rowId xmlns:a16="http://schemas.microsoft.com/office/drawing/2014/main" val="4229804184"/>
                  </a:ext>
                </a:extLst>
              </a:tr>
              <a:tr h="389681">
                <a:tc>
                  <a:txBody>
                    <a:bodyPr/>
                    <a:lstStyle/>
                    <a:p>
                      <a:pPr algn="ctr"/>
                      <a:r>
                        <a:rPr lang="en-US" sz="1100"/>
                        <a:t>88</a:t>
                      </a:r>
                    </a:p>
                  </a:txBody>
                  <a:tcPr marL="68580" marR="68580" marT="34290" marB="34290" anchor="ctr"/>
                </a:tc>
                <a:extLst>
                  <a:ext uri="{0D108BD9-81ED-4DB2-BD59-A6C34878D82A}">
                    <a16:rowId xmlns:a16="http://schemas.microsoft.com/office/drawing/2014/main" val="175682138"/>
                  </a:ext>
                </a:extLst>
              </a:tr>
            </a:tbl>
          </a:graphicData>
        </a:graphic>
      </p:graphicFrame>
      <p:sp>
        <p:nvSpPr>
          <p:cNvPr id="4" name="TextBox 2">
            <a:extLst>
              <a:ext uri="{FF2B5EF4-FFF2-40B4-BE49-F238E27FC236}">
                <a16:creationId xmlns:a16="http://schemas.microsoft.com/office/drawing/2014/main" id="{32489F21-FAEB-9004-05F8-E7D05EBAA136}"/>
              </a:ext>
            </a:extLst>
          </p:cNvPr>
          <p:cNvSpPr txBox="1"/>
          <p:nvPr/>
        </p:nvSpPr>
        <p:spPr>
          <a:xfrm>
            <a:off x="3589411" y="4583164"/>
            <a:ext cx="2559500"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25" dirty="0"/>
              <a:t>*scores with n&lt;30 should be interpreted with caution</a:t>
            </a:r>
          </a:p>
        </p:txBody>
      </p:sp>
    </p:spTree>
    <p:extLst>
      <p:ext uri="{BB962C8B-B14F-4D97-AF65-F5344CB8AC3E}">
        <p14:creationId xmlns:p14="http://schemas.microsoft.com/office/powerpoint/2010/main" val="2751378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A7DE-3471-4F36-BE5D-8CC42B048B16}"/>
              </a:ext>
            </a:extLst>
          </p:cNvPr>
          <p:cNvSpPr>
            <a:spLocks noGrp="1"/>
          </p:cNvSpPr>
          <p:nvPr>
            <p:ph type="title"/>
          </p:nvPr>
        </p:nvSpPr>
        <p:spPr>
          <a:xfrm>
            <a:off x="348202" y="-38920"/>
            <a:ext cx="8455913" cy="692658"/>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Website Satisfaction Index </a:t>
            </a:r>
          </a:p>
        </p:txBody>
      </p:sp>
      <p:sp>
        <p:nvSpPr>
          <p:cNvPr id="3" name="Text Placeholder 2">
            <a:extLst>
              <a:ext uri="{FF2B5EF4-FFF2-40B4-BE49-F238E27FC236}">
                <a16:creationId xmlns:a16="http://schemas.microsoft.com/office/drawing/2014/main" id="{A2ADF76E-B6FB-B0CA-0753-8B2DABFD355A}"/>
              </a:ext>
            </a:extLst>
          </p:cNvPr>
          <p:cNvSpPr>
            <a:spLocks noGrp="1"/>
          </p:cNvSpPr>
          <p:nvPr>
            <p:ph type="body" sz="quarter" idx="10"/>
          </p:nvPr>
        </p:nvSpPr>
        <p:spPr>
          <a:xfrm>
            <a:off x="6465124" y="771525"/>
            <a:ext cx="2360756" cy="4069897"/>
          </a:xfrm>
        </p:spPr>
        <p:txBody>
          <a:bodyPr vert="horz" lIns="68580" tIns="34290" rIns="68580" bIns="34290" rtlCol="0" anchor="t">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Website Satisfaction among Texas cooperatives is </a:t>
            </a:r>
            <a:r>
              <a:rPr lang="en-US" b="1">
                <a:latin typeface="Arial Nova Light"/>
              </a:rPr>
              <a:t>88</a:t>
            </a:r>
            <a:r>
              <a:rPr lang="en-US">
                <a:latin typeface="Arial Nova Light"/>
              </a:rPr>
              <a:t>.</a:t>
            </a:r>
          </a:p>
          <a:p>
            <a:r>
              <a:rPr lang="en-US">
                <a:latin typeface="Arial Nova Light"/>
              </a:rPr>
              <a:t>Website satisfaction falls in a unique position, straddling the line between a current strength and a potential strategic priority. While it already performs at a relatively high level, its moderate impact on overall ACSI scores suggests that further improvements could yield meaningful gains in satisfaction. However, the existing strong performance may make it more challenging to achieve significant upward movement.</a:t>
            </a:r>
            <a:endParaRPr lang="en-US"/>
          </a:p>
          <a:p>
            <a:r>
              <a:rPr lang="en-US">
                <a:latin typeface="Arial Nova Light"/>
              </a:rPr>
              <a:t>Working to maintain the high score for likelihood to return to the site (</a:t>
            </a:r>
            <a:r>
              <a:rPr lang="en-US" b="1">
                <a:solidFill>
                  <a:schemeClr val="tx1">
                    <a:lumMod val="50000"/>
                  </a:schemeClr>
                </a:solidFill>
                <a:latin typeface="Arial Nova Light"/>
              </a:rPr>
              <a:t>92</a:t>
            </a:r>
            <a:r>
              <a:rPr lang="en-US">
                <a:latin typeface="Arial Nova Light"/>
              </a:rPr>
              <a:t>) will ensure members continue to use this cost-effective method for interacting with members.   </a:t>
            </a:r>
            <a:endParaRPr lang="en-US"/>
          </a:p>
        </p:txBody>
      </p:sp>
      <p:graphicFrame>
        <p:nvGraphicFramePr>
          <p:cNvPr id="8" name="Chart 7">
            <a:extLst>
              <a:ext uri="{FF2B5EF4-FFF2-40B4-BE49-F238E27FC236}">
                <a16:creationId xmlns:a16="http://schemas.microsoft.com/office/drawing/2014/main" id="{A841F819-17CF-7F63-1042-49DF399F0BA5}"/>
              </a:ext>
            </a:extLst>
          </p:cNvPr>
          <p:cNvGraphicFramePr/>
          <p:nvPr/>
        </p:nvGraphicFramePr>
        <p:xfrm>
          <a:off x="4967516" y="1588061"/>
          <a:ext cx="1497608" cy="3145523"/>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828AD323-D5CD-10D1-0DC1-50F1654639BD}"/>
              </a:ext>
            </a:extLst>
          </p:cNvPr>
          <p:cNvGrpSpPr/>
          <p:nvPr/>
        </p:nvGrpSpPr>
        <p:grpSpPr>
          <a:xfrm>
            <a:off x="7469539" y="162604"/>
            <a:ext cx="1592681" cy="359687"/>
            <a:chOff x="9959385" y="216806"/>
            <a:chExt cx="2123574" cy="479582"/>
          </a:xfrm>
        </p:grpSpPr>
        <p:sp>
          <p:nvSpPr>
            <p:cNvPr id="7" name="Rectangle 6">
              <a:extLst>
                <a:ext uri="{FF2B5EF4-FFF2-40B4-BE49-F238E27FC236}">
                  <a16:creationId xmlns:a16="http://schemas.microsoft.com/office/drawing/2014/main" id="{508487B4-282D-A803-199E-FD928D7F4A09}"/>
                </a:ext>
              </a:extLst>
            </p:cNvPr>
            <p:cNvSpPr/>
            <p:nvPr/>
          </p:nvSpPr>
          <p:spPr>
            <a:xfrm>
              <a:off x="10194002" y="219695"/>
              <a:ext cx="1888957" cy="4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45546D"/>
                  </a:solidFill>
                  <a:effectLst/>
                  <a:uLnTx/>
                  <a:uFillTx/>
                  <a:latin typeface="Arial Nova Light"/>
                  <a:ea typeface="+mn-ea"/>
                  <a:cs typeface="+mn-cs"/>
                </a:rPr>
                <a:t>Impact = </a:t>
              </a:r>
              <a:r>
                <a:rPr lang="en-US" sz="1013">
                  <a:solidFill>
                    <a:srgbClr val="45546D"/>
                  </a:solidFill>
                  <a:latin typeface="Arial Nova Light"/>
                </a:rPr>
                <a:t>1.7</a:t>
              </a:r>
              <a:r>
                <a:rPr kumimoji="0" lang="en-US" sz="1013" b="0" i="0" u="none" strike="noStrike" kern="1200" cap="none" spc="0" normalizeH="0" baseline="0" noProof="0">
                  <a:ln>
                    <a:noFill/>
                  </a:ln>
                  <a:solidFill>
                    <a:srgbClr val="45546D"/>
                  </a:solidFill>
                  <a:effectLst/>
                  <a:uLnTx/>
                  <a:uFillTx/>
                  <a:latin typeface="Arial Nova Light"/>
                  <a:ea typeface="+mn-ea"/>
                  <a:cs typeface="+mn-cs"/>
                </a:rPr>
                <a:t> </a:t>
              </a:r>
            </a:p>
          </p:txBody>
        </p:sp>
        <p:pic>
          <p:nvPicPr>
            <p:cNvPr id="9" name="Graphic 8" descr="Bell outline">
              <a:extLst>
                <a:ext uri="{FF2B5EF4-FFF2-40B4-BE49-F238E27FC236}">
                  <a16:creationId xmlns:a16="http://schemas.microsoft.com/office/drawing/2014/main" id="{390B3C40-B300-5F20-24A0-02C8BE19D2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9385" y="227155"/>
              <a:ext cx="469233" cy="469233"/>
            </a:xfrm>
            <a:prstGeom prst="rect">
              <a:avLst/>
            </a:prstGeom>
          </p:spPr>
        </p:pic>
        <p:cxnSp>
          <p:nvCxnSpPr>
            <p:cNvPr id="10" name="Straight Connector 9">
              <a:extLst>
                <a:ext uri="{FF2B5EF4-FFF2-40B4-BE49-F238E27FC236}">
                  <a16:creationId xmlns:a16="http://schemas.microsoft.com/office/drawing/2014/main" id="{61572EB9-B747-4798-AB4C-110281D33E17}"/>
                </a:ext>
              </a:extLst>
            </p:cNvPr>
            <p:cNvCxnSpPr/>
            <p:nvPr/>
          </p:nvCxnSpPr>
          <p:spPr>
            <a:xfrm>
              <a:off x="10428618" y="216806"/>
              <a:ext cx="0" cy="469233"/>
            </a:xfrm>
            <a:prstGeom prst="line">
              <a:avLst/>
            </a:prstGeom>
            <a:ln>
              <a:solidFill>
                <a:srgbClr val="0D7988"/>
              </a:solidFill>
            </a:ln>
          </p:spPr>
          <p:style>
            <a:lnRef idx="1">
              <a:schemeClr val="accent1"/>
            </a:lnRef>
            <a:fillRef idx="0">
              <a:schemeClr val="accent1"/>
            </a:fillRef>
            <a:effectRef idx="0">
              <a:schemeClr val="accent1"/>
            </a:effectRef>
            <a:fontRef idx="minor">
              <a:schemeClr val="tx1"/>
            </a:fontRef>
          </p:style>
        </p:cxnSp>
      </p:grpSp>
      <p:graphicFrame>
        <p:nvGraphicFramePr>
          <p:cNvPr id="11" name="Chart 10">
            <a:extLst>
              <a:ext uri="{FF2B5EF4-FFF2-40B4-BE49-F238E27FC236}">
                <a16:creationId xmlns:a16="http://schemas.microsoft.com/office/drawing/2014/main" id="{80777713-E28E-D738-EEA8-40F2CFAEBA29}"/>
              </a:ext>
            </a:extLst>
          </p:cNvPr>
          <p:cNvGraphicFramePr>
            <a:graphicFrameLocks noGrp="1"/>
          </p:cNvGraphicFramePr>
          <p:nvPr/>
        </p:nvGraphicFramePr>
        <p:xfrm>
          <a:off x="1" y="997744"/>
          <a:ext cx="6218411" cy="31480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86538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8300-13CE-5664-3264-D661E48BDB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F5BC6A-C983-B4B9-84CA-18788A4AF0A6}"/>
              </a:ext>
            </a:extLst>
          </p:cNvPr>
          <p:cNvSpPr>
            <a:spLocks noGrp="1"/>
          </p:cNvSpPr>
          <p:nvPr>
            <p:ph type="title"/>
            <p:custDataLst>
              <p:tags r:id="rId1"/>
            </p:custDataLst>
          </p:nvPr>
        </p:nvSpPr>
        <p:spPr>
          <a:xfrm>
            <a:off x="1154" y="43195"/>
            <a:ext cx="8455913" cy="692658"/>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Website Visits </a:t>
            </a:r>
            <a:r>
              <a:rPr lang="en-US" sz="1650"/>
              <a:t>(in past 6 months)</a:t>
            </a:r>
          </a:p>
        </p:txBody>
      </p:sp>
      <p:sp>
        <p:nvSpPr>
          <p:cNvPr id="2" name="Text Placeholder 1">
            <a:extLst>
              <a:ext uri="{FF2B5EF4-FFF2-40B4-BE49-F238E27FC236}">
                <a16:creationId xmlns:a16="http://schemas.microsoft.com/office/drawing/2014/main" id="{D93AB070-025F-7D94-E689-298828449195}"/>
              </a:ext>
            </a:extLst>
          </p:cNvPr>
          <p:cNvSpPr>
            <a:spLocks noGrp="1"/>
          </p:cNvSpPr>
          <p:nvPr>
            <p:ph type="body" sz="quarter" idx="10"/>
          </p:nvPr>
        </p:nvSpPr>
        <p:spPr>
          <a:xfrm>
            <a:off x="82267" y="2658805"/>
            <a:ext cx="3915767" cy="3955595"/>
          </a:xfr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About two-thirds of Texas cooperative members reported visiting their cooperatives website one or more times during the past six months. </a:t>
            </a:r>
          </a:p>
          <a:p>
            <a:r>
              <a:rPr lang="en-US">
                <a:latin typeface="Arial Nova Light"/>
              </a:rPr>
              <a:t>Infrequent visitors to their cooperative website are more likely to be seeking </a:t>
            </a:r>
            <a:r>
              <a:rPr lang="en-US" i="1">
                <a:latin typeface="Arial Nova Light"/>
              </a:rPr>
              <a:t>energy efficiency information</a:t>
            </a:r>
            <a:r>
              <a:rPr lang="en-US">
                <a:latin typeface="Arial Nova Light"/>
              </a:rPr>
              <a:t> or to </a:t>
            </a:r>
            <a:r>
              <a:rPr lang="en-US" i="1">
                <a:latin typeface="Arial Nova Light"/>
              </a:rPr>
              <a:t>vote on [their] board’s candidates</a:t>
            </a:r>
            <a:r>
              <a:rPr lang="en-US">
                <a:latin typeface="Arial Nova Light"/>
              </a:rPr>
              <a:t> than frequent visitors. Those visiting their cooperative’s website at a rate of around once a month are more likely be </a:t>
            </a:r>
            <a:r>
              <a:rPr lang="en-US" i="1">
                <a:latin typeface="Arial Nova Light"/>
              </a:rPr>
              <a:t>viewing or paying a bill. </a:t>
            </a:r>
            <a:endParaRPr lang="en-US">
              <a:latin typeface="Arial Nova Light"/>
            </a:endParaRPr>
          </a:p>
        </p:txBody>
      </p:sp>
      <p:graphicFrame>
        <p:nvGraphicFramePr>
          <p:cNvPr id="3" name="Chart Placeholder 10">
            <a:extLst>
              <a:ext uri="{FF2B5EF4-FFF2-40B4-BE49-F238E27FC236}">
                <a16:creationId xmlns:a16="http://schemas.microsoft.com/office/drawing/2014/main" id="{7602AD9C-7BF8-DF84-624A-A26F5EF3911A}"/>
              </a:ext>
            </a:extLst>
          </p:cNvPr>
          <p:cNvGraphicFramePr>
            <a:graphicFrameLocks/>
          </p:cNvGraphicFramePr>
          <p:nvPr>
            <p:custDataLst>
              <p:tags r:id="rId2"/>
            </p:custDataLst>
          </p:nvPr>
        </p:nvGraphicFramePr>
        <p:xfrm>
          <a:off x="228569" y="1124013"/>
          <a:ext cx="2676449" cy="1648126"/>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5">
            <a:extLst>
              <a:ext uri="{FF2B5EF4-FFF2-40B4-BE49-F238E27FC236}">
                <a16:creationId xmlns:a16="http://schemas.microsoft.com/office/drawing/2014/main" id="{43F4BF3B-0600-ACA1-ACAE-0D759E5DDA39}"/>
              </a:ext>
            </a:extLst>
          </p:cNvPr>
          <p:cNvSpPr txBox="1">
            <a:spLocks/>
          </p:cNvSpPr>
          <p:nvPr>
            <p:custDataLst>
              <p:tags r:id="rId3"/>
            </p:custDataLst>
          </p:nvPr>
        </p:nvSpPr>
        <p:spPr>
          <a:xfrm>
            <a:off x="196355" y="795605"/>
            <a:ext cx="2100668" cy="415073"/>
          </a:xfrm>
          <a:prstGeom prst="rect">
            <a:avLst/>
          </a:prstGeom>
        </p:spPr>
        <p:txBody>
          <a:bodyPr anchor="ct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t>Website Visits</a:t>
            </a:r>
          </a:p>
          <a:p>
            <a:pPr algn="ctr"/>
            <a:r>
              <a:rPr lang="en-US" sz="1013"/>
              <a:t> </a:t>
            </a:r>
            <a:r>
              <a:rPr lang="en-US" sz="1500"/>
              <a:t>(in past 6 months)</a:t>
            </a:r>
          </a:p>
        </p:txBody>
      </p:sp>
      <p:sp>
        <p:nvSpPr>
          <p:cNvPr id="7" name="TextBox 6">
            <a:extLst>
              <a:ext uri="{FF2B5EF4-FFF2-40B4-BE49-F238E27FC236}">
                <a16:creationId xmlns:a16="http://schemas.microsoft.com/office/drawing/2014/main" id="{A997FD80-F58D-733C-8513-91490212B81E}"/>
              </a:ext>
            </a:extLst>
          </p:cNvPr>
          <p:cNvSpPr txBox="1"/>
          <p:nvPr/>
        </p:nvSpPr>
        <p:spPr>
          <a:xfrm>
            <a:off x="4429332" y="3588051"/>
            <a:ext cx="514351"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rPr>
              <a:t>ACSI</a:t>
            </a:r>
          </a:p>
          <a:p>
            <a:pPr algn="ctr"/>
            <a:r>
              <a:rPr lang="en-US" sz="1200" b="1">
                <a:solidFill>
                  <a:schemeClr val="bg1"/>
                </a:solidFill>
              </a:rPr>
              <a:t>83</a:t>
            </a:r>
          </a:p>
        </p:txBody>
      </p:sp>
      <p:sp>
        <p:nvSpPr>
          <p:cNvPr id="8" name="TextBox 7">
            <a:extLst>
              <a:ext uri="{FF2B5EF4-FFF2-40B4-BE49-F238E27FC236}">
                <a16:creationId xmlns:a16="http://schemas.microsoft.com/office/drawing/2014/main" id="{63C31927-EF79-C0FB-596C-4733182C9575}"/>
              </a:ext>
            </a:extLst>
          </p:cNvPr>
          <p:cNvSpPr txBox="1"/>
          <p:nvPr/>
        </p:nvSpPr>
        <p:spPr>
          <a:xfrm>
            <a:off x="3648754" y="3580906"/>
            <a:ext cx="514351"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rPr>
              <a:t>ACSI</a:t>
            </a:r>
          </a:p>
          <a:p>
            <a:pPr algn="ctr"/>
            <a:r>
              <a:rPr lang="en-US" sz="1200" b="1">
                <a:solidFill>
                  <a:schemeClr val="bg1"/>
                </a:solidFill>
              </a:rPr>
              <a:t>83</a:t>
            </a:r>
          </a:p>
        </p:txBody>
      </p:sp>
      <p:sp>
        <p:nvSpPr>
          <p:cNvPr id="9" name="TextBox 8">
            <a:extLst>
              <a:ext uri="{FF2B5EF4-FFF2-40B4-BE49-F238E27FC236}">
                <a16:creationId xmlns:a16="http://schemas.microsoft.com/office/drawing/2014/main" id="{2D6205D9-B54D-EE02-9129-FFF5464D5B6A}"/>
              </a:ext>
            </a:extLst>
          </p:cNvPr>
          <p:cNvSpPr txBox="1"/>
          <p:nvPr/>
        </p:nvSpPr>
        <p:spPr>
          <a:xfrm>
            <a:off x="2841614" y="3580907"/>
            <a:ext cx="514351"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rPr>
              <a:t>ACSI</a:t>
            </a:r>
          </a:p>
          <a:p>
            <a:pPr algn="ctr"/>
            <a:r>
              <a:rPr lang="en-US" sz="1200" b="1">
                <a:solidFill>
                  <a:schemeClr val="bg1"/>
                </a:solidFill>
              </a:rPr>
              <a:t>85</a:t>
            </a:r>
          </a:p>
        </p:txBody>
      </p:sp>
      <p:sp>
        <p:nvSpPr>
          <p:cNvPr id="10" name="TextBox 9">
            <a:extLst>
              <a:ext uri="{FF2B5EF4-FFF2-40B4-BE49-F238E27FC236}">
                <a16:creationId xmlns:a16="http://schemas.microsoft.com/office/drawing/2014/main" id="{CB99D318-4AF0-8F18-DED4-CE3BD74E2296}"/>
              </a:ext>
            </a:extLst>
          </p:cNvPr>
          <p:cNvSpPr txBox="1"/>
          <p:nvPr/>
        </p:nvSpPr>
        <p:spPr>
          <a:xfrm>
            <a:off x="2039848" y="3580907"/>
            <a:ext cx="514351"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rPr>
              <a:t>ACSI</a:t>
            </a:r>
          </a:p>
          <a:p>
            <a:pPr algn="ctr"/>
            <a:r>
              <a:rPr lang="en-US" sz="1200" b="1">
                <a:solidFill>
                  <a:schemeClr val="bg1"/>
                </a:solidFill>
              </a:rPr>
              <a:t>88</a:t>
            </a:r>
          </a:p>
        </p:txBody>
      </p:sp>
      <p:graphicFrame>
        <p:nvGraphicFramePr>
          <p:cNvPr id="12" name="Table 11">
            <a:extLst>
              <a:ext uri="{FF2B5EF4-FFF2-40B4-BE49-F238E27FC236}">
                <a16:creationId xmlns:a16="http://schemas.microsoft.com/office/drawing/2014/main" id="{70539032-F9AF-BB1B-DD21-4B9B155A6FAA}"/>
              </a:ext>
            </a:extLst>
          </p:cNvPr>
          <p:cNvGraphicFramePr>
            <a:graphicFrameLocks noGrp="1"/>
          </p:cNvGraphicFramePr>
          <p:nvPr>
            <p:extLst>
              <p:ext uri="{D42A27DB-BD31-4B8C-83A1-F6EECF244321}">
                <p14:modId xmlns:p14="http://schemas.microsoft.com/office/powerpoint/2010/main" val="3006489024"/>
              </p:ext>
            </p:extLst>
          </p:nvPr>
        </p:nvGraphicFramePr>
        <p:xfrm>
          <a:off x="4013790" y="43194"/>
          <a:ext cx="5127998" cy="4878299"/>
        </p:xfrm>
        <a:graphic>
          <a:graphicData uri="http://schemas.openxmlformats.org/drawingml/2006/table">
            <a:tbl>
              <a:tblPr firstRow="1" bandRow="1">
                <a:tableStyleId>{5C22544A-7EE6-4342-B048-85BDC9FD1C3A}</a:tableStyleId>
              </a:tblPr>
              <a:tblGrid>
                <a:gridCol w="2169498">
                  <a:extLst>
                    <a:ext uri="{9D8B030D-6E8A-4147-A177-3AD203B41FA5}">
                      <a16:colId xmlns:a16="http://schemas.microsoft.com/office/drawing/2014/main" val="203653322"/>
                    </a:ext>
                  </a:extLst>
                </a:gridCol>
                <a:gridCol w="724274">
                  <a:extLst>
                    <a:ext uri="{9D8B030D-6E8A-4147-A177-3AD203B41FA5}">
                      <a16:colId xmlns:a16="http://schemas.microsoft.com/office/drawing/2014/main" val="1221224282"/>
                    </a:ext>
                  </a:extLst>
                </a:gridCol>
                <a:gridCol w="774573">
                  <a:extLst>
                    <a:ext uri="{9D8B030D-6E8A-4147-A177-3AD203B41FA5}">
                      <a16:colId xmlns:a16="http://schemas.microsoft.com/office/drawing/2014/main" val="524469127"/>
                    </a:ext>
                  </a:extLst>
                </a:gridCol>
                <a:gridCol w="734337">
                  <a:extLst>
                    <a:ext uri="{9D8B030D-6E8A-4147-A177-3AD203B41FA5}">
                      <a16:colId xmlns:a16="http://schemas.microsoft.com/office/drawing/2014/main" val="2266876865"/>
                    </a:ext>
                  </a:extLst>
                </a:gridCol>
                <a:gridCol w="725316">
                  <a:extLst>
                    <a:ext uri="{9D8B030D-6E8A-4147-A177-3AD203B41FA5}">
                      <a16:colId xmlns:a16="http://schemas.microsoft.com/office/drawing/2014/main" val="1773491463"/>
                    </a:ext>
                  </a:extLst>
                </a:gridCol>
              </a:tblGrid>
              <a:tr h="530028">
                <a:tc>
                  <a:txBody>
                    <a:bodyPr/>
                    <a:lstStyle/>
                    <a:p>
                      <a:pPr algn="ctr">
                        <a:buNone/>
                      </a:pPr>
                      <a:r>
                        <a:rPr lang="en-US" sz="900">
                          <a:effectLst/>
                        </a:rPr>
                        <a:t>Reasons for Visiting Website </a:t>
                      </a:r>
                    </a:p>
                    <a:p>
                      <a:pPr algn="ctr">
                        <a:buNone/>
                      </a:pPr>
                      <a:r>
                        <a:rPr lang="en-US" sz="800">
                          <a:effectLst/>
                        </a:rPr>
                        <a:t>(multiple responses accepted)</a:t>
                      </a:r>
                    </a:p>
                  </a:txBody>
                  <a:tcPr marL="57150" marR="57150" marT="34290" marB="34290" anchor="ctr"/>
                </a:tc>
                <a:tc>
                  <a:txBody>
                    <a:bodyPr/>
                    <a:lstStyle/>
                    <a:p>
                      <a:pPr algn="ctr">
                        <a:buNone/>
                      </a:pPr>
                      <a:r>
                        <a:rPr lang="en-US" sz="900" dirty="0">
                          <a:effectLst/>
                        </a:rPr>
                        <a:t>1 visit</a:t>
                      </a:r>
                    </a:p>
                    <a:p>
                      <a:pPr algn="ctr">
                        <a:buNone/>
                      </a:pPr>
                      <a:r>
                        <a:rPr lang="en-US" sz="700" dirty="0">
                          <a:effectLst/>
                        </a:rPr>
                        <a:t>(n = 298) </a:t>
                      </a:r>
                    </a:p>
                  </a:txBody>
                  <a:tcPr marL="57150" marR="57150" marT="34290" marB="34290" anchor="b"/>
                </a:tc>
                <a:tc>
                  <a:txBody>
                    <a:bodyPr/>
                    <a:lstStyle/>
                    <a:p>
                      <a:pPr algn="ctr">
                        <a:buNone/>
                      </a:pPr>
                      <a:r>
                        <a:rPr lang="en-US" sz="900">
                          <a:effectLst/>
                        </a:rPr>
                        <a:t>2-3 visits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(n = 394) </a:t>
                      </a:r>
                    </a:p>
                  </a:txBody>
                  <a:tcPr marL="57150" marR="5715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effectLst/>
                        </a:rPr>
                        <a:t>4-5 visits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(n = 143) </a:t>
                      </a:r>
                    </a:p>
                  </a:txBody>
                  <a:tcPr marL="57150" marR="5715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effectLst/>
                        </a:rPr>
                        <a:t>6 or more visits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(n = 484) </a:t>
                      </a:r>
                    </a:p>
                  </a:txBody>
                  <a:tcPr marL="57150" marR="57150" marT="34290" marB="34290" anchor="b"/>
                </a:tc>
                <a:extLst>
                  <a:ext uri="{0D108BD9-81ED-4DB2-BD59-A6C34878D82A}">
                    <a16:rowId xmlns:a16="http://schemas.microsoft.com/office/drawing/2014/main" val="3527144300"/>
                  </a:ext>
                </a:extLst>
              </a:tr>
              <a:tr h="256732">
                <a:tc>
                  <a:txBody>
                    <a:bodyPr/>
                    <a:lstStyle/>
                    <a:p>
                      <a:pPr algn="l">
                        <a:lnSpc>
                          <a:spcPts val="1650"/>
                        </a:lnSpc>
                        <a:buNone/>
                      </a:pPr>
                      <a:r>
                        <a:rPr lang="en-US" sz="900" dirty="0">
                          <a:effectLst/>
                          <a:latin typeface="Arial Nova"/>
                        </a:rPr>
                        <a:t>To pay a bill </a:t>
                      </a:r>
                    </a:p>
                  </a:txBody>
                  <a:tcPr marL="40005" marR="68580" marT="34290" marB="34290" anchor="ctr"/>
                </a:tc>
                <a:tc>
                  <a:txBody>
                    <a:bodyPr/>
                    <a:lstStyle/>
                    <a:p>
                      <a:pPr algn="ctr">
                        <a:lnSpc>
                          <a:spcPts val="1650"/>
                        </a:lnSpc>
                        <a:buNone/>
                      </a:pPr>
                      <a:r>
                        <a:rPr lang="en-US" sz="900" dirty="0">
                          <a:effectLst/>
                          <a:latin typeface="Arial Nova"/>
                        </a:rPr>
                        <a:t>22%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27%</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58%</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79%</a:t>
                      </a:r>
                    </a:p>
                  </a:txBody>
                  <a:tcPr marL="68580" marR="68580" marT="34290" marB="34290" anchor="ctr"/>
                </a:tc>
                <a:extLst>
                  <a:ext uri="{0D108BD9-81ED-4DB2-BD59-A6C34878D82A}">
                    <a16:rowId xmlns:a16="http://schemas.microsoft.com/office/drawing/2014/main" val="2048644743"/>
                  </a:ext>
                </a:extLst>
              </a:tr>
              <a:tr h="256732">
                <a:tc>
                  <a:txBody>
                    <a:bodyPr/>
                    <a:lstStyle/>
                    <a:p>
                      <a:pPr algn="l">
                        <a:lnSpc>
                          <a:spcPts val="1650"/>
                        </a:lnSpc>
                        <a:buNone/>
                      </a:pPr>
                      <a:r>
                        <a:rPr lang="en-US" sz="900" dirty="0">
                          <a:effectLst/>
                          <a:latin typeface="Arial Nova"/>
                        </a:rPr>
                        <a:t>To view a bill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49%</a:t>
                      </a:r>
                    </a:p>
                  </a:txBody>
                  <a:tcPr marL="68580" marR="68580" marT="34290" marB="34290" anchor="ctr"/>
                </a:tc>
                <a:extLst>
                  <a:ext uri="{0D108BD9-81ED-4DB2-BD59-A6C34878D82A}">
                    <a16:rowId xmlns:a16="http://schemas.microsoft.com/office/drawing/2014/main" val="2246401296"/>
                  </a:ext>
                </a:extLst>
              </a:tr>
              <a:tr h="256732">
                <a:tc>
                  <a:txBody>
                    <a:bodyPr/>
                    <a:lstStyle/>
                    <a:p>
                      <a:pPr algn="l">
                        <a:lnSpc>
                          <a:spcPts val="1650"/>
                        </a:lnSpc>
                        <a:buNone/>
                      </a:pPr>
                      <a:r>
                        <a:rPr lang="en-US" sz="900" dirty="0">
                          <a:effectLst/>
                          <a:latin typeface="Arial Nova"/>
                        </a:rPr>
                        <a:t>To view usage info</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28%</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40%</a:t>
                      </a:r>
                    </a:p>
                  </a:txBody>
                  <a:tcPr marL="68580" marR="68580" marT="34290" marB="34290" anchor="ctr"/>
                </a:tc>
                <a:extLst>
                  <a:ext uri="{0D108BD9-81ED-4DB2-BD59-A6C34878D82A}">
                    <a16:rowId xmlns:a16="http://schemas.microsoft.com/office/drawing/2014/main" val="3870018120"/>
                  </a:ext>
                </a:extLst>
              </a:tr>
              <a:tr h="256732">
                <a:tc>
                  <a:txBody>
                    <a:bodyPr/>
                    <a:lstStyle/>
                    <a:p>
                      <a:pPr algn="l">
                        <a:lnSpc>
                          <a:spcPts val="1650"/>
                        </a:lnSpc>
                        <a:buNone/>
                      </a:pPr>
                      <a:r>
                        <a:rPr lang="en-US" sz="900" b="0" dirty="0">
                          <a:effectLst/>
                          <a:latin typeface="Arial Nova"/>
                        </a:rPr>
                        <a:t>To report an outage</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19%</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12%</a:t>
                      </a:r>
                    </a:p>
                  </a:txBody>
                  <a:tcPr marL="68580" marR="68580" marT="34290" marB="34290" anchor="ctr"/>
                </a:tc>
                <a:extLst>
                  <a:ext uri="{0D108BD9-81ED-4DB2-BD59-A6C34878D82A}">
                    <a16:rowId xmlns:a16="http://schemas.microsoft.com/office/drawing/2014/main" val="2993436273"/>
                  </a:ext>
                </a:extLst>
              </a:tr>
              <a:tr h="256732">
                <a:tc>
                  <a:txBody>
                    <a:bodyPr/>
                    <a:lstStyle/>
                    <a:p>
                      <a:pPr algn="l">
                        <a:lnSpc>
                          <a:spcPts val="1650"/>
                        </a:lnSpc>
                        <a:buNone/>
                      </a:pPr>
                      <a:r>
                        <a:rPr lang="en-US" sz="900" dirty="0">
                          <a:effectLst/>
                          <a:latin typeface="Arial Nova"/>
                        </a:rPr>
                        <a:t>To learn about rebates</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8%</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extLst>
                  <a:ext uri="{0D108BD9-81ED-4DB2-BD59-A6C34878D82A}">
                    <a16:rowId xmlns:a16="http://schemas.microsoft.com/office/drawing/2014/main" val="3341151967"/>
                  </a:ext>
                </a:extLst>
              </a:tr>
              <a:tr h="364394">
                <a:tc>
                  <a:txBody>
                    <a:bodyPr/>
                    <a:lstStyle/>
                    <a:p>
                      <a:pPr algn="l">
                        <a:lnSpc>
                          <a:spcPts val="1650"/>
                        </a:lnSpc>
                        <a:buNone/>
                      </a:pPr>
                      <a:r>
                        <a:rPr lang="en-US" sz="900">
                          <a:effectLst/>
                          <a:latin typeface="Arial Nova" panose="020B0504020202020204" pitchFamily="34" charset="0"/>
                        </a:rPr>
                        <a:t>To find energy efficiency info</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7%</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extLst>
                  <a:ext uri="{0D108BD9-81ED-4DB2-BD59-A6C34878D82A}">
                    <a16:rowId xmlns:a16="http://schemas.microsoft.com/office/drawing/2014/main" val="973651352"/>
                  </a:ext>
                </a:extLst>
              </a:tr>
              <a:tr h="256732">
                <a:tc>
                  <a:txBody>
                    <a:bodyPr/>
                    <a:lstStyle/>
                    <a:p>
                      <a:pPr algn="l">
                        <a:lnSpc>
                          <a:spcPts val="1650"/>
                        </a:lnSpc>
                        <a:buNone/>
                      </a:pPr>
                      <a:r>
                        <a:rPr lang="en-US" sz="900" dirty="0">
                          <a:effectLst/>
                          <a:latin typeface="Arial Nova"/>
                        </a:rPr>
                        <a:t>To learn about safety tips</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a:t>
                      </a:r>
                    </a:p>
                  </a:txBody>
                  <a:tcPr marL="68580" marR="68580" marT="34290" marB="34290" anchor="ctr"/>
                </a:tc>
                <a:extLst>
                  <a:ext uri="{0D108BD9-81ED-4DB2-BD59-A6C34878D82A}">
                    <a16:rowId xmlns:a16="http://schemas.microsoft.com/office/drawing/2014/main" val="515823327"/>
                  </a:ext>
                </a:extLst>
              </a:tr>
              <a:tr h="455493">
                <a:tc>
                  <a:txBody>
                    <a:bodyPr/>
                    <a:lstStyle/>
                    <a:p>
                      <a:pPr algn="l">
                        <a:lnSpc>
                          <a:spcPts val="1650"/>
                        </a:lnSpc>
                        <a:buNone/>
                      </a:pPr>
                      <a:r>
                        <a:rPr lang="en-US" sz="900" dirty="0">
                          <a:effectLst/>
                          <a:latin typeface="Arial Nova"/>
                        </a:rPr>
                        <a:t>To learn about economic development efforts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a:t>
                      </a:r>
                    </a:p>
                  </a:txBody>
                  <a:tcPr marL="68580" marR="68580" marT="34290" marB="34290" anchor="ctr"/>
                </a:tc>
                <a:extLst>
                  <a:ext uri="{0D108BD9-81ED-4DB2-BD59-A6C34878D82A}">
                    <a16:rowId xmlns:a16="http://schemas.microsoft.com/office/drawing/2014/main" val="1587125085"/>
                  </a:ext>
                </a:extLst>
              </a:tr>
              <a:tr h="422366">
                <a:tc>
                  <a:txBody>
                    <a:bodyPr/>
                    <a:lstStyle/>
                    <a:p>
                      <a:pPr algn="l">
                        <a:lnSpc>
                          <a:spcPts val="1650"/>
                        </a:lnSpc>
                        <a:buNone/>
                      </a:pPr>
                      <a:r>
                        <a:rPr lang="en-US" sz="900" dirty="0">
                          <a:effectLst/>
                          <a:latin typeface="Arial Nova"/>
                        </a:rPr>
                        <a:t>To learn about sustainability efforts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a:t>
                      </a:r>
                    </a:p>
                  </a:txBody>
                  <a:tcPr marL="68580" marR="68580" marT="34290" marB="34290" anchor="ctr"/>
                </a:tc>
                <a:extLst>
                  <a:ext uri="{0D108BD9-81ED-4DB2-BD59-A6C34878D82A}">
                    <a16:rowId xmlns:a16="http://schemas.microsoft.com/office/drawing/2014/main" val="405764190"/>
                  </a:ext>
                </a:extLst>
              </a:tr>
              <a:tr h="455493">
                <a:tc>
                  <a:txBody>
                    <a:bodyPr/>
                    <a:lstStyle/>
                    <a:p>
                      <a:pPr algn="l">
                        <a:lnSpc>
                          <a:spcPts val="1650"/>
                        </a:lnSpc>
                        <a:buNone/>
                      </a:pPr>
                      <a:r>
                        <a:rPr lang="en-US" sz="900">
                          <a:effectLst/>
                          <a:latin typeface="Arial Nova" panose="020B0504020202020204" pitchFamily="34" charset="0"/>
                        </a:rPr>
                        <a:t>To sign up or change existing service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a:t>
                      </a:r>
                    </a:p>
                  </a:txBody>
                  <a:tcPr marL="68580" marR="68580" marT="34290" marB="34290" anchor="ctr"/>
                </a:tc>
                <a:extLst>
                  <a:ext uri="{0D108BD9-81ED-4DB2-BD59-A6C34878D82A}">
                    <a16:rowId xmlns:a16="http://schemas.microsoft.com/office/drawing/2014/main" val="665722473"/>
                  </a:ext>
                </a:extLst>
              </a:tr>
              <a:tr h="455493">
                <a:tc>
                  <a:txBody>
                    <a:bodyPr/>
                    <a:lstStyle/>
                    <a:p>
                      <a:pPr algn="l">
                        <a:lnSpc>
                          <a:spcPts val="1650"/>
                        </a:lnSpc>
                        <a:buNone/>
                      </a:pPr>
                      <a:r>
                        <a:rPr lang="en-US" sz="900">
                          <a:effectLst/>
                          <a:latin typeface="Arial Nova" panose="020B0504020202020204" pitchFamily="34" charset="0"/>
                        </a:rPr>
                        <a:t>To learn about right-of-way and tree trimming</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a:t>
                      </a:r>
                    </a:p>
                  </a:txBody>
                  <a:tcPr marL="68580" marR="68580" marT="34290" marB="34290" anchor="ctr"/>
                </a:tc>
                <a:extLst>
                  <a:ext uri="{0D108BD9-81ED-4DB2-BD59-A6C34878D82A}">
                    <a16:rowId xmlns:a16="http://schemas.microsoft.com/office/drawing/2014/main" val="2871642995"/>
                  </a:ext>
                </a:extLst>
              </a:tr>
              <a:tr h="364394">
                <a:tc>
                  <a:txBody>
                    <a:bodyPr/>
                    <a:lstStyle/>
                    <a:p>
                      <a:pPr algn="l">
                        <a:lnSpc>
                          <a:spcPts val="1650"/>
                        </a:lnSpc>
                        <a:buNone/>
                      </a:pPr>
                      <a:r>
                        <a:rPr lang="en-US" sz="900">
                          <a:effectLst/>
                          <a:latin typeface="Arial Nova" panose="020B0504020202020204" pitchFamily="34" charset="0"/>
                        </a:rPr>
                        <a:t>To vote on boards candidates</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13%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7%</a:t>
                      </a:r>
                    </a:p>
                  </a:txBody>
                  <a:tcPr marL="68580" marR="68580" marT="34290" marB="34290" anchor="ctr"/>
                </a:tc>
                <a:extLst>
                  <a:ext uri="{0D108BD9-81ED-4DB2-BD59-A6C34878D82A}">
                    <a16:rowId xmlns:a16="http://schemas.microsoft.com/office/drawing/2014/main" val="2928580507"/>
                  </a:ext>
                </a:extLst>
              </a:tr>
              <a:tr h="256732">
                <a:tc>
                  <a:txBody>
                    <a:bodyPr/>
                    <a:lstStyle/>
                    <a:p>
                      <a:pPr algn="l">
                        <a:lnSpc>
                          <a:spcPts val="1650"/>
                        </a:lnSpc>
                        <a:buNone/>
                      </a:pPr>
                      <a:r>
                        <a:rPr lang="en-US" sz="900" dirty="0">
                          <a:effectLst/>
                          <a:latin typeface="Arial Nova"/>
                        </a:rPr>
                        <a:t>Other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8%</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7%</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Nova" panose="020B0504020202020204" pitchFamily="34" charset="0"/>
                          <a:ea typeface="+mn-ea"/>
                          <a:cs typeface="+mn-cs"/>
                        </a:rPr>
                        <a:t>4%</a:t>
                      </a:r>
                    </a:p>
                  </a:txBody>
                  <a:tcPr marL="68580" marR="68580" marT="34290" marB="34290" anchor="ctr"/>
                </a:tc>
                <a:extLst>
                  <a:ext uri="{0D108BD9-81ED-4DB2-BD59-A6C34878D82A}">
                    <a16:rowId xmlns:a16="http://schemas.microsoft.com/office/drawing/2014/main" val="1274102243"/>
                  </a:ext>
                </a:extLst>
              </a:tr>
            </a:tbl>
          </a:graphicData>
        </a:graphic>
      </p:graphicFrame>
      <p:sp>
        <p:nvSpPr>
          <p:cNvPr id="14" name="TextBox 13">
            <a:extLst>
              <a:ext uri="{FF2B5EF4-FFF2-40B4-BE49-F238E27FC236}">
                <a16:creationId xmlns:a16="http://schemas.microsoft.com/office/drawing/2014/main" id="{A8FC4641-C6BD-80DB-C925-4037D88B27EA}"/>
              </a:ext>
            </a:extLst>
          </p:cNvPr>
          <p:cNvSpPr txBox="1"/>
          <p:nvPr/>
        </p:nvSpPr>
        <p:spPr>
          <a:xfrm>
            <a:off x="1140638" y="1806742"/>
            <a:ext cx="1078787" cy="20774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750"/>
              <a:t>n = 2,050</a:t>
            </a:r>
          </a:p>
        </p:txBody>
      </p:sp>
    </p:spTree>
    <p:extLst>
      <p:ext uri="{BB962C8B-B14F-4D97-AF65-F5344CB8AC3E}">
        <p14:creationId xmlns:p14="http://schemas.microsoft.com/office/powerpoint/2010/main" val="748723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3B4D-B937-D952-B521-FBB6CFB438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6E5BEAD-AC7E-3814-30B4-20A4DFFB70F6}"/>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Frequency of Website Visits and Reasons </a:t>
            </a:r>
            <a:br>
              <a:rPr lang="en-US"/>
            </a:br>
            <a:r>
              <a:rPr lang="en-US" sz="1650"/>
              <a:t>(in past 6 months)</a:t>
            </a:r>
          </a:p>
        </p:txBody>
      </p:sp>
      <p:sp>
        <p:nvSpPr>
          <p:cNvPr id="2" name="Text Placeholder 1">
            <a:extLst>
              <a:ext uri="{FF2B5EF4-FFF2-40B4-BE49-F238E27FC236}">
                <a16:creationId xmlns:a16="http://schemas.microsoft.com/office/drawing/2014/main" id="{6EBFC2B0-88ED-166A-B32A-68F2E25CAE4F}"/>
              </a:ext>
            </a:extLst>
          </p:cNvPr>
          <p:cNvSpPr>
            <a:spLocks noGrp="1"/>
          </p:cNvSpPr>
          <p:nvPr>
            <p:ph type="body" sz="quarter" idx="10"/>
          </p:nvPr>
        </p:nvSpPr>
        <p:spPr>
          <a:xfrm>
            <a:off x="6465124" y="266096"/>
            <a:ext cx="2360756" cy="4679054"/>
          </a:xfrm>
        </p:spPr>
        <p:txBody>
          <a:bodyPr vert="horz" lIns="68580" tIns="34290" rIns="68580" bIns="34290" rtlCol="0" anchor="t">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Usage information and billing statements are the most often cited reasons for website visits, either viewing bills (</a:t>
            </a:r>
            <a:r>
              <a:rPr lang="en-US" b="1">
                <a:latin typeface="Arial Nova Light"/>
              </a:rPr>
              <a:t>48%</a:t>
            </a:r>
            <a:r>
              <a:rPr lang="en-US">
                <a:latin typeface="Arial Nova Light"/>
              </a:rPr>
              <a:t>), paying bills (</a:t>
            </a:r>
            <a:r>
              <a:rPr lang="en-US" b="1">
                <a:latin typeface="Arial Nova Light"/>
              </a:rPr>
              <a:t>44%</a:t>
            </a:r>
            <a:r>
              <a:rPr lang="en-US">
                <a:latin typeface="Arial Nova Light"/>
              </a:rPr>
              <a:t>), or viewing usage information (</a:t>
            </a:r>
            <a:r>
              <a:rPr lang="en-US" b="1">
                <a:latin typeface="Arial Nova Light"/>
              </a:rPr>
              <a:t>37%</a:t>
            </a:r>
            <a:r>
              <a:rPr lang="en-US">
                <a:latin typeface="Arial Nova Light"/>
              </a:rPr>
              <a:t>). These members report high satisfaction with their website experience, providing scores ranging from 86 to 88.  </a:t>
            </a:r>
          </a:p>
          <a:p>
            <a:r>
              <a:rPr lang="en-US">
                <a:latin typeface="Arial Nova Light"/>
              </a:rPr>
              <a:t>Members who visited the website </a:t>
            </a:r>
            <a:r>
              <a:rPr lang="en-US" i="1">
                <a:latin typeface="Arial Nova Light"/>
              </a:rPr>
              <a:t>to learn about safety tips </a:t>
            </a:r>
            <a:r>
              <a:rPr lang="en-US">
                <a:latin typeface="Arial Nova Light"/>
              </a:rPr>
              <a:t>and </a:t>
            </a:r>
            <a:r>
              <a:rPr lang="en-US" i="1">
                <a:latin typeface="Arial Nova Light"/>
              </a:rPr>
              <a:t>economic development efforts </a:t>
            </a:r>
            <a:r>
              <a:rPr lang="en-US">
                <a:latin typeface="Arial Nova Light"/>
              </a:rPr>
              <a:t>reported the highest Website Satisfaction scores at an identical </a:t>
            </a:r>
            <a:r>
              <a:rPr lang="en-US" b="1">
                <a:latin typeface="Arial Nova Light"/>
              </a:rPr>
              <a:t>93.</a:t>
            </a:r>
            <a:r>
              <a:rPr lang="en-US">
                <a:latin typeface="Arial Nova Light"/>
              </a:rPr>
              <a:t> Those who visited </a:t>
            </a:r>
            <a:r>
              <a:rPr lang="en-US" i="1">
                <a:latin typeface="Arial Nova Light"/>
              </a:rPr>
              <a:t>to report an outage </a:t>
            </a:r>
            <a:r>
              <a:rPr lang="en-US">
                <a:latin typeface="Arial Nova Light"/>
              </a:rPr>
              <a:t>(</a:t>
            </a:r>
            <a:r>
              <a:rPr lang="en-US" b="1">
                <a:latin typeface="Arial Nova Light"/>
              </a:rPr>
              <a:t>84</a:t>
            </a:r>
            <a:r>
              <a:rPr lang="en-US">
                <a:latin typeface="Arial Nova Light"/>
              </a:rPr>
              <a:t>) reported lower scores. </a:t>
            </a:r>
          </a:p>
        </p:txBody>
      </p:sp>
      <p:graphicFrame>
        <p:nvGraphicFramePr>
          <p:cNvPr id="4" name="Chart 3">
            <a:extLst>
              <a:ext uri="{FF2B5EF4-FFF2-40B4-BE49-F238E27FC236}">
                <a16:creationId xmlns:a16="http://schemas.microsoft.com/office/drawing/2014/main" id="{39EA3EF7-D863-B539-C2E2-77F526A7C1C2}"/>
              </a:ext>
            </a:extLst>
          </p:cNvPr>
          <p:cNvGraphicFramePr/>
          <p:nvPr/>
        </p:nvGraphicFramePr>
        <p:xfrm>
          <a:off x="-114570" y="1127390"/>
          <a:ext cx="6329663" cy="33711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a:extLst>
              <a:ext uri="{FF2B5EF4-FFF2-40B4-BE49-F238E27FC236}">
                <a16:creationId xmlns:a16="http://schemas.microsoft.com/office/drawing/2014/main" id="{E395C3BA-41EE-41AC-29A7-15CA25D88F8B}"/>
              </a:ext>
            </a:extLst>
          </p:cNvPr>
          <p:cNvGraphicFramePr>
            <a:graphicFrameLocks noGrp="1"/>
          </p:cNvGraphicFramePr>
          <p:nvPr/>
        </p:nvGraphicFramePr>
        <p:xfrm>
          <a:off x="2800231" y="873580"/>
          <a:ext cx="500063" cy="3535134"/>
        </p:xfrm>
        <a:graphic>
          <a:graphicData uri="http://schemas.openxmlformats.org/drawingml/2006/table">
            <a:tbl>
              <a:tblPr firstRow="1" bandRow="1">
                <a:tableStyleId>{5C22544A-7EE6-4342-B048-85BDC9FD1C3A}</a:tableStyleId>
              </a:tblPr>
              <a:tblGrid>
                <a:gridCol w="500063">
                  <a:extLst>
                    <a:ext uri="{9D8B030D-6E8A-4147-A177-3AD203B41FA5}">
                      <a16:colId xmlns:a16="http://schemas.microsoft.com/office/drawing/2014/main" val="3088382452"/>
                    </a:ext>
                  </a:extLst>
                </a:gridCol>
              </a:tblGrid>
              <a:tr h="346299">
                <a:tc>
                  <a:txBody>
                    <a:bodyPr/>
                    <a:lstStyle/>
                    <a:p>
                      <a:pPr algn="ctr"/>
                      <a:r>
                        <a:rPr lang="en-US" sz="800"/>
                        <a:t>Website Sat</a:t>
                      </a:r>
                    </a:p>
                  </a:txBody>
                  <a:tcPr marL="68580" marR="68580" marT="34290" marB="34290"/>
                </a:tc>
                <a:extLst>
                  <a:ext uri="{0D108BD9-81ED-4DB2-BD59-A6C34878D82A}">
                    <a16:rowId xmlns:a16="http://schemas.microsoft.com/office/drawing/2014/main" val="3337238189"/>
                  </a:ext>
                </a:extLst>
              </a:tr>
              <a:tr h="245295">
                <a:tc>
                  <a:txBody>
                    <a:bodyPr/>
                    <a:lstStyle/>
                    <a:p>
                      <a:pPr algn="ctr"/>
                      <a:r>
                        <a:rPr lang="en-US" sz="1100"/>
                        <a:t>88</a:t>
                      </a:r>
                    </a:p>
                  </a:txBody>
                  <a:tcPr marL="68580" marR="68580" marT="34290" marB="34290">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76347842"/>
                  </a:ext>
                </a:extLst>
              </a:tr>
              <a:tr h="245295">
                <a:tc>
                  <a:txBody>
                    <a:bodyPr/>
                    <a:lstStyle/>
                    <a:p>
                      <a:pPr algn="ctr"/>
                      <a:r>
                        <a:rPr lang="en-US" sz="1100"/>
                        <a:t>87</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39201798"/>
                  </a:ext>
                </a:extLst>
              </a:tr>
              <a:tr h="245295">
                <a:tc>
                  <a:txBody>
                    <a:bodyPr/>
                    <a:lstStyle/>
                    <a:p>
                      <a:pPr algn="ctr"/>
                      <a:r>
                        <a:rPr lang="en-US" sz="1100"/>
                        <a:t>86</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54979886"/>
                  </a:ext>
                </a:extLst>
              </a:tr>
              <a:tr h="245295">
                <a:tc>
                  <a:txBody>
                    <a:bodyPr/>
                    <a:lstStyle/>
                    <a:p>
                      <a:pPr algn="ctr"/>
                      <a:r>
                        <a:rPr lang="en-US" sz="1100"/>
                        <a:t>84</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08647692"/>
                  </a:ext>
                </a:extLst>
              </a:tr>
              <a:tr h="245295">
                <a:tc>
                  <a:txBody>
                    <a:bodyPr/>
                    <a:lstStyle/>
                    <a:p>
                      <a:pPr algn="ctr"/>
                      <a:r>
                        <a:rPr lang="en-US" sz="1100"/>
                        <a:t>91</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26723213"/>
                  </a:ext>
                </a:extLst>
              </a:tr>
              <a:tr h="245295">
                <a:tc>
                  <a:txBody>
                    <a:bodyPr/>
                    <a:lstStyle/>
                    <a:p>
                      <a:pPr algn="ctr"/>
                      <a:r>
                        <a:rPr lang="en-US" sz="1100"/>
                        <a:t>91</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62808824"/>
                  </a:ext>
                </a:extLst>
              </a:tr>
              <a:tr h="245295">
                <a:tc>
                  <a:txBody>
                    <a:bodyPr/>
                    <a:lstStyle/>
                    <a:p>
                      <a:pPr algn="ctr"/>
                      <a:r>
                        <a:rPr lang="en-US" sz="1100"/>
                        <a:t>90</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70376423"/>
                  </a:ext>
                </a:extLst>
              </a:tr>
              <a:tr h="245295">
                <a:tc>
                  <a:txBody>
                    <a:bodyPr/>
                    <a:lstStyle/>
                    <a:p>
                      <a:pPr algn="ctr"/>
                      <a:r>
                        <a:rPr lang="en-US" sz="1100"/>
                        <a:t>85</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29804184"/>
                  </a:ext>
                </a:extLst>
              </a:tr>
              <a:tr h="245295">
                <a:tc>
                  <a:txBody>
                    <a:bodyPr/>
                    <a:lstStyle/>
                    <a:p>
                      <a:pPr algn="ctr"/>
                      <a:r>
                        <a:rPr lang="en-US" sz="1100"/>
                        <a:t>93</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972882540"/>
                  </a:ext>
                </a:extLst>
              </a:tr>
              <a:tr h="245295">
                <a:tc>
                  <a:txBody>
                    <a:bodyPr/>
                    <a:lstStyle/>
                    <a:p>
                      <a:pPr algn="ctr"/>
                      <a:r>
                        <a:rPr lang="en-US" sz="1100"/>
                        <a:t>88</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9643732"/>
                  </a:ext>
                </a:extLst>
              </a:tr>
              <a:tr h="245295">
                <a:tc>
                  <a:txBody>
                    <a:bodyPr/>
                    <a:lstStyle/>
                    <a:p>
                      <a:pPr algn="ctr"/>
                      <a:r>
                        <a:rPr lang="en-US" sz="1100"/>
                        <a:t>85*</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97430896"/>
                  </a:ext>
                </a:extLst>
              </a:tr>
              <a:tr h="245295">
                <a:tc>
                  <a:txBody>
                    <a:bodyPr/>
                    <a:lstStyle/>
                    <a:p>
                      <a:pPr algn="ctr"/>
                      <a:r>
                        <a:rPr lang="en-US" sz="1100"/>
                        <a:t>93</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52330514"/>
                  </a:ext>
                </a:extLst>
              </a:tr>
              <a:tr h="245295">
                <a:tc>
                  <a:txBody>
                    <a:bodyPr/>
                    <a:lstStyle/>
                    <a:p>
                      <a:pPr algn="ctr"/>
                      <a:r>
                        <a:rPr lang="en-US" sz="1100"/>
                        <a:t>85*</a:t>
                      </a:r>
                    </a:p>
                  </a:txBody>
                  <a:tcPr marL="68580" marR="68580" marT="34290" marB="3429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63721303"/>
                  </a:ext>
                </a:extLst>
              </a:tr>
            </a:tbl>
          </a:graphicData>
        </a:graphic>
      </p:graphicFrame>
      <p:sp>
        <p:nvSpPr>
          <p:cNvPr id="3" name="TextBox 2">
            <a:extLst>
              <a:ext uri="{FF2B5EF4-FFF2-40B4-BE49-F238E27FC236}">
                <a16:creationId xmlns:a16="http://schemas.microsoft.com/office/drawing/2014/main" id="{993C5A13-4131-C11E-9E80-6C4791A7827B}"/>
              </a:ext>
            </a:extLst>
          </p:cNvPr>
          <p:cNvSpPr txBox="1"/>
          <p:nvPr/>
        </p:nvSpPr>
        <p:spPr>
          <a:xfrm>
            <a:off x="3589411" y="4583164"/>
            <a:ext cx="2559500"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25" dirty="0"/>
              <a:t>*scores with n&lt;30 should be interpreted with caution</a:t>
            </a:r>
          </a:p>
        </p:txBody>
      </p:sp>
    </p:spTree>
    <p:extLst>
      <p:ext uri="{BB962C8B-B14F-4D97-AF65-F5344CB8AC3E}">
        <p14:creationId xmlns:p14="http://schemas.microsoft.com/office/powerpoint/2010/main" val="3602885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152D-1B3C-66E7-5DCC-4A4E0A749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68F84-956C-2B74-14F7-2119DF1EC0D5}"/>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Outreach </a:t>
            </a:r>
          </a:p>
        </p:txBody>
      </p:sp>
      <p:sp>
        <p:nvSpPr>
          <p:cNvPr id="3" name="Text Placeholder 2">
            <a:extLst>
              <a:ext uri="{FF2B5EF4-FFF2-40B4-BE49-F238E27FC236}">
                <a16:creationId xmlns:a16="http://schemas.microsoft.com/office/drawing/2014/main" id="{8B54ED1B-5EC8-8D23-FAA2-D19386A284D5}"/>
              </a:ext>
            </a:extLst>
          </p:cNvPr>
          <p:cNvSpPr>
            <a:spLocks noGrp="1"/>
          </p:cNvSpPr>
          <p:nvPr>
            <p:ph type="body" sz="quarter" idx="10"/>
          </p:nvPr>
        </p:nvSpPr>
        <p:spPr>
          <a:xfrm>
            <a:off x="6465124" y="771526"/>
            <a:ext cx="2450276" cy="4219872"/>
          </a:xfrm>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The Outreach driver score for Texas cooperatives is </a:t>
            </a:r>
            <a:r>
              <a:rPr lang="en-US" b="1" dirty="0"/>
              <a:t>84</a:t>
            </a:r>
            <a:r>
              <a:rPr lang="en-US" dirty="0"/>
              <a:t>. Given Outreach’s overall </a:t>
            </a:r>
            <a:r>
              <a:rPr lang="en-US" b="1" dirty="0">
                <a:solidFill>
                  <a:schemeClr val="tx1">
                    <a:lumMod val="50000"/>
                  </a:schemeClr>
                </a:solidFill>
              </a:rPr>
              <a:t>impact of 1.7 onto ACSI </a:t>
            </a:r>
            <a:r>
              <a:rPr lang="en-US" dirty="0">
                <a:solidFill>
                  <a:schemeClr val="tx1">
                    <a:lumMod val="50000"/>
                  </a:schemeClr>
                </a:solidFill>
              </a:rPr>
              <a:t>and its lower performance (compared to other drivers), </a:t>
            </a:r>
            <a:r>
              <a:rPr lang="en-US" dirty="0"/>
              <a:t>this driver is considered a top priority for improvement. </a:t>
            </a:r>
          </a:p>
          <a:p>
            <a:r>
              <a:rPr lang="en-US" dirty="0"/>
              <a:t>The Outreach attributes members rate lowest include the </a:t>
            </a:r>
            <a:r>
              <a:rPr lang="en-US" i="1" dirty="0"/>
              <a:t>information provided on energy savings </a:t>
            </a:r>
            <a:r>
              <a:rPr lang="en-US" dirty="0"/>
              <a:t>(</a:t>
            </a:r>
            <a:r>
              <a:rPr lang="en-US" b="1" dirty="0">
                <a:solidFill>
                  <a:schemeClr val="tx1">
                    <a:lumMod val="50000"/>
                  </a:schemeClr>
                </a:solidFill>
              </a:rPr>
              <a:t>81</a:t>
            </a:r>
            <a:r>
              <a:rPr lang="en-US" dirty="0"/>
              <a:t>) and </a:t>
            </a:r>
            <a:r>
              <a:rPr lang="en-US" i="1" dirty="0"/>
              <a:t>efforts to support clean energy</a:t>
            </a:r>
            <a:r>
              <a:rPr lang="en-US" dirty="0"/>
              <a:t> (</a:t>
            </a:r>
            <a:r>
              <a:rPr lang="en-US" b="1" dirty="0">
                <a:solidFill>
                  <a:schemeClr val="tx1">
                    <a:lumMod val="50000"/>
                  </a:schemeClr>
                </a:solidFill>
              </a:rPr>
              <a:t>82</a:t>
            </a:r>
            <a:r>
              <a:rPr lang="en-US" dirty="0"/>
              <a:t>).</a:t>
            </a:r>
          </a:p>
          <a:p>
            <a:r>
              <a:rPr lang="en-US" dirty="0">
                <a:latin typeface="Arial Nova Light"/>
              </a:rPr>
              <a:t>While ratings of the </a:t>
            </a:r>
            <a:r>
              <a:rPr lang="en-US" i="1" dirty="0">
                <a:latin typeface="Arial Nova Light"/>
              </a:rPr>
              <a:t>timeliness of providing information on the annual meeting</a:t>
            </a:r>
            <a:r>
              <a:rPr lang="en-US" dirty="0">
                <a:latin typeface="Arial Nova Light"/>
              </a:rPr>
              <a:t> are high (</a:t>
            </a:r>
            <a:r>
              <a:rPr lang="en-US" b="1" dirty="0">
                <a:solidFill>
                  <a:schemeClr val="tx1">
                    <a:lumMod val="50000"/>
                  </a:schemeClr>
                </a:solidFill>
                <a:latin typeface="Arial Nova Light"/>
              </a:rPr>
              <a:t>88</a:t>
            </a:r>
            <a:r>
              <a:rPr lang="en-US" dirty="0">
                <a:latin typeface="Arial Nova Light"/>
              </a:rPr>
              <a:t>), ratings for the </a:t>
            </a:r>
            <a:r>
              <a:rPr lang="en-US" i="1" dirty="0">
                <a:latin typeface="Arial Nova Light"/>
              </a:rPr>
              <a:t>convenience of the annual meeting time</a:t>
            </a:r>
            <a:r>
              <a:rPr lang="en-US" dirty="0">
                <a:latin typeface="Arial Nova Light"/>
              </a:rPr>
              <a:t> is rated five points lower, suggesting some room for improvement.  </a:t>
            </a:r>
          </a:p>
          <a:p>
            <a:endParaRPr lang="en-US" dirty="0"/>
          </a:p>
          <a:p>
            <a:endParaRPr lang="en-US" dirty="0"/>
          </a:p>
        </p:txBody>
      </p:sp>
      <p:graphicFrame>
        <p:nvGraphicFramePr>
          <p:cNvPr id="5" name="Chart 4">
            <a:extLst>
              <a:ext uri="{FF2B5EF4-FFF2-40B4-BE49-F238E27FC236}">
                <a16:creationId xmlns:a16="http://schemas.microsoft.com/office/drawing/2014/main" id="{A89FE7EC-A66A-8906-16F3-724036A9BCA8}"/>
              </a:ext>
            </a:extLst>
          </p:cNvPr>
          <p:cNvGraphicFramePr>
            <a:graphicFrameLocks noGrp="1"/>
          </p:cNvGraphicFramePr>
          <p:nvPr/>
        </p:nvGraphicFramePr>
        <p:xfrm>
          <a:off x="318121" y="848065"/>
          <a:ext cx="6065810" cy="3879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197C2526-6C73-D75E-D0D2-9DCF815B464F}"/>
              </a:ext>
            </a:extLst>
          </p:cNvPr>
          <p:cNvGrpSpPr/>
          <p:nvPr/>
        </p:nvGrpSpPr>
        <p:grpSpPr>
          <a:xfrm>
            <a:off x="7469539" y="162604"/>
            <a:ext cx="1592681" cy="359687"/>
            <a:chOff x="9959385" y="216806"/>
            <a:chExt cx="2123574" cy="479582"/>
          </a:xfrm>
        </p:grpSpPr>
        <p:sp>
          <p:nvSpPr>
            <p:cNvPr id="7" name="Rectangle 6">
              <a:extLst>
                <a:ext uri="{FF2B5EF4-FFF2-40B4-BE49-F238E27FC236}">
                  <a16:creationId xmlns:a16="http://schemas.microsoft.com/office/drawing/2014/main" id="{0C1A56DC-24E2-46A9-051B-BE45D5F9B466}"/>
                </a:ext>
              </a:extLst>
            </p:cNvPr>
            <p:cNvSpPr/>
            <p:nvPr/>
          </p:nvSpPr>
          <p:spPr>
            <a:xfrm>
              <a:off x="10194002" y="219695"/>
              <a:ext cx="1888957" cy="4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45546D"/>
                  </a:solidFill>
                  <a:effectLst/>
                  <a:uLnTx/>
                  <a:uFillTx/>
                  <a:latin typeface="Arial Nova Light"/>
                  <a:ea typeface="+mn-ea"/>
                  <a:cs typeface="+mn-cs"/>
                </a:rPr>
                <a:t>Impact = 1.7</a:t>
              </a:r>
            </a:p>
          </p:txBody>
        </p:sp>
        <p:pic>
          <p:nvPicPr>
            <p:cNvPr id="8" name="Graphic 7" descr="Bell outline">
              <a:extLst>
                <a:ext uri="{FF2B5EF4-FFF2-40B4-BE49-F238E27FC236}">
                  <a16:creationId xmlns:a16="http://schemas.microsoft.com/office/drawing/2014/main" id="{8B916738-236A-DDDF-51ED-FD5CA3F1C1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9385" y="227155"/>
              <a:ext cx="469233" cy="469233"/>
            </a:xfrm>
            <a:prstGeom prst="rect">
              <a:avLst/>
            </a:prstGeom>
          </p:spPr>
        </p:pic>
        <p:cxnSp>
          <p:nvCxnSpPr>
            <p:cNvPr id="9" name="Straight Connector 8">
              <a:extLst>
                <a:ext uri="{FF2B5EF4-FFF2-40B4-BE49-F238E27FC236}">
                  <a16:creationId xmlns:a16="http://schemas.microsoft.com/office/drawing/2014/main" id="{57DD7839-DC20-2CAD-A768-CF10E9F91D3B}"/>
                </a:ext>
              </a:extLst>
            </p:cNvPr>
            <p:cNvCxnSpPr/>
            <p:nvPr/>
          </p:nvCxnSpPr>
          <p:spPr>
            <a:xfrm>
              <a:off x="10428618" y="216806"/>
              <a:ext cx="0" cy="469233"/>
            </a:xfrm>
            <a:prstGeom prst="line">
              <a:avLst/>
            </a:prstGeom>
            <a:ln>
              <a:solidFill>
                <a:srgbClr val="0D798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2601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A7DE-3471-4F36-BE5D-8CC42B048B16}"/>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Billing and Payments</a:t>
            </a:r>
          </a:p>
        </p:txBody>
      </p:sp>
      <p:sp>
        <p:nvSpPr>
          <p:cNvPr id="3" name="Text Placeholder 2">
            <a:extLst>
              <a:ext uri="{FF2B5EF4-FFF2-40B4-BE49-F238E27FC236}">
                <a16:creationId xmlns:a16="http://schemas.microsoft.com/office/drawing/2014/main" id="{C5710525-970B-E278-1070-FF7BD60BB71E}"/>
              </a:ext>
            </a:extLst>
          </p:cNvPr>
          <p:cNvSpPr>
            <a:spLocks noGrp="1"/>
          </p:cNvSpPr>
          <p:nvPr>
            <p:ph type="body" sz="quarter" idx="10"/>
          </p:nvPr>
        </p:nvSpPr>
        <p:spPr>
          <a:xfrm>
            <a:off x="6465124" y="771526"/>
            <a:ext cx="2360756" cy="4180230"/>
          </a:xfrm>
        </p:spPr>
        <p:txBody>
          <a:bodyPr>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Billing and Payments, at a score of </a:t>
            </a:r>
            <a:r>
              <a:rPr lang="en-US" b="1"/>
              <a:t>94</a:t>
            </a:r>
            <a:r>
              <a:rPr lang="en-US"/>
              <a:t>, is the highest scoring driver for Texas cooperatives in 2025 and scores a point above the National Report Aggregate. </a:t>
            </a:r>
          </a:p>
          <a:p>
            <a:r>
              <a:rPr lang="en-US"/>
              <a:t>Given the relatively low impact for this driver and its high performance score, it is considered an area that should be maintained rather than one that requires additional focus. </a:t>
            </a:r>
          </a:p>
          <a:p>
            <a:r>
              <a:rPr lang="en-US"/>
              <a:t>Members score </a:t>
            </a:r>
            <a:r>
              <a:rPr lang="en-US" i="1"/>
              <a:t>ease of making payments </a:t>
            </a:r>
            <a:r>
              <a:rPr lang="en-US"/>
              <a:t>(</a:t>
            </a:r>
            <a:r>
              <a:rPr lang="en-US" b="1">
                <a:solidFill>
                  <a:schemeClr val="tx1">
                    <a:lumMod val="50000"/>
                  </a:schemeClr>
                </a:solidFill>
              </a:rPr>
              <a:t>95</a:t>
            </a:r>
            <a:r>
              <a:rPr lang="en-US"/>
              <a:t>) highest and </a:t>
            </a:r>
            <a:r>
              <a:rPr lang="en-US" i="1"/>
              <a:t>ease of understanding their bill l</a:t>
            </a:r>
            <a:r>
              <a:rPr lang="en-US"/>
              <a:t>owest at </a:t>
            </a:r>
            <a:r>
              <a:rPr lang="en-US" b="1">
                <a:solidFill>
                  <a:schemeClr val="tx1">
                    <a:lumMod val="50000"/>
                  </a:schemeClr>
                </a:solidFill>
              </a:rPr>
              <a:t>92</a:t>
            </a:r>
            <a:r>
              <a:rPr lang="en-US" b="1"/>
              <a:t>. </a:t>
            </a:r>
            <a:r>
              <a:rPr lang="en-US"/>
              <a:t> </a:t>
            </a:r>
          </a:p>
          <a:p>
            <a:pPr marL="0" indent="0">
              <a:buNone/>
            </a:pPr>
            <a:endParaRPr lang="en-US"/>
          </a:p>
        </p:txBody>
      </p:sp>
      <p:graphicFrame>
        <p:nvGraphicFramePr>
          <p:cNvPr id="5" name="Chart 4">
            <a:extLst>
              <a:ext uri="{FF2B5EF4-FFF2-40B4-BE49-F238E27FC236}">
                <a16:creationId xmlns:a16="http://schemas.microsoft.com/office/drawing/2014/main" id="{0C4AF85B-5896-4148-9AF9-F19747F8E80C}"/>
              </a:ext>
            </a:extLst>
          </p:cNvPr>
          <p:cNvGraphicFramePr>
            <a:graphicFrameLocks noGrp="1"/>
          </p:cNvGraphicFramePr>
          <p:nvPr/>
        </p:nvGraphicFramePr>
        <p:xfrm>
          <a:off x="701823" y="848065"/>
          <a:ext cx="5527806" cy="3879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10207669-6B07-6FBA-D6A4-FE9A298992DC}"/>
              </a:ext>
            </a:extLst>
          </p:cNvPr>
          <p:cNvGrpSpPr/>
          <p:nvPr/>
        </p:nvGrpSpPr>
        <p:grpSpPr>
          <a:xfrm>
            <a:off x="7469539" y="162604"/>
            <a:ext cx="1592681" cy="359687"/>
            <a:chOff x="9959385" y="216806"/>
            <a:chExt cx="2123574" cy="479582"/>
          </a:xfrm>
        </p:grpSpPr>
        <p:sp>
          <p:nvSpPr>
            <p:cNvPr id="7" name="Rectangle 6">
              <a:extLst>
                <a:ext uri="{FF2B5EF4-FFF2-40B4-BE49-F238E27FC236}">
                  <a16:creationId xmlns:a16="http://schemas.microsoft.com/office/drawing/2014/main" id="{7DD48B65-ADD4-763A-CF20-8B5F416C20CE}"/>
                </a:ext>
              </a:extLst>
            </p:cNvPr>
            <p:cNvSpPr/>
            <p:nvPr/>
          </p:nvSpPr>
          <p:spPr>
            <a:xfrm>
              <a:off x="10194002" y="219695"/>
              <a:ext cx="1888957" cy="4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45546D"/>
                  </a:solidFill>
                  <a:effectLst/>
                  <a:uLnTx/>
                  <a:uFillTx/>
                  <a:latin typeface="Arial Nova Light"/>
                  <a:ea typeface="+mn-ea"/>
                  <a:cs typeface="+mn-cs"/>
                </a:rPr>
                <a:t>Impact = </a:t>
              </a:r>
              <a:r>
                <a:rPr lang="en-US" sz="1013">
                  <a:solidFill>
                    <a:srgbClr val="45546D"/>
                  </a:solidFill>
                  <a:latin typeface="Arial Nova Light"/>
                </a:rPr>
                <a:t>0.4</a:t>
              </a:r>
              <a:endParaRPr kumimoji="0" lang="en-US" sz="1013" b="0" i="0" u="none" strike="noStrike" kern="1200" cap="none" spc="0" normalizeH="0" baseline="0" noProof="0">
                <a:ln>
                  <a:noFill/>
                </a:ln>
                <a:solidFill>
                  <a:srgbClr val="45546D"/>
                </a:solidFill>
                <a:effectLst/>
                <a:uLnTx/>
                <a:uFillTx/>
                <a:latin typeface="Arial Nova Light"/>
                <a:ea typeface="+mn-ea"/>
                <a:cs typeface="+mn-cs"/>
              </a:endParaRPr>
            </a:p>
          </p:txBody>
        </p:sp>
        <p:pic>
          <p:nvPicPr>
            <p:cNvPr id="8" name="Graphic 7" descr="Bell outline">
              <a:extLst>
                <a:ext uri="{FF2B5EF4-FFF2-40B4-BE49-F238E27FC236}">
                  <a16:creationId xmlns:a16="http://schemas.microsoft.com/office/drawing/2014/main" id="{BC52E258-88FE-B9C7-5D8B-85B0415ADA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9385" y="227155"/>
              <a:ext cx="469233" cy="469233"/>
            </a:xfrm>
            <a:prstGeom prst="rect">
              <a:avLst/>
            </a:prstGeom>
          </p:spPr>
        </p:pic>
        <p:cxnSp>
          <p:nvCxnSpPr>
            <p:cNvPr id="9" name="Straight Connector 8">
              <a:extLst>
                <a:ext uri="{FF2B5EF4-FFF2-40B4-BE49-F238E27FC236}">
                  <a16:creationId xmlns:a16="http://schemas.microsoft.com/office/drawing/2014/main" id="{92516338-119B-F20F-24FC-692D42B9FBA3}"/>
                </a:ext>
              </a:extLst>
            </p:cNvPr>
            <p:cNvCxnSpPr/>
            <p:nvPr/>
          </p:nvCxnSpPr>
          <p:spPr>
            <a:xfrm>
              <a:off x="10428618" y="216806"/>
              <a:ext cx="0" cy="469233"/>
            </a:xfrm>
            <a:prstGeom prst="line">
              <a:avLst/>
            </a:prstGeom>
            <a:ln>
              <a:solidFill>
                <a:srgbClr val="0D798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652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76C3-F860-7FA6-8AAC-9438FDA82A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658268-3FF5-ACEC-627C-EEA32BC15042}"/>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Typical Method of Paying Monthly Bill </a:t>
            </a:r>
          </a:p>
        </p:txBody>
      </p:sp>
      <p:sp>
        <p:nvSpPr>
          <p:cNvPr id="2" name="Text Placeholder 1">
            <a:extLst>
              <a:ext uri="{FF2B5EF4-FFF2-40B4-BE49-F238E27FC236}">
                <a16:creationId xmlns:a16="http://schemas.microsoft.com/office/drawing/2014/main" id="{CA293075-F78D-C57D-A8BB-9BA37BB022E5}"/>
              </a:ext>
            </a:extLst>
          </p:cNvPr>
          <p:cNvSpPr>
            <a:spLocks noGrp="1"/>
          </p:cNvSpPr>
          <p:nvPr>
            <p:ph type="body" sz="quarter" idx="10"/>
          </p:nvPr>
        </p:nvSpPr>
        <p:spPr>
          <a:xfrm>
            <a:off x="6465124" y="348682"/>
            <a:ext cx="2360756" cy="3955595"/>
          </a:xfrm>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The vast majority of Texas cooperative members (85%) use a digital bill payment option. Among these, autopay is the most often used method (43%), followed by online payments (25%) and mobile app payments (13%).</a:t>
            </a:r>
          </a:p>
          <a:p>
            <a:r>
              <a:rPr lang="en-US"/>
              <a:t>As expected, bill payment preferences vary across age groups, with the most notable differences seen in mobile app usage, favored by younger cohorts, and pay-by-mail, which remains more popular among members aged 55 and older.</a:t>
            </a:r>
          </a:p>
        </p:txBody>
      </p:sp>
      <p:graphicFrame>
        <p:nvGraphicFramePr>
          <p:cNvPr id="4" name="Chart 3">
            <a:extLst>
              <a:ext uri="{FF2B5EF4-FFF2-40B4-BE49-F238E27FC236}">
                <a16:creationId xmlns:a16="http://schemas.microsoft.com/office/drawing/2014/main" id="{D93B6815-31E7-C821-A152-8A96886F704D}"/>
              </a:ext>
            </a:extLst>
          </p:cNvPr>
          <p:cNvGraphicFramePr/>
          <p:nvPr/>
        </p:nvGraphicFramePr>
        <p:xfrm>
          <a:off x="0" y="1764618"/>
          <a:ext cx="3024202" cy="2619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4F5C5F97-EE04-81F8-41A0-B4E5AFD522A6}"/>
              </a:ext>
            </a:extLst>
          </p:cNvPr>
          <p:cNvGraphicFramePr>
            <a:graphicFrameLocks noGrp="1"/>
          </p:cNvGraphicFramePr>
          <p:nvPr/>
        </p:nvGraphicFramePr>
        <p:xfrm>
          <a:off x="3085826" y="1255168"/>
          <a:ext cx="3201959" cy="2881499"/>
        </p:xfrm>
        <a:graphic>
          <a:graphicData uri="http://schemas.openxmlformats.org/drawingml/2006/table">
            <a:tbl>
              <a:tblPr firstRow="1" bandRow="1">
                <a:tableStyleId>{5C22544A-7EE6-4342-B048-85BDC9FD1C3A}</a:tableStyleId>
              </a:tblPr>
              <a:tblGrid>
                <a:gridCol w="936507">
                  <a:extLst>
                    <a:ext uri="{9D8B030D-6E8A-4147-A177-3AD203B41FA5}">
                      <a16:colId xmlns:a16="http://schemas.microsoft.com/office/drawing/2014/main" val="203653322"/>
                    </a:ext>
                  </a:extLst>
                </a:gridCol>
                <a:gridCol w="485454">
                  <a:extLst>
                    <a:ext uri="{9D8B030D-6E8A-4147-A177-3AD203B41FA5}">
                      <a16:colId xmlns:a16="http://schemas.microsoft.com/office/drawing/2014/main" val="1221224282"/>
                    </a:ext>
                  </a:extLst>
                </a:gridCol>
                <a:gridCol w="423809">
                  <a:extLst>
                    <a:ext uri="{9D8B030D-6E8A-4147-A177-3AD203B41FA5}">
                      <a16:colId xmlns:a16="http://schemas.microsoft.com/office/drawing/2014/main" val="524469127"/>
                    </a:ext>
                  </a:extLst>
                </a:gridCol>
                <a:gridCol w="493160">
                  <a:extLst>
                    <a:ext uri="{9D8B030D-6E8A-4147-A177-3AD203B41FA5}">
                      <a16:colId xmlns:a16="http://schemas.microsoft.com/office/drawing/2014/main" val="2266876865"/>
                    </a:ext>
                  </a:extLst>
                </a:gridCol>
                <a:gridCol w="466256">
                  <a:extLst>
                    <a:ext uri="{9D8B030D-6E8A-4147-A177-3AD203B41FA5}">
                      <a16:colId xmlns:a16="http://schemas.microsoft.com/office/drawing/2014/main" val="1773491463"/>
                    </a:ext>
                  </a:extLst>
                </a:gridCol>
                <a:gridCol w="396773">
                  <a:extLst>
                    <a:ext uri="{9D8B030D-6E8A-4147-A177-3AD203B41FA5}">
                      <a16:colId xmlns:a16="http://schemas.microsoft.com/office/drawing/2014/main" val="2911086058"/>
                    </a:ext>
                  </a:extLst>
                </a:gridCol>
              </a:tblGrid>
              <a:tr h="614799">
                <a:tc>
                  <a:txBody>
                    <a:bodyPr/>
                    <a:lstStyle/>
                    <a:p>
                      <a:pPr algn="ctr">
                        <a:buNone/>
                      </a:pPr>
                      <a:r>
                        <a:rPr lang="en-US" sz="900">
                          <a:effectLst/>
                        </a:rPr>
                        <a:t>Typical Bill Pay Method</a:t>
                      </a:r>
                    </a:p>
                  </a:txBody>
                  <a:tcPr marL="57150" marR="57150" marT="34290" marB="34290" anchor="ctr"/>
                </a:tc>
                <a:tc>
                  <a:txBody>
                    <a:bodyPr/>
                    <a:lstStyle/>
                    <a:p>
                      <a:pPr algn="ctr">
                        <a:buNone/>
                      </a:pPr>
                      <a:r>
                        <a:rPr lang="en-US" sz="900">
                          <a:effectLst/>
                        </a:rPr>
                        <a:t>18-34</a:t>
                      </a:r>
                    </a:p>
                  </a:txBody>
                  <a:tcPr marL="57150" marR="57150" marT="34290" marB="34290" anchor="ctr"/>
                </a:tc>
                <a:tc>
                  <a:txBody>
                    <a:bodyPr/>
                    <a:lstStyle/>
                    <a:p>
                      <a:pPr algn="ctr">
                        <a:buNone/>
                      </a:pPr>
                      <a:r>
                        <a:rPr lang="en-US" sz="900">
                          <a:effectLst/>
                        </a:rPr>
                        <a:t>35-44</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effectLst/>
                        </a:rPr>
                        <a:t>45-54</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effectLst/>
                        </a:rPr>
                        <a:t>55-64</a:t>
                      </a:r>
                    </a:p>
                  </a:txBody>
                  <a:tcPr marL="57150" marR="5715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effectLst/>
                        </a:rPr>
                        <a:t>65 or older </a:t>
                      </a:r>
                    </a:p>
                  </a:txBody>
                  <a:tcPr marL="57150" marR="57150" marT="34290" marB="34290" anchor="ctr"/>
                </a:tc>
                <a:extLst>
                  <a:ext uri="{0D108BD9-81ED-4DB2-BD59-A6C34878D82A}">
                    <a16:rowId xmlns:a16="http://schemas.microsoft.com/office/drawing/2014/main" val="3527144300"/>
                  </a:ext>
                </a:extLst>
              </a:tr>
              <a:tr h="253210">
                <a:tc>
                  <a:txBody>
                    <a:bodyPr/>
                    <a:lstStyle/>
                    <a:p>
                      <a:pPr algn="l">
                        <a:lnSpc>
                          <a:spcPts val="1650"/>
                        </a:lnSpc>
                        <a:buNone/>
                      </a:pPr>
                      <a:r>
                        <a:rPr lang="en-US" sz="900">
                          <a:effectLst/>
                          <a:latin typeface="Arial Nova" panose="020B0504020202020204" pitchFamily="34" charset="0"/>
                        </a:rPr>
                        <a:t>Autopay </a:t>
                      </a:r>
                    </a:p>
                  </a:txBody>
                  <a:tcPr marL="40005" marR="68580" marT="34290" marB="34290" anchor="ctr"/>
                </a:tc>
                <a:tc>
                  <a:txBody>
                    <a:bodyPr/>
                    <a:lstStyle/>
                    <a:p>
                      <a:pPr algn="ctr">
                        <a:lnSpc>
                          <a:spcPts val="1650"/>
                        </a:lnSpc>
                        <a:buNone/>
                      </a:pPr>
                      <a:r>
                        <a:rPr lang="en-US" sz="900">
                          <a:effectLst/>
                          <a:latin typeface="Arial Nova" panose="020B0504020202020204" pitchFamily="34" charset="0"/>
                        </a:rPr>
                        <a:t>43%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48%</a:t>
                      </a:r>
                    </a:p>
                  </a:txBody>
                  <a:tcPr marL="68580" marR="68580" marT="34290" marB="34290" anchor="ctr"/>
                </a:tc>
                <a:extLst>
                  <a:ext uri="{0D108BD9-81ED-4DB2-BD59-A6C34878D82A}">
                    <a16:rowId xmlns:a16="http://schemas.microsoft.com/office/drawing/2014/main" val="2048644743"/>
                  </a:ext>
                </a:extLst>
              </a:tr>
              <a:tr h="253210">
                <a:tc>
                  <a:txBody>
                    <a:bodyPr/>
                    <a:lstStyle/>
                    <a:p>
                      <a:pPr algn="l">
                        <a:lnSpc>
                          <a:spcPts val="1650"/>
                        </a:lnSpc>
                        <a:buNone/>
                      </a:pPr>
                      <a:r>
                        <a:rPr lang="en-US" sz="900">
                          <a:effectLst/>
                          <a:latin typeface="Arial Nova" panose="020B0504020202020204" pitchFamily="34" charset="0"/>
                        </a:rPr>
                        <a:t>Online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25%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28%</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22%</a:t>
                      </a:r>
                    </a:p>
                  </a:txBody>
                  <a:tcPr marL="68580" marR="68580" marT="34290" marB="34290" anchor="ctr"/>
                </a:tc>
                <a:extLst>
                  <a:ext uri="{0D108BD9-81ED-4DB2-BD59-A6C34878D82A}">
                    <a16:rowId xmlns:a16="http://schemas.microsoft.com/office/drawing/2014/main" val="2246401296"/>
                  </a:ext>
                </a:extLst>
              </a:tr>
              <a:tr h="253210">
                <a:tc>
                  <a:txBody>
                    <a:bodyPr/>
                    <a:lstStyle/>
                    <a:p>
                      <a:pPr algn="l">
                        <a:lnSpc>
                          <a:spcPts val="1650"/>
                        </a:lnSpc>
                        <a:buNone/>
                      </a:pPr>
                      <a:r>
                        <a:rPr lang="en-US" sz="900">
                          <a:effectLst/>
                          <a:latin typeface="Arial Nova" panose="020B0504020202020204" pitchFamily="34" charset="0"/>
                        </a:rPr>
                        <a:t>Mobile app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37%</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25%</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6%</a:t>
                      </a:r>
                    </a:p>
                  </a:txBody>
                  <a:tcPr marL="68580" marR="68580" marT="34290" marB="34290" anchor="ctr"/>
                </a:tc>
                <a:extLst>
                  <a:ext uri="{0D108BD9-81ED-4DB2-BD59-A6C34878D82A}">
                    <a16:rowId xmlns:a16="http://schemas.microsoft.com/office/drawing/2014/main" val="3870018120"/>
                  </a:ext>
                </a:extLst>
              </a:tr>
              <a:tr h="253210">
                <a:tc>
                  <a:txBody>
                    <a:bodyPr/>
                    <a:lstStyle/>
                    <a:p>
                      <a:pPr algn="l">
                        <a:lnSpc>
                          <a:spcPts val="1650"/>
                        </a:lnSpc>
                        <a:buNone/>
                      </a:pPr>
                      <a:r>
                        <a:rPr lang="en-US" sz="900" b="0">
                          <a:effectLst/>
                          <a:latin typeface="Arial Nova" panose="020B0504020202020204" pitchFamily="34" charset="0"/>
                        </a:rPr>
                        <a:t>By mail</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10%</a:t>
                      </a:r>
                    </a:p>
                  </a:txBody>
                  <a:tcPr marL="68580" marR="68580" marT="34290" marB="34290" anchor="ctr"/>
                </a:tc>
                <a:extLst>
                  <a:ext uri="{0D108BD9-81ED-4DB2-BD59-A6C34878D82A}">
                    <a16:rowId xmlns:a16="http://schemas.microsoft.com/office/drawing/2014/main" val="2993436273"/>
                  </a:ext>
                </a:extLst>
              </a:tr>
              <a:tr h="377762">
                <a:tc>
                  <a:txBody>
                    <a:bodyPr/>
                    <a:lstStyle/>
                    <a:p>
                      <a:pPr algn="l">
                        <a:lnSpc>
                          <a:spcPts val="1650"/>
                        </a:lnSpc>
                        <a:buNone/>
                      </a:pPr>
                      <a:r>
                        <a:rPr lang="en-US" sz="900">
                          <a:effectLst/>
                          <a:latin typeface="Arial Nova" panose="020B0504020202020204" pitchFamily="34" charset="0"/>
                        </a:rPr>
                        <a:t>Bill-pay or third party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5%</a:t>
                      </a:r>
                    </a:p>
                  </a:txBody>
                  <a:tcPr marL="68580" marR="68580" marT="34290" marB="34290" anchor="ctr"/>
                </a:tc>
                <a:extLst>
                  <a:ext uri="{0D108BD9-81ED-4DB2-BD59-A6C34878D82A}">
                    <a16:rowId xmlns:a16="http://schemas.microsoft.com/office/drawing/2014/main" val="3341151967"/>
                  </a:ext>
                </a:extLst>
              </a:tr>
              <a:tr h="253210">
                <a:tc>
                  <a:txBody>
                    <a:bodyPr/>
                    <a:lstStyle/>
                    <a:p>
                      <a:pPr algn="l">
                        <a:lnSpc>
                          <a:spcPts val="1650"/>
                        </a:lnSpc>
                        <a:buNone/>
                      </a:pPr>
                      <a:r>
                        <a:rPr lang="en-US" sz="900">
                          <a:effectLst/>
                          <a:latin typeface="Arial Nova" panose="020B0504020202020204" pitchFamily="34" charset="0"/>
                        </a:rPr>
                        <a:t>By phone </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6%</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a:t>
                      </a:r>
                    </a:p>
                  </a:txBody>
                  <a:tcPr marL="68580" marR="68580" marT="34290" marB="34290" anchor="ctr"/>
                </a:tc>
                <a:extLst>
                  <a:ext uri="{0D108BD9-81ED-4DB2-BD59-A6C34878D82A}">
                    <a16:rowId xmlns:a16="http://schemas.microsoft.com/office/drawing/2014/main" val="973651352"/>
                  </a:ext>
                </a:extLst>
              </a:tr>
              <a:tr h="253210">
                <a:tc>
                  <a:txBody>
                    <a:bodyPr/>
                    <a:lstStyle/>
                    <a:p>
                      <a:pPr algn="l">
                        <a:lnSpc>
                          <a:spcPts val="1650"/>
                        </a:lnSpc>
                        <a:buNone/>
                      </a:pPr>
                      <a:r>
                        <a:rPr lang="en-US" sz="900">
                          <a:effectLst/>
                          <a:latin typeface="Arial Nova" panose="020B0504020202020204" pitchFamily="34" charset="0"/>
                        </a:rPr>
                        <a:t>Pay at office</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4%</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2%</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3%</a:t>
                      </a:r>
                    </a:p>
                  </a:txBody>
                  <a:tcPr marL="68580" marR="68580" marT="34290" marB="34290" anchor="ctr"/>
                </a:tc>
                <a:extLst>
                  <a:ext uri="{0D108BD9-81ED-4DB2-BD59-A6C34878D82A}">
                    <a16:rowId xmlns:a16="http://schemas.microsoft.com/office/drawing/2014/main" val="515823327"/>
                  </a:ext>
                </a:extLst>
              </a:tr>
              <a:tr h="253210">
                <a:tc>
                  <a:txBody>
                    <a:bodyPr/>
                    <a:lstStyle/>
                    <a:p>
                      <a:pPr algn="l">
                        <a:lnSpc>
                          <a:spcPts val="1650"/>
                        </a:lnSpc>
                        <a:buNone/>
                      </a:pPr>
                      <a:r>
                        <a:rPr lang="en-US" sz="900">
                          <a:effectLst/>
                          <a:latin typeface="Arial Nova" panose="020B0504020202020204" pitchFamily="34" charset="0"/>
                        </a:rPr>
                        <a:t>Night-drop box</a:t>
                      </a:r>
                    </a:p>
                  </a:txBody>
                  <a:tcPr marL="85725"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0%</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a:t>
                      </a:r>
                    </a:p>
                  </a:txBody>
                  <a:tcPr marL="68580" marR="68580" marT="34290" marB="34290" anchor="ctr"/>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kumimoji="0" lang="en-US" sz="900"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t>1%</a:t>
                      </a:r>
                    </a:p>
                  </a:txBody>
                  <a:tcPr marL="68580" marR="68580" marT="34290" marB="34290" anchor="ctr"/>
                </a:tc>
                <a:extLst>
                  <a:ext uri="{0D108BD9-81ED-4DB2-BD59-A6C34878D82A}">
                    <a16:rowId xmlns:a16="http://schemas.microsoft.com/office/drawing/2014/main" val="1274102243"/>
                  </a:ext>
                </a:extLst>
              </a:tr>
            </a:tbl>
          </a:graphicData>
        </a:graphic>
      </p:graphicFrame>
      <p:sp>
        <p:nvSpPr>
          <p:cNvPr id="5" name="TextBox 4">
            <a:extLst>
              <a:ext uri="{FF2B5EF4-FFF2-40B4-BE49-F238E27FC236}">
                <a16:creationId xmlns:a16="http://schemas.microsoft.com/office/drawing/2014/main" id="{1F41B5AB-9FF1-DCEE-61CF-82927A62A593}"/>
              </a:ext>
            </a:extLst>
          </p:cNvPr>
          <p:cNvSpPr txBox="1"/>
          <p:nvPr/>
        </p:nvSpPr>
        <p:spPr>
          <a:xfrm>
            <a:off x="793998" y="1406827"/>
            <a:ext cx="1872465" cy="38087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a:t>Typical Bill Pay Method</a:t>
            </a:r>
          </a:p>
          <a:p>
            <a:pPr algn="ctr"/>
            <a:r>
              <a:rPr lang="en-US" sz="825"/>
              <a:t>(across all members)</a:t>
            </a:r>
          </a:p>
        </p:txBody>
      </p:sp>
    </p:spTree>
    <p:extLst>
      <p:ext uri="{BB962C8B-B14F-4D97-AF65-F5344CB8AC3E}">
        <p14:creationId xmlns:p14="http://schemas.microsoft.com/office/powerpoint/2010/main" val="12964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83C6-2C80-3AB3-B465-210B65BACB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7BE482-9A60-AC65-133C-0F5467C37E50}"/>
              </a:ext>
            </a:extLst>
          </p:cNvPr>
          <p:cNvSpPr>
            <a:spLocks noGrp="1"/>
          </p:cNvSpPr>
          <p:nvPr>
            <p:ph type="body" sz="quarter" idx="10"/>
          </p:nvPr>
        </p:nvSpPr>
        <p:spPr/>
        <p:txBody>
          <a:bodyPr/>
          <a:lstStyle/>
          <a:p>
            <a:r>
              <a:rPr lang="en-US" dirty="0"/>
              <a:t>2026 Strategic Priorities</a:t>
            </a:r>
          </a:p>
        </p:txBody>
      </p:sp>
      <p:sp>
        <p:nvSpPr>
          <p:cNvPr id="3" name="Text Placeholder 2">
            <a:extLst>
              <a:ext uri="{FF2B5EF4-FFF2-40B4-BE49-F238E27FC236}">
                <a16:creationId xmlns:a16="http://schemas.microsoft.com/office/drawing/2014/main" id="{56B6A40D-060D-6ADB-FD82-27AB6632CB56}"/>
              </a:ext>
            </a:extLst>
          </p:cNvPr>
          <p:cNvSpPr>
            <a:spLocks noGrp="1"/>
          </p:cNvSpPr>
          <p:nvPr>
            <p:ph type="body" sz="quarter" idx="11"/>
          </p:nvPr>
        </p:nvSpPr>
        <p:spPr>
          <a:xfrm>
            <a:off x="406400" y="1306285"/>
            <a:ext cx="8356600" cy="2849789"/>
          </a:xfrm>
        </p:spPr>
        <p:txBody>
          <a:bodyPr/>
          <a:lstStyle/>
          <a:p>
            <a:pPr marL="342900" lvl="0" indent="-342900">
              <a:buFont typeface="Arial" panose="020B0604020202020204" pitchFamily="34" charset="0"/>
              <a:buChar char="•"/>
            </a:pPr>
            <a:r>
              <a:rPr lang="en-US" sz="2400"/>
              <a:t>Increase &amp; diversify fee-for-service revenue streams.</a:t>
            </a:r>
          </a:p>
          <a:p>
            <a:pPr marL="342900" lvl="0" indent="-342900">
              <a:buFont typeface="Arial" panose="020B0604020202020204" pitchFamily="34" charset="0"/>
              <a:buChar char="•"/>
            </a:pPr>
            <a:endParaRPr lang="en-US" sz="2400"/>
          </a:p>
          <a:p>
            <a:pPr marL="857250" lvl="1" indent="-342900"/>
            <a:r>
              <a:rPr lang="en-US" sz="2000" err="1"/>
              <a:t>SHiNE</a:t>
            </a:r>
            <a:r>
              <a:rPr lang="en-US" sz="2000"/>
              <a:t> Design &amp; Build</a:t>
            </a:r>
          </a:p>
          <a:p>
            <a:pPr marL="857250" lvl="1" indent="-342900"/>
            <a:r>
              <a:rPr lang="en-US" sz="2000" err="1"/>
              <a:t>SHiNE</a:t>
            </a:r>
            <a:r>
              <a:rPr lang="en-US" sz="2000"/>
              <a:t> Content Support</a:t>
            </a:r>
          </a:p>
          <a:p>
            <a:pPr marL="857250" lvl="1" indent="-342900"/>
            <a:r>
              <a:rPr lang="en-US" sz="2000"/>
              <a:t>Research reports</a:t>
            </a:r>
          </a:p>
          <a:p>
            <a:pPr marL="857250" lvl="1" indent="-342900"/>
            <a:r>
              <a:rPr lang="en-US" sz="2000"/>
              <a:t>Sponsorships</a:t>
            </a:r>
          </a:p>
          <a:p>
            <a:endParaRPr lang="en-US"/>
          </a:p>
        </p:txBody>
      </p:sp>
      <p:sp>
        <p:nvSpPr>
          <p:cNvPr id="4" name="Rectangle 3">
            <a:extLst>
              <a:ext uri="{FF2B5EF4-FFF2-40B4-BE49-F238E27FC236}">
                <a16:creationId xmlns:a16="http://schemas.microsoft.com/office/drawing/2014/main" id="{0575F6E2-E619-D230-81D3-1CB8F8C5F14B}"/>
              </a:ext>
            </a:extLst>
          </p:cNvPr>
          <p:cNvSpPr/>
          <p:nvPr/>
        </p:nvSpPr>
        <p:spPr>
          <a:xfrm>
            <a:off x="7141883" y="273117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w="9525">
                  <a:solidFill>
                    <a:srgbClr val="FFFFFF"/>
                  </a:solidFill>
                  <a:prstDash val="solid"/>
                </a:ln>
                <a:solidFill>
                  <a:srgbClr val="005BA1"/>
                </a:solidFill>
                <a:effectLst>
                  <a:outerShdw blurRad="12700" dist="38100" dir="2700000" algn="tl" rotWithShape="0">
                    <a:srgbClr val="005BA1">
                      <a:lumMod val="60000"/>
                      <a:lumOff val="40000"/>
                    </a:srgbClr>
                  </a:outerShdw>
                </a:effectLst>
                <a:uLnTx/>
                <a:uFillTx/>
                <a:latin typeface="Arial"/>
                <a:cs typeface="Arial"/>
                <a:sym typeface="Arial"/>
              </a:rPr>
              <a:t>2</a:t>
            </a:r>
          </a:p>
        </p:txBody>
      </p:sp>
    </p:spTree>
    <p:extLst>
      <p:ext uri="{BB962C8B-B14F-4D97-AF65-F5344CB8AC3E}">
        <p14:creationId xmlns:p14="http://schemas.microsoft.com/office/powerpoint/2010/main" val="780176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F20F-874B-35AD-8536-EBD364DC6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98D5-D0F6-05C7-BABB-0546D2CE71BF}"/>
              </a:ext>
            </a:extLst>
          </p:cNvPr>
          <p:cNvSpPr>
            <a:spLocks noGrp="1"/>
          </p:cNvSpPr>
          <p:nvPr>
            <p:ph type="title"/>
          </p:nvPr>
        </p:nvSpPr>
        <p:spPr/>
        <p:txBody>
          <a:bodyPr lIns="68580" tIns="34290" rIns="68580" bIns="3429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Future Behavior Metrics  </a:t>
            </a:r>
          </a:p>
        </p:txBody>
      </p:sp>
      <p:sp>
        <p:nvSpPr>
          <p:cNvPr id="6" name="Text Placeholder 5">
            <a:extLst>
              <a:ext uri="{FF2B5EF4-FFF2-40B4-BE49-F238E27FC236}">
                <a16:creationId xmlns:a16="http://schemas.microsoft.com/office/drawing/2014/main" id="{7705E647-6DB0-E9EF-8D50-D80BBDAA47CA}"/>
              </a:ext>
            </a:extLst>
          </p:cNvPr>
          <p:cNvSpPr>
            <a:spLocks noGrp="1"/>
          </p:cNvSpPr>
          <p:nvPr>
            <p:ph type="body" sz="quarter" idx="10"/>
          </p:nvPr>
        </p:nvSpPr>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latin typeface="Arial Nova Light"/>
              </a:rPr>
              <a:t>Consistent with the high ACSI scores, future behavior metrics- such as likelihood to speak positively about the cooperative, customer retention, and Net Promoter Score (NPS)- demonstrate strong and positive member relationships.</a:t>
            </a:r>
          </a:p>
        </p:txBody>
      </p:sp>
      <p:graphicFrame>
        <p:nvGraphicFramePr>
          <p:cNvPr id="3" name="Chart 2">
            <a:extLst>
              <a:ext uri="{FF2B5EF4-FFF2-40B4-BE49-F238E27FC236}">
                <a16:creationId xmlns:a16="http://schemas.microsoft.com/office/drawing/2014/main" id="{13ED2766-62F1-17F2-A79F-2725867FDFC8}"/>
              </a:ext>
            </a:extLst>
          </p:cNvPr>
          <p:cNvGraphicFramePr/>
          <p:nvPr/>
        </p:nvGraphicFramePr>
        <p:xfrm>
          <a:off x="369971" y="1249753"/>
          <a:ext cx="5050603" cy="31455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Placeholder 10">
            <a:extLst>
              <a:ext uri="{FF2B5EF4-FFF2-40B4-BE49-F238E27FC236}">
                <a16:creationId xmlns:a16="http://schemas.microsoft.com/office/drawing/2014/main" id="{206B48D9-DE5D-3333-8A08-A8846B680D21}"/>
              </a:ext>
            </a:extLst>
          </p:cNvPr>
          <p:cNvGraphicFramePr>
            <a:graphicFrameLocks/>
          </p:cNvGraphicFramePr>
          <p:nvPr>
            <p:custDataLst>
              <p:tags r:id="rId1"/>
            </p:custDataLst>
          </p:nvPr>
        </p:nvGraphicFramePr>
        <p:xfrm>
          <a:off x="5209960" y="1360104"/>
          <a:ext cx="3133136" cy="19224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06FC6FFB-C38E-1DC0-25A4-AB781CBC0535}"/>
              </a:ext>
            </a:extLst>
          </p:cNvPr>
          <p:cNvGraphicFramePr/>
          <p:nvPr/>
        </p:nvGraphicFramePr>
        <p:xfrm>
          <a:off x="5602839" y="3282508"/>
          <a:ext cx="1817670" cy="1410128"/>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80EDFAFF-3B1D-029B-6307-C3F7EDC6695C}"/>
              </a:ext>
            </a:extLst>
          </p:cNvPr>
          <p:cNvSpPr txBox="1"/>
          <p:nvPr/>
        </p:nvSpPr>
        <p:spPr>
          <a:xfrm>
            <a:off x="6750122" y="3569038"/>
            <a:ext cx="2148476" cy="900246"/>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buSzPct val="150000"/>
              <a:defRPr/>
            </a:pPr>
            <a:r>
              <a:rPr kumimoji="0" lang="en-US" sz="750" b="0" i="0" u="none" strike="noStrike" kern="1200" cap="none" spc="0" normalizeH="0" baseline="0" noProof="0">
                <a:ln>
                  <a:noFill/>
                </a:ln>
                <a:effectLst/>
                <a:uLnTx/>
                <a:uFillTx/>
                <a:latin typeface="Arial Nova Light" panose="020B0304020202020204" pitchFamily="34" charset="0"/>
                <a:ea typeface="+mn-ea"/>
                <a:cs typeface="+mn-cs"/>
              </a:rPr>
              <a:t>*NPS is based on the likelihood to recommend question. </a:t>
            </a:r>
          </a:p>
          <a:p>
            <a:pPr lvl="1">
              <a:buSzPct val="150000"/>
              <a:defRPr/>
            </a:pPr>
            <a:r>
              <a:rPr kumimoji="0" lang="en-US" sz="750" b="0" i="0" u="none" strike="noStrike" kern="1200" cap="none" spc="0" normalizeH="0" baseline="0" noProof="0">
                <a:ln>
                  <a:noFill/>
                </a:ln>
                <a:effectLst/>
                <a:uLnTx/>
                <a:uFillTx/>
                <a:latin typeface="Arial Nova Light" panose="020B0304020202020204" pitchFamily="34" charset="0"/>
                <a:ea typeface="+mn-ea"/>
                <a:cs typeface="+mn-cs"/>
              </a:rPr>
              <a:t> </a:t>
            </a:r>
            <a:r>
              <a:rPr lang="en-US" sz="750"/>
              <a:t>NPS = % Promoters - % Detractors </a:t>
            </a:r>
          </a:p>
          <a:p>
            <a:pPr lvl="1">
              <a:buSzPct val="150000"/>
              <a:defRPr/>
            </a:pPr>
            <a:r>
              <a:rPr lang="en-US" sz="750"/>
              <a:t>Responses of 9 or 10 are considered “Promoters”, responses below 6 are considered “Detractors”.</a:t>
            </a:r>
          </a:p>
          <a:p>
            <a:pPr lvl="1">
              <a:buSzPct val="150000"/>
              <a:defRPr/>
            </a:pPr>
            <a:r>
              <a:rPr lang="en-US" sz="750"/>
              <a:t>A score of 67 is considered “excellent”. </a:t>
            </a:r>
          </a:p>
        </p:txBody>
      </p:sp>
    </p:spTree>
    <p:extLst>
      <p:ext uri="{BB962C8B-B14F-4D97-AF65-F5344CB8AC3E}">
        <p14:creationId xmlns:p14="http://schemas.microsoft.com/office/powerpoint/2010/main" val="2409838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66E2-853E-C45E-71F6-DAAF34584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BCFDE-231D-D868-75F3-873BF86C1C2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Verbatim Sentiment Analysis</a:t>
            </a:r>
          </a:p>
        </p:txBody>
      </p:sp>
      <p:sp>
        <p:nvSpPr>
          <p:cNvPr id="3" name="Text Placeholder 2">
            <a:extLst>
              <a:ext uri="{FF2B5EF4-FFF2-40B4-BE49-F238E27FC236}">
                <a16:creationId xmlns:a16="http://schemas.microsoft.com/office/drawing/2014/main" id="{71DA4F38-9655-C79C-475D-D18AC989A0D2}"/>
              </a:ext>
            </a:extLst>
          </p:cNvPr>
          <p:cNvSpPr>
            <a:spLocks noGrp="1"/>
          </p:cNvSpPr>
          <p:nvPr>
            <p:ph type="body" sz="quarter" idx="10"/>
          </p:nvPr>
        </p:nvSpPr>
        <p:spPr>
          <a:xfrm>
            <a:off x="161762" y="481129"/>
            <a:ext cx="2568577" cy="4422446"/>
          </a:xfr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Members of Texas cooperatives commonly use the word “service” in their verbatims to refer to both the reliability of the electric service they receive, and the professional and responsive service provided by the field crews that restore outages.</a:t>
            </a:r>
          </a:p>
          <a:p>
            <a:r>
              <a:rPr lang="en-US" dirty="0"/>
              <a:t>Respondents appreciate their cooperatives’ friendly, local staff, professionalism, and attendance at community events, all of which generate a member-inclusive culture. </a:t>
            </a:r>
          </a:p>
          <a:p>
            <a:r>
              <a:rPr lang="en-US" dirty="0"/>
              <a:t>Many members cited annual rebates, capital credits, and lower rates as the aspects they value most. Additionally, a notable number highlighted the quality of their cooperative’s website and mobile application among the most appreciated aspects of their cooperative experience. .</a:t>
            </a:r>
          </a:p>
        </p:txBody>
      </p:sp>
      <p:graphicFrame>
        <p:nvGraphicFramePr>
          <p:cNvPr id="5" name="Table 4">
            <a:extLst>
              <a:ext uri="{FF2B5EF4-FFF2-40B4-BE49-F238E27FC236}">
                <a16:creationId xmlns:a16="http://schemas.microsoft.com/office/drawing/2014/main" id="{73184AF1-DEE3-FFCA-8A87-469E341FE4FB}"/>
              </a:ext>
            </a:extLst>
          </p:cNvPr>
          <p:cNvGraphicFramePr>
            <a:graphicFrameLocks noGrp="1"/>
          </p:cNvGraphicFramePr>
          <p:nvPr/>
        </p:nvGraphicFramePr>
        <p:xfrm>
          <a:off x="4608051" y="3585755"/>
          <a:ext cx="4576725" cy="1337310"/>
        </p:xfrm>
        <a:graphic>
          <a:graphicData uri="http://schemas.openxmlformats.org/drawingml/2006/table">
            <a:tbl>
              <a:tblPr/>
              <a:tblGrid>
                <a:gridCol w="4576725">
                  <a:extLst>
                    <a:ext uri="{9D8B030D-6E8A-4147-A177-3AD203B41FA5}">
                      <a16:colId xmlns:a16="http://schemas.microsoft.com/office/drawing/2014/main" val="335988306"/>
                    </a:ext>
                  </a:extLst>
                </a:gridCol>
              </a:tblGrid>
              <a:tr h="222885">
                <a:tc>
                  <a:txBody>
                    <a:bodyPr/>
                    <a:lstStyle/>
                    <a:p>
                      <a:pPr algn="ctr" fontAlgn="b">
                        <a:buNone/>
                      </a:pPr>
                      <a:r>
                        <a:rPr lang="en-US" sz="1200" b="1" i="1" u="none" strike="noStrike">
                          <a:solidFill>
                            <a:schemeClr val="accent2"/>
                          </a:solidFill>
                          <a:effectLst/>
                          <a:latin typeface="+mn-lt"/>
                        </a:rPr>
                        <a:t>Key Topics Referenced by Members</a:t>
                      </a:r>
                    </a:p>
                  </a:txBody>
                  <a:tcPr marL="5715" marR="5715" marT="5715" marB="34290" anchor="b">
                    <a:lnL>
                      <a:noFill/>
                    </a:lnL>
                    <a:lnR>
                      <a:noFill/>
                    </a:lnR>
                    <a:lnT>
                      <a:noFill/>
                    </a:lnT>
                    <a:lnB>
                      <a:noFill/>
                    </a:lnB>
                    <a:noFill/>
                  </a:tcPr>
                </a:tc>
                <a:extLst>
                  <a:ext uri="{0D108BD9-81ED-4DB2-BD59-A6C34878D82A}">
                    <a16:rowId xmlns:a16="http://schemas.microsoft.com/office/drawing/2014/main" val="835103203"/>
                  </a:ext>
                </a:extLst>
              </a:tr>
              <a:tr h="222885">
                <a:tc>
                  <a:txBody>
                    <a:bodyPr/>
                    <a:lstStyle/>
                    <a:p>
                      <a:pPr algn="l" fontAlgn="b">
                        <a:buNone/>
                      </a:pPr>
                      <a:r>
                        <a:rPr lang="en-US" sz="1200" b="1" i="1" u="none" strike="noStrike">
                          <a:solidFill>
                            <a:schemeClr val="accent2"/>
                          </a:solidFill>
                          <a:effectLst/>
                          <a:latin typeface="+mn-lt"/>
                        </a:rPr>
                        <a:t>1. </a:t>
                      </a:r>
                      <a:r>
                        <a:rPr lang="en-US" sz="1200" b="0" i="0" u="none" strike="noStrike">
                          <a:solidFill>
                            <a:schemeClr val="tx1"/>
                          </a:solidFill>
                          <a:effectLst/>
                          <a:latin typeface="+mn-lt"/>
                        </a:rPr>
                        <a:t>Responsiveness and reliability of service</a:t>
                      </a:r>
                    </a:p>
                  </a:txBody>
                  <a:tcPr marL="5715" marR="5715" marT="5715" marB="34290" anchor="b">
                    <a:lnL>
                      <a:noFill/>
                    </a:lnL>
                    <a:lnR>
                      <a:noFill/>
                    </a:lnR>
                    <a:lnT>
                      <a:noFill/>
                    </a:lnT>
                    <a:lnB>
                      <a:noFill/>
                    </a:lnB>
                    <a:noFill/>
                  </a:tcPr>
                </a:tc>
                <a:extLst>
                  <a:ext uri="{0D108BD9-81ED-4DB2-BD59-A6C34878D82A}">
                    <a16:rowId xmlns:a16="http://schemas.microsoft.com/office/drawing/2014/main" val="3904297823"/>
                  </a:ext>
                </a:extLst>
              </a:tr>
              <a:tr h="222885">
                <a:tc>
                  <a:txBody>
                    <a:bodyPr/>
                    <a:lstStyle/>
                    <a:p>
                      <a:pPr algn="l" fontAlgn="b">
                        <a:buNone/>
                      </a:pPr>
                      <a:r>
                        <a:rPr lang="en-US" sz="1200" b="1" i="1" u="none" strike="noStrike">
                          <a:solidFill>
                            <a:schemeClr val="accent2"/>
                          </a:solidFill>
                          <a:effectLst/>
                          <a:latin typeface="+mn-lt"/>
                        </a:rPr>
                        <a:t>2. </a:t>
                      </a:r>
                      <a:r>
                        <a:rPr lang="en-US" sz="1200" b="0" i="0" u="none" strike="noStrike">
                          <a:solidFill>
                            <a:schemeClr val="tx1"/>
                          </a:solidFill>
                          <a:effectLst/>
                          <a:latin typeface="+mn-lt"/>
                        </a:rPr>
                        <a:t>High-quality and personalized customer service</a:t>
                      </a:r>
                    </a:p>
                  </a:txBody>
                  <a:tcPr marL="5715" marR="5715" marT="5715" marB="34290" anchor="b">
                    <a:lnL>
                      <a:noFill/>
                    </a:lnL>
                    <a:lnR>
                      <a:noFill/>
                    </a:lnR>
                    <a:lnT>
                      <a:noFill/>
                    </a:lnT>
                    <a:lnB>
                      <a:noFill/>
                    </a:lnB>
                    <a:noFill/>
                  </a:tcPr>
                </a:tc>
                <a:extLst>
                  <a:ext uri="{0D108BD9-81ED-4DB2-BD59-A6C34878D82A}">
                    <a16:rowId xmlns:a16="http://schemas.microsoft.com/office/drawing/2014/main" val="3903214967"/>
                  </a:ext>
                </a:extLst>
              </a:tr>
              <a:tr h="222885">
                <a:tc>
                  <a:txBody>
                    <a:bodyPr/>
                    <a:lstStyle/>
                    <a:p>
                      <a:pPr algn="l" fontAlgn="b">
                        <a:buNone/>
                      </a:pPr>
                      <a:r>
                        <a:rPr lang="en-US" sz="1200" b="1" i="1" u="none" strike="noStrike">
                          <a:solidFill>
                            <a:schemeClr val="accent2"/>
                          </a:solidFill>
                          <a:effectLst/>
                          <a:latin typeface="+mn-lt"/>
                        </a:rPr>
                        <a:t>3.</a:t>
                      </a:r>
                      <a:r>
                        <a:rPr lang="en-US" sz="1200" b="0" i="0" u="none" strike="noStrike">
                          <a:solidFill>
                            <a:schemeClr val="accent2"/>
                          </a:solidFill>
                          <a:effectLst/>
                          <a:latin typeface="+mn-lt"/>
                        </a:rPr>
                        <a:t> </a:t>
                      </a:r>
                      <a:r>
                        <a:rPr lang="en-US" sz="1200" b="0" i="0" u="none" strike="noStrike">
                          <a:solidFill>
                            <a:schemeClr val="tx1"/>
                          </a:solidFill>
                          <a:effectLst/>
                          <a:latin typeface="+mn-lt"/>
                        </a:rPr>
                        <a:t>Community focus and member inclusion</a:t>
                      </a:r>
                    </a:p>
                  </a:txBody>
                  <a:tcPr marL="5715" marR="5715" marT="5715" marB="34290" anchor="b">
                    <a:lnL>
                      <a:noFill/>
                    </a:lnL>
                    <a:lnR>
                      <a:noFill/>
                    </a:lnR>
                    <a:lnT>
                      <a:noFill/>
                    </a:lnT>
                    <a:lnB>
                      <a:noFill/>
                    </a:lnB>
                    <a:noFill/>
                  </a:tcPr>
                </a:tc>
                <a:extLst>
                  <a:ext uri="{0D108BD9-81ED-4DB2-BD59-A6C34878D82A}">
                    <a16:rowId xmlns:a16="http://schemas.microsoft.com/office/drawing/2014/main" val="752116931"/>
                  </a:ext>
                </a:extLst>
              </a:tr>
              <a:tr h="222885">
                <a:tc>
                  <a:txBody>
                    <a:bodyPr/>
                    <a:lstStyle/>
                    <a:p>
                      <a:pPr algn="l" fontAlgn="b">
                        <a:buNone/>
                      </a:pPr>
                      <a:r>
                        <a:rPr lang="en-US" sz="1200" b="1" i="1" u="none" strike="noStrike">
                          <a:solidFill>
                            <a:schemeClr val="accent2"/>
                          </a:solidFill>
                          <a:effectLst/>
                          <a:latin typeface="+mn-lt"/>
                        </a:rPr>
                        <a:t>4. </a:t>
                      </a:r>
                      <a:r>
                        <a:rPr lang="en-US" sz="1200" b="0" i="0" u="none" strike="noStrike">
                          <a:solidFill>
                            <a:schemeClr val="tx1"/>
                          </a:solidFill>
                          <a:effectLst/>
                          <a:latin typeface="+mn-lt"/>
                        </a:rPr>
                        <a:t>Competitiveness of rates</a:t>
                      </a:r>
                    </a:p>
                  </a:txBody>
                  <a:tcPr marL="5715" marR="5715" marT="5715" marB="34290" anchor="b">
                    <a:lnL>
                      <a:noFill/>
                    </a:lnL>
                    <a:lnR>
                      <a:noFill/>
                    </a:lnR>
                    <a:lnT>
                      <a:noFill/>
                    </a:lnT>
                    <a:lnB>
                      <a:noFill/>
                    </a:lnB>
                    <a:noFill/>
                  </a:tcPr>
                </a:tc>
                <a:extLst>
                  <a:ext uri="{0D108BD9-81ED-4DB2-BD59-A6C34878D82A}">
                    <a16:rowId xmlns:a16="http://schemas.microsoft.com/office/drawing/2014/main" val="2481842758"/>
                  </a:ext>
                </a:extLst>
              </a:tr>
              <a:tr h="222885">
                <a:tc>
                  <a:txBody>
                    <a:bodyPr/>
                    <a:lstStyle/>
                    <a:p>
                      <a:pPr algn="l" fontAlgn="b">
                        <a:buNone/>
                      </a:pPr>
                      <a:r>
                        <a:rPr lang="en-US" sz="1200" b="1" i="1" u="none" strike="noStrike">
                          <a:solidFill>
                            <a:schemeClr val="accent2"/>
                          </a:solidFill>
                          <a:effectLst/>
                          <a:latin typeface="+mn-lt"/>
                        </a:rPr>
                        <a:t>5. </a:t>
                      </a:r>
                      <a:r>
                        <a:rPr lang="en-US" sz="1200" b="0" i="0" u="none" strike="noStrike">
                          <a:solidFill>
                            <a:schemeClr val="tx1"/>
                          </a:solidFill>
                          <a:effectLst/>
                          <a:latin typeface="+mn-lt"/>
                        </a:rPr>
                        <a:t>Quality of digital resources (website, billing portals, </a:t>
                      </a:r>
                      <a:r>
                        <a:rPr lang="en-US" sz="1200" b="0" i="0" u="none" strike="noStrike" err="1">
                          <a:solidFill>
                            <a:schemeClr val="tx1"/>
                          </a:solidFill>
                          <a:effectLst/>
                          <a:latin typeface="+mn-lt"/>
                        </a:rPr>
                        <a:t>etc</a:t>
                      </a:r>
                      <a:r>
                        <a:rPr lang="en-US" sz="1200" b="0" i="0" u="none" strike="noStrike">
                          <a:solidFill>
                            <a:schemeClr val="tx1"/>
                          </a:solidFill>
                          <a:effectLst/>
                          <a:latin typeface="+mn-lt"/>
                        </a:rPr>
                        <a:t>)</a:t>
                      </a:r>
                    </a:p>
                  </a:txBody>
                  <a:tcPr marL="5715" marR="5715" marT="5715" marB="34290" anchor="b">
                    <a:lnL>
                      <a:noFill/>
                    </a:lnL>
                    <a:lnR>
                      <a:noFill/>
                    </a:lnR>
                    <a:lnT>
                      <a:noFill/>
                    </a:lnT>
                    <a:lnB>
                      <a:noFill/>
                    </a:lnB>
                    <a:noFill/>
                  </a:tcPr>
                </a:tc>
                <a:extLst>
                  <a:ext uri="{0D108BD9-81ED-4DB2-BD59-A6C34878D82A}">
                    <a16:rowId xmlns:a16="http://schemas.microsoft.com/office/drawing/2014/main" val="2521272940"/>
                  </a:ext>
                </a:extLst>
              </a:tr>
            </a:tbl>
          </a:graphicData>
        </a:graphic>
      </p:graphicFrame>
      <p:pic>
        <p:nvPicPr>
          <p:cNvPr id="10" name="Graphic 9" descr="Speech with solid fill">
            <a:extLst>
              <a:ext uri="{FF2B5EF4-FFF2-40B4-BE49-F238E27FC236}">
                <a16:creationId xmlns:a16="http://schemas.microsoft.com/office/drawing/2014/main" id="{99ED29AE-575D-B30A-E38C-9D333F1F62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339" y="1361395"/>
            <a:ext cx="2246020" cy="2420711"/>
          </a:xfrm>
          <a:prstGeom prst="rect">
            <a:avLst/>
          </a:prstGeom>
        </p:spPr>
      </p:pic>
      <p:sp>
        <p:nvSpPr>
          <p:cNvPr id="6" name="TextBox 5">
            <a:extLst>
              <a:ext uri="{FF2B5EF4-FFF2-40B4-BE49-F238E27FC236}">
                <a16:creationId xmlns:a16="http://schemas.microsoft.com/office/drawing/2014/main" id="{3AA4175B-928B-932F-9EB6-9575548D80B9}"/>
              </a:ext>
            </a:extLst>
          </p:cNvPr>
          <p:cNvSpPr txBox="1"/>
          <p:nvPr/>
        </p:nvSpPr>
        <p:spPr>
          <a:xfrm>
            <a:off x="3094264" y="1987575"/>
            <a:ext cx="1513787" cy="1015663"/>
          </a:xfrm>
          <a:prstGeom prst="rect">
            <a:avLst/>
          </a:prstGeom>
          <a:solidFill>
            <a:schemeClr val="accent2"/>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b="1" i="1">
                <a:solidFill>
                  <a:schemeClr val="bg1"/>
                </a:solidFill>
              </a:rPr>
              <a:t>What do you like best about your cooperative?</a:t>
            </a:r>
          </a:p>
        </p:txBody>
      </p:sp>
      <p:pic>
        <p:nvPicPr>
          <p:cNvPr id="8" name="Picture 7">
            <a:extLst>
              <a:ext uri="{FF2B5EF4-FFF2-40B4-BE49-F238E27FC236}">
                <a16:creationId xmlns:a16="http://schemas.microsoft.com/office/drawing/2014/main" id="{401507B5-21F1-46AA-83BD-30BD202F240B}"/>
              </a:ext>
            </a:extLst>
          </p:cNvPr>
          <p:cNvPicPr>
            <a:picLocks noChangeAspect="1"/>
          </p:cNvPicPr>
          <p:nvPr/>
        </p:nvPicPr>
        <p:blipFill>
          <a:blip r:embed="rId4"/>
          <a:stretch>
            <a:fillRect/>
          </a:stretch>
        </p:blipFill>
        <p:spPr>
          <a:xfrm>
            <a:off x="4806482" y="160266"/>
            <a:ext cx="4203556" cy="3309148"/>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71668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F656E-FE67-0615-4BB2-A2230B15C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98D9C-44C6-7BD9-399F-91C82EA7710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Verbatim Sentiment Analysis</a:t>
            </a:r>
          </a:p>
        </p:txBody>
      </p:sp>
      <p:sp>
        <p:nvSpPr>
          <p:cNvPr id="3" name="Text Placeholder 2">
            <a:extLst>
              <a:ext uri="{FF2B5EF4-FFF2-40B4-BE49-F238E27FC236}">
                <a16:creationId xmlns:a16="http://schemas.microsoft.com/office/drawing/2014/main" id="{CA8D083B-9AC5-7D1B-52D2-0E6EF0B0CE9F}"/>
              </a:ext>
            </a:extLst>
          </p:cNvPr>
          <p:cNvSpPr>
            <a:spLocks noGrp="1"/>
          </p:cNvSpPr>
          <p:nvPr>
            <p:ph type="body" sz="quarter" idx="10"/>
          </p:nvPr>
        </p:nvSpPr>
        <p:spPr>
          <a:xfrm>
            <a:off x="184029" y="771525"/>
            <a:ext cx="2546310" cy="4222790"/>
          </a:xfrm>
        </p:spPr>
        <p:txBody>
          <a:bodyP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As in the National Report, the areas of improvement most often cited by members is reliability and cost of their electric service. </a:t>
            </a:r>
          </a:p>
          <a:p>
            <a:r>
              <a:rPr lang="en-US"/>
              <a:t>Members also mention a desire for increased engagement with and communication from their cooperative as well as better accessibility of customer service lines, especially during adverse conditions. </a:t>
            </a:r>
          </a:p>
          <a:p>
            <a:r>
              <a:rPr lang="en-US"/>
              <a:t>A portion of respondents are looking to see new or improved internet and/or solar programs in their area, or an updated digital footprint for their cooperative. </a:t>
            </a:r>
          </a:p>
          <a:p>
            <a:r>
              <a:rPr lang="en-US"/>
              <a:t>Many members indicated that they’re very satisfied with their cooperative and suggested no improvements</a:t>
            </a:r>
          </a:p>
          <a:p>
            <a:endParaRPr lang="en-US"/>
          </a:p>
        </p:txBody>
      </p:sp>
      <p:pic>
        <p:nvPicPr>
          <p:cNvPr id="4" name="Graphic 3" descr="Speech with solid fill">
            <a:extLst>
              <a:ext uri="{FF2B5EF4-FFF2-40B4-BE49-F238E27FC236}">
                <a16:creationId xmlns:a16="http://schemas.microsoft.com/office/drawing/2014/main" id="{84A9086C-D62A-316C-F789-584C81C6A2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4951" y="1361395"/>
            <a:ext cx="2360759" cy="2420711"/>
          </a:xfrm>
          <a:prstGeom prst="rect">
            <a:avLst/>
          </a:prstGeom>
        </p:spPr>
      </p:pic>
      <p:sp>
        <p:nvSpPr>
          <p:cNvPr id="5" name="TextBox 4">
            <a:extLst>
              <a:ext uri="{FF2B5EF4-FFF2-40B4-BE49-F238E27FC236}">
                <a16:creationId xmlns:a16="http://schemas.microsoft.com/office/drawing/2014/main" id="{D0D6EC56-2CEE-7E25-ABC1-9F75D8A01BF0}"/>
              </a:ext>
            </a:extLst>
          </p:cNvPr>
          <p:cNvSpPr txBox="1"/>
          <p:nvPr/>
        </p:nvSpPr>
        <p:spPr>
          <a:xfrm>
            <a:off x="3001148" y="1987575"/>
            <a:ext cx="1608365" cy="1015663"/>
          </a:xfrm>
          <a:prstGeom prst="rect">
            <a:avLst/>
          </a:prstGeom>
          <a:solidFill>
            <a:srgbClr val="C00000"/>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b="1" i="1">
                <a:solidFill>
                  <a:schemeClr val="bg1"/>
                </a:solidFill>
              </a:rPr>
              <a:t>What would you improve about your cooperative?</a:t>
            </a:r>
          </a:p>
        </p:txBody>
      </p:sp>
      <p:graphicFrame>
        <p:nvGraphicFramePr>
          <p:cNvPr id="7" name="Table 6">
            <a:extLst>
              <a:ext uri="{FF2B5EF4-FFF2-40B4-BE49-F238E27FC236}">
                <a16:creationId xmlns:a16="http://schemas.microsoft.com/office/drawing/2014/main" id="{2B2F960B-9797-41F9-D090-CA8AAAC826A5}"/>
              </a:ext>
            </a:extLst>
          </p:cNvPr>
          <p:cNvGraphicFramePr>
            <a:graphicFrameLocks noGrp="1"/>
          </p:cNvGraphicFramePr>
          <p:nvPr/>
        </p:nvGraphicFramePr>
        <p:xfrm>
          <a:off x="4535285" y="3506736"/>
          <a:ext cx="4576725" cy="1337310"/>
        </p:xfrm>
        <a:graphic>
          <a:graphicData uri="http://schemas.openxmlformats.org/drawingml/2006/table">
            <a:tbl>
              <a:tblPr/>
              <a:tblGrid>
                <a:gridCol w="4576725">
                  <a:extLst>
                    <a:ext uri="{9D8B030D-6E8A-4147-A177-3AD203B41FA5}">
                      <a16:colId xmlns:a16="http://schemas.microsoft.com/office/drawing/2014/main" val="335988306"/>
                    </a:ext>
                  </a:extLst>
                </a:gridCol>
              </a:tblGrid>
              <a:tr h="222885">
                <a:tc>
                  <a:txBody>
                    <a:bodyPr/>
                    <a:lstStyle/>
                    <a:p>
                      <a:pPr algn="ctr" fontAlgn="b">
                        <a:buNone/>
                      </a:pPr>
                      <a:r>
                        <a:rPr lang="en-US" sz="1200" b="1" i="1" u="none" strike="noStrike">
                          <a:solidFill>
                            <a:srgbClr val="C00000"/>
                          </a:solidFill>
                          <a:effectLst/>
                          <a:latin typeface="+mn-lt"/>
                        </a:rPr>
                        <a:t>Key Topics Referenced by Members</a:t>
                      </a:r>
                    </a:p>
                  </a:txBody>
                  <a:tcPr marL="5715" marR="5715" marT="5715" marB="34290" anchor="b">
                    <a:lnL>
                      <a:noFill/>
                    </a:lnL>
                    <a:lnR>
                      <a:noFill/>
                    </a:lnR>
                    <a:lnT>
                      <a:noFill/>
                    </a:lnT>
                    <a:lnB>
                      <a:noFill/>
                    </a:lnB>
                    <a:noFill/>
                  </a:tcPr>
                </a:tc>
                <a:extLst>
                  <a:ext uri="{0D108BD9-81ED-4DB2-BD59-A6C34878D82A}">
                    <a16:rowId xmlns:a16="http://schemas.microsoft.com/office/drawing/2014/main" val="835103203"/>
                  </a:ext>
                </a:extLst>
              </a:tr>
              <a:tr h="222885">
                <a:tc>
                  <a:txBody>
                    <a:bodyPr/>
                    <a:lstStyle/>
                    <a:p>
                      <a:pPr algn="l" fontAlgn="b">
                        <a:buNone/>
                      </a:pPr>
                      <a:r>
                        <a:rPr lang="en-US" sz="1200" b="1" i="1" u="none" strike="noStrike">
                          <a:solidFill>
                            <a:srgbClr val="C00000"/>
                          </a:solidFill>
                          <a:effectLst/>
                          <a:latin typeface="+mn-lt"/>
                        </a:rPr>
                        <a:t>1. </a:t>
                      </a:r>
                      <a:r>
                        <a:rPr lang="en-US" sz="1200" b="0" i="0" u="none" strike="noStrike">
                          <a:solidFill>
                            <a:schemeClr val="tx1"/>
                          </a:solidFill>
                          <a:effectLst/>
                          <a:latin typeface="+mn-lt"/>
                        </a:rPr>
                        <a:t>Lower electricity costs and increase rebates</a:t>
                      </a:r>
                    </a:p>
                  </a:txBody>
                  <a:tcPr marL="5715" marR="5715" marT="5715" marB="34290" anchor="b">
                    <a:lnL>
                      <a:noFill/>
                    </a:lnL>
                    <a:lnR>
                      <a:noFill/>
                    </a:lnR>
                    <a:lnT>
                      <a:noFill/>
                    </a:lnT>
                    <a:lnB>
                      <a:noFill/>
                    </a:lnB>
                    <a:noFill/>
                  </a:tcPr>
                </a:tc>
                <a:extLst>
                  <a:ext uri="{0D108BD9-81ED-4DB2-BD59-A6C34878D82A}">
                    <a16:rowId xmlns:a16="http://schemas.microsoft.com/office/drawing/2014/main" val="3904297823"/>
                  </a:ext>
                </a:extLst>
              </a:tr>
              <a:tr h="222885">
                <a:tc>
                  <a:txBody>
                    <a:bodyPr/>
                    <a:lstStyle/>
                    <a:p>
                      <a:pPr algn="l" fontAlgn="b">
                        <a:buNone/>
                      </a:pPr>
                      <a:r>
                        <a:rPr lang="en-US" sz="1200" b="1" i="1" u="none" strike="noStrike">
                          <a:solidFill>
                            <a:srgbClr val="C00000"/>
                          </a:solidFill>
                          <a:effectLst/>
                          <a:latin typeface="+mn-lt"/>
                        </a:rPr>
                        <a:t>2. </a:t>
                      </a:r>
                      <a:r>
                        <a:rPr lang="en-US" sz="1200" b="0" i="0" u="none" strike="noStrike">
                          <a:solidFill>
                            <a:schemeClr val="tx1"/>
                          </a:solidFill>
                          <a:effectLst/>
                          <a:latin typeface="+mn-lt"/>
                        </a:rPr>
                        <a:t>Improve reliability and reduce outages</a:t>
                      </a:r>
                    </a:p>
                  </a:txBody>
                  <a:tcPr marL="5715" marR="5715" marT="5715" marB="34290" anchor="b">
                    <a:lnL>
                      <a:noFill/>
                    </a:lnL>
                    <a:lnR>
                      <a:noFill/>
                    </a:lnR>
                    <a:lnT>
                      <a:noFill/>
                    </a:lnT>
                    <a:lnB>
                      <a:noFill/>
                    </a:lnB>
                    <a:noFill/>
                  </a:tcPr>
                </a:tc>
                <a:extLst>
                  <a:ext uri="{0D108BD9-81ED-4DB2-BD59-A6C34878D82A}">
                    <a16:rowId xmlns:a16="http://schemas.microsoft.com/office/drawing/2014/main" val="3903214967"/>
                  </a:ext>
                </a:extLst>
              </a:tr>
              <a:tr h="222885">
                <a:tc>
                  <a:txBody>
                    <a:bodyPr/>
                    <a:lstStyle/>
                    <a:p>
                      <a:pPr algn="l" fontAlgn="b">
                        <a:buNone/>
                      </a:pPr>
                      <a:r>
                        <a:rPr lang="en-US" sz="1200" b="1" i="1" u="none" strike="noStrike">
                          <a:solidFill>
                            <a:srgbClr val="C00000"/>
                          </a:solidFill>
                          <a:effectLst/>
                          <a:latin typeface="+mn-lt"/>
                        </a:rPr>
                        <a:t>3.</a:t>
                      </a:r>
                      <a:r>
                        <a:rPr lang="en-US" sz="1200" b="0" i="0" u="none" strike="noStrike">
                          <a:solidFill>
                            <a:srgbClr val="C00000"/>
                          </a:solidFill>
                          <a:effectLst/>
                          <a:latin typeface="+mn-lt"/>
                        </a:rPr>
                        <a:t> </a:t>
                      </a:r>
                      <a:r>
                        <a:rPr lang="en-US" sz="1200" b="0" i="0" u="none" strike="noStrike">
                          <a:solidFill>
                            <a:schemeClr val="tx1"/>
                          </a:solidFill>
                          <a:effectLst/>
                          <a:latin typeface="+mn-lt"/>
                        </a:rPr>
                        <a:t>Enhance internet and digital offerings</a:t>
                      </a:r>
                    </a:p>
                  </a:txBody>
                  <a:tcPr marL="5715" marR="5715" marT="5715" marB="34290" anchor="b">
                    <a:lnL>
                      <a:noFill/>
                    </a:lnL>
                    <a:lnR>
                      <a:noFill/>
                    </a:lnR>
                    <a:lnT>
                      <a:noFill/>
                    </a:lnT>
                    <a:lnB>
                      <a:noFill/>
                    </a:lnB>
                    <a:noFill/>
                  </a:tcPr>
                </a:tc>
                <a:extLst>
                  <a:ext uri="{0D108BD9-81ED-4DB2-BD59-A6C34878D82A}">
                    <a16:rowId xmlns:a16="http://schemas.microsoft.com/office/drawing/2014/main" val="752116931"/>
                  </a:ext>
                </a:extLst>
              </a:tr>
              <a:tr h="222885">
                <a:tc>
                  <a:txBody>
                    <a:bodyPr/>
                    <a:lstStyle/>
                    <a:p>
                      <a:pPr algn="l" fontAlgn="b">
                        <a:buNone/>
                      </a:pPr>
                      <a:r>
                        <a:rPr lang="en-US" sz="1200" b="1" i="1" u="none" strike="noStrike">
                          <a:solidFill>
                            <a:srgbClr val="C00000"/>
                          </a:solidFill>
                          <a:effectLst/>
                          <a:latin typeface="+mn-lt"/>
                        </a:rPr>
                        <a:t>4. </a:t>
                      </a:r>
                      <a:r>
                        <a:rPr lang="en-US" sz="1200" b="0" i="0" u="none" strike="noStrike">
                          <a:solidFill>
                            <a:schemeClr val="tx1"/>
                          </a:solidFill>
                          <a:effectLst/>
                          <a:latin typeface="+mn-lt"/>
                        </a:rPr>
                        <a:t>Improve knowledgeability and accessibility in customer service</a:t>
                      </a:r>
                    </a:p>
                  </a:txBody>
                  <a:tcPr marL="5715" marR="5715" marT="5715" marB="34290" anchor="b">
                    <a:lnL>
                      <a:noFill/>
                    </a:lnL>
                    <a:lnR>
                      <a:noFill/>
                    </a:lnR>
                    <a:lnT>
                      <a:noFill/>
                    </a:lnT>
                    <a:lnB>
                      <a:noFill/>
                    </a:lnB>
                    <a:noFill/>
                  </a:tcPr>
                </a:tc>
                <a:extLst>
                  <a:ext uri="{0D108BD9-81ED-4DB2-BD59-A6C34878D82A}">
                    <a16:rowId xmlns:a16="http://schemas.microsoft.com/office/drawing/2014/main" val="2481842758"/>
                  </a:ext>
                </a:extLst>
              </a:tr>
              <a:tr h="222885">
                <a:tc>
                  <a:txBody>
                    <a:bodyPr/>
                    <a:lstStyle/>
                    <a:p>
                      <a:pPr algn="l" fontAlgn="b">
                        <a:buNone/>
                      </a:pPr>
                      <a:r>
                        <a:rPr lang="en-US" sz="1200" b="1" i="1" u="none" strike="noStrike">
                          <a:solidFill>
                            <a:srgbClr val="C00000"/>
                          </a:solidFill>
                          <a:effectLst/>
                          <a:latin typeface="+mn-lt"/>
                        </a:rPr>
                        <a:t>5. </a:t>
                      </a:r>
                      <a:r>
                        <a:rPr lang="en-US" sz="1200" b="0" i="0" u="none" strike="noStrike">
                          <a:solidFill>
                            <a:schemeClr val="tx1"/>
                          </a:solidFill>
                          <a:effectLst/>
                          <a:latin typeface="+mn-lt"/>
                        </a:rPr>
                        <a:t>Better engagement with membership</a:t>
                      </a:r>
                    </a:p>
                  </a:txBody>
                  <a:tcPr marL="5715" marR="5715" marT="5715" marB="34290" anchor="b">
                    <a:lnL>
                      <a:noFill/>
                    </a:lnL>
                    <a:lnR>
                      <a:noFill/>
                    </a:lnR>
                    <a:lnT>
                      <a:noFill/>
                    </a:lnT>
                    <a:lnB>
                      <a:noFill/>
                    </a:lnB>
                    <a:noFill/>
                  </a:tcPr>
                </a:tc>
                <a:extLst>
                  <a:ext uri="{0D108BD9-81ED-4DB2-BD59-A6C34878D82A}">
                    <a16:rowId xmlns:a16="http://schemas.microsoft.com/office/drawing/2014/main" val="2521272940"/>
                  </a:ext>
                </a:extLst>
              </a:tr>
            </a:tbl>
          </a:graphicData>
        </a:graphic>
      </p:graphicFrame>
      <p:pic>
        <p:nvPicPr>
          <p:cNvPr id="9" name="Picture 8">
            <a:extLst>
              <a:ext uri="{FF2B5EF4-FFF2-40B4-BE49-F238E27FC236}">
                <a16:creationId xmlns:a16="http://schemas.microsoft.com/office/drawing/2014/main" id="{9465BBAE-ECC6-573F-D4DE-FD82B8807259}"/>
              </a:ext>
            </a:extLst>
          </p:cNvPr>
          <p:cNvPicPr>
            <a:picLocks noChangeAspect="1"/>
          </p:cNvPicPr>
          <p:nvPr/>
        </p:nvPicPr>
        <p:blipFill>
          <a:blip r:embed="rId4">
            <a:clrChange>
              <a:clrFrom>
                <a:srgbClr val="FCFFFF"/>
              </a:clrFrom>
              <a:clrTo>
                <a:srgbClr val="FCFFFF">
                  <a:alpha val="0"/>
                </a:srgbClr>
              </a:clrTo>
            </a:clrChange>
            <a:duotone>
              <a:prstClr val="black"/>
              <a:srgbClr val="C00000">
                <a:tint val="45000"/>
                <a:satMod val="400000"/>
              </a:srgbClr>
            </a:duotone>
            <a:extLst>
              <a:ext uri="{BEBA8EAE-BF5A-486C-A8C5-ECC9F3942E4B}">
                <a14:imgProps xmlns:a14="http://schemas.microsoft.com/office/drawing/2010/main">
                  <a14:imgLayer r:embed="rId5">
                    <a14:imgEffect>
                      <a14:colorTemperature colorTemp="6101"/>
                    </a14:imgEffect>
                    <a14:imgEffect>
                      <a14:saturation sat="400000"/>
                    </a14:imgEffect>
                    <a14:imgEffect>
                      <a14:brightnessContrast contrast="20000"/>
                    </a14:imgEffect>
                  </a14:imgLayer>
                </a14:imgProps>
              </a:ext>
            </a:extLst>
          </a:blip>
          <a:stretch>
            <a:fillRect/>
          </a:stretch>
        </p:blipFill>
        <p:spPr>
          <a:xfrm>
            <a:off x="4880323" y="247584"/>
            <a:ext cx="4043929" cy="3216288"/>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97397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BD3B4-AB12-1B74-19E5-5CE38B3B15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B5F7481-DEC0-05CF-5ACA-6F6368391128}"/>
              </a:ext>
            </a:extLst>
          </p:cNvPr>
          <p:cNvSpPr>
            <a:spLocks noGrp="1"/>
          </p:cNvSpPr>
          <p:nvPr>
            <p:ph type="title"/>
            <p:custDataLst>
              <p:tags r:id="rId1"/>
            </p:custDataLst>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Price Relative to Other Electric Utility Providers In the Area </a:t>
            </a:r>
          </a:p>
        </p:txBody>
      </p:sp>
      <p:sp>
        <p:nvSpPr>
          <p:cNvPr id="2" name="Text Placeholder 1">
            <a:extLst>
              <a:ext uri="{FF2B5EF4-FFF2-40B4-BE49-F238E27FC236}">
                <a16:creationId xmlns:a16="http://schemas.microsoft.com/office/drawing/2014/main" id="{E723FA82-5582-46C2-E22A-BEFCCFFC8C29}"/>
              </a:ext>
            </a:extLst>
          </p:cNvPr>
          <p:cNvSpPr>
            <a:spLocks noGrp="1"/>
          </p:cNvSpPr>
          <p:nvPr>
            <p:ph type="body" sz="quarter" idx="10"/>
          </p:nvPr>
        </p:nvSpPr>
        <p:spPr>
          <a:xfrm>
            <a:off x="6465124" y="771526"/>
            <a:ext cx="2360756" cy="4262817"/>
          </a:xfrm>
        </p:spPr>
        <p:txBody>
          <a:bodyPr vert="horz" lIns="68580" tIns="34290" rIns="68580" bIns="34290" rtlCol="0" anchor="t">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Nova Light"/>
              </a:rPr>
              <a:t>A little over a third of surveyed members are unsure how their cooperative’s rates compare to other providers in the area.  A very similar percentage of members (</a:t>
            </a:r>
            <a:r>
              <a:rPr lang="en-US" b="1">
                <a:latin typeface="Arial Nova Light"/>
              </a:rPr>
              <a:t>34%</a:t>
            </a:r>
            <a:r>
              <a:rPr lang="en-US">
                <a:latin typeface="Arial Nova Light"/>
              </a:rPr>
              <a:t>) believe their rates are somewhat or much lower than other providers. </a:t>
            </a:r>
          </a:p>
          <a:p>
            <a:r>
              <a:rPr lang="en-US">
                <a:latin typeface="Arial Nova Light"/>
              </a:rPr>
              <a:t>About one in ten (</a:t>
            </a:r>
            <a:r>
              <a:rPr lang="en-US" b="1">
                <a:solidFill>
                  <a:schemeClr val="tx1">
                    <a:lumMod val="50000"/>
                  </a:schemeClr>
                </a:solidFill>
                <a:latin typeface="Arial Nova Light"/>
              </a:rPr>
              <a:t>14%</a:t>
            </a:r>
            <a:r>
              <a:rPr lang="en-US">
                <a:latin typeface="Arial Nova Light"/>
              </a:rPr>
              <a:t>) members reported that their cooperative’s pricing was higher (</a:t>
            </a:r>
            <a:r>
              <a:rPr lang="en-US" b="1">
                <a:solidFill>
                  <a:schemeClr val="tx1">
                    <a:lumMod val="50000"/>
                  </a:schemeClr>
                </a:solidFill>
                <a:latin typeface="Arial Nova Light"/>
              </a:rPr>
              <a:t>8%</a:t>
            </a:r>
            <a:r>
              <a:rPr lang="en-US">
                <a:latin typeface="Arial Nova Light"/>
              </a:rPr>
              <a:t>) or much higher (</a:t>
            </a:r>
            <a:r>
              <a:rPr lang="en-US" b="1">
                <a:solidFill>
                  <a:schemeClr val="tx1">
                    <a:lumMod val="50000"/>
                  </a:schemeClr>
                </a:solidFill>
                <a:latin typeface="Arial Nova Light"/>
              </a:rPr>
              <a:t>6%</a:t>
            </a:r>
            <a:r>
              <a:rPr lang="en-US">
                <a:latin typeface="Arial Nova Light"/>
              </a:rPr>
              <a:t>) compared to other providers.  </a:t>
            </a:r>
          </a:p>
          <a:p>
            <a:r>
              <a:rPr lang="en-US">
                <a:latin typeface="Arial Nova Light"/>
              </a:rPr>
              <a:t>Notably, member perceptions of pricing appear to influence satisfaction levels. Among those few who perceive their relative prices as higher, ACSI scores are well below average while those perceiving they pay less provide higher than average ACSI scores. </a:t>
            </a:r>
          </a:p>
          <a:p>
            <a:endParaRPr lang="en-US"/>
          </a:p>
        </p:txBody>
      </p:sp>
      <p:graphicFrame>
        <p:nvGraphicFramePr>
          <p:cNvPr id="12" name="Chart Placeholder 10">
            <a:extLst>
              <a:ext uri="{FF2B5EF4-FFF2-40B4-BE49-F238E27FC236}">
                <a16:creationId xmlns:a16="http://schemas.microsoft.com/office/drawing/2014/main" id="{42B43D1D-9FB2-1EBD-D2D1-AEDB0454E0DD}"/>
              </a:ext>
            </a:extLst>
          </p:cNvPr>
          <p:cNvGraphicFramePr>
            <a:graphicFrameLocks noGrp="1"/>
          </p:cNvGraphicFramePr>
          <p:nvPr>
            <p:ph type="chart" sz="quarter" idx="4294967295"/>
            <p:custDataLst>
              <p:tags r:id="rId2"/>
            </p:custDataLst>
          </p:nvPr>
        </p:nvGraphicFramePr>
        <p:xfrm>
          <a:off x="670389" y="1025893"/>
          <a:ext cx="5129213" cy="34468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a:extLst>
              <a:ext uri="{FF2B5EF4-FFF2-40B4-BE49-F238E27FC236}">
                <a16:creationId xmlns:a16="http://schemas.microsoft.com/office/drawing/2014/main" id="{0D540602-F1BD-E1D7-ECE5-13A2A6EFF038}"/>
              </a:ext>
            </a:extLst>
          </p:cNvPr>
          <p:cNvGraphicFramePr>
            <a:graphicFrameLocks noGrp="1"/>
          </p:cNvGraphicFramePr>
          <p:nvPr/>
        </p:nvGraphicFramePr>
        <p:xfrm>
          <a:off x="4729356" y="1025893"/>
          <a:ext cx="559781" cy="2842328"/>
        </p:xfrm>
        <a:graphic>
          <a:graphicData uri="http://schemas.openxmlformats.org/drawingml/2006/table">
            <a:tbl>
              <a:tblPr firstRow="1" bandRow="1">
                <a:tableStyleId>{5C22544A-7EE6-4342-B048-85BDC9FD1C3A}</a:tableStyleId>
              </a:tblPr>
              <a:tblGrid>
                <a:gridCol w="559781">
                  <a:extLst>
                    <a:ext uri="{9D8B030D-6E8A-4147-A177-3AD203B41FA5}">
                      <a16:colId xmlns:a16="http://schemas.microsoft.com/office/drawing/2014/main" val="3088382452"/>
                    </a:ext>
                  </a:extLst>
                </a:gridCol>
              </a:tblGrid>
              <a:tr h="241400">
                <a:tc>
                  <a:txBody>
                    <a:bodyPr/>
                    <a:lstStyle/>
                    <a:p>
                      <a:pPr algn="ctr"/>
                      <a:r>
                        <a:rPr lang="en-US" sz="1100"/>
                        <a:t>ACSI </a:t>
                      </a:r>
                    </a:p>
                  </a:txBody>
                  <a:tcPr marL="68580" marR="68580" marT="34290" marB="34290"/>
                </a:tc>
                <a:extLst>
                  <a:ext uri="{0D108BD9-81ED-4DB2-BD59-A6C34878D82A}">
                    <a16:rowId xmlns:a16="http://schemas.microsoft.com/office/drawing/2014/main" val="3337238189"/>
                  </a:ext>
                </a:extLst>
              </a:tr>
              <a:tr h="433488">
                <a:tc>
                  <a:txBody>
                    <a:bodyPr/>
                    <a:lstStyle/>
                    <a:p>
                      <a:pPr algn="ctr"/>
                      <a:r>
                        <a:rPr lang="en-US" sz="1100"/>
                        <a:t>35</a:t>
                      </a:r>
                    </a:p>
                  </a:txBody>
                  <a:tcPr marL="68580" marR="68580" marT="34290" marB="34290" anchor="ctr"/>
                </a:tc>
                <a:extLst>
                  <a:ext uri="{0D108BD9-81ED-4DB2-BD59-A6C34878D82A}">
                    <a16:rowId xmlns:a16="http://schemas.microsoft.com/office/drawing/2014/main" val="1076347842"/>
                  </a:ext>
                </a:extLst>
              </a:tr>
              <a:tr h="433488">
                <a:tc>
                  <a:txBody>
                    <a:bodyPr/>
                    <a:lstStyle/>
                    <a:p>
                      <a:pPr algn="ctr"/>
                      <a:r>
                        <a:rPr lang="en-US" sz="1100"/>
                        <a:t>69</a:t>
                      </a:r>
                    </a:p>
                  </a:txBody>
                  <a:tcPr marL="68580" marR="68580" marT="34290" marB="34290" anchor="ctr"/>
                </a:tc>
                <a:extLst>
                  <a:ext uri="{0D108BD9-81ED-4DB2-BD59-A6C34878D82A}">
                    <a16:rowId xmlns:a16="http://schemas.microsoft.com/office/drawing/2014/main" val="839201798"/>
                  </a:ext>
                </a:extLst>
              </a:tr>
              <a:tr h="433488">
                <a:tc>
                  <a:txBody>
                    <a:bodyPr/>
                    <a:lstStyle/>
                    <a:p>
                      <a:pPr algn="ctr"/>
                      <a:r>
                        <a:rPr lang="en-US" sz="1100"/>
                        <a:t>85</a:t>
                      </a:r>
                    </a:p>
                  </a:txBody>
                  <a:tcPr marL="68580" marR="68580" marT="34290" marB="34290" anchor="ctr"/>
                </a:tc>
                <a:extLst>
                  <a:ext uri="{0D108BD9-81ED-4DB2-BD59-A6C34878D82A}">
                    <a16:rowId xmlns:a16="http://schemas.microsoft.com/office/drawing/2014/main" val="2454979886"/>
                  </a:ext>
                </a:extLst>
              </a:tr>
              <a:tr h="433488">
                <a:tc>
                  <a:txBody>
                    <a:bodyPr/>
                    <a:lstStyle/>
                    <a:p>
                      <a:pPr algn="ctr"/>
                      <a:r>
                        <a:rPr lang="en-US" sz="1100"/>
                        <a:t>92</a:t>
                      </a:r>
                    </a:p>
                  </a:txBody>
                  <a:tcPr marL="68580" marR="68580" marT="34290" marB="34290" anchor="ctr"/>
                </a:tc>
                <a:extLst>
                  <a:ext uri="{0D108BD9-81ED-4DB2-BD59-A6C34878D82A}">
                    <a16:rowId xmlns:a16="http://schemas.microsoft.com/office/drawing/2014/main" val="508647692"/>
                  </a:ext>
                </a:extLst>
              </a:tr>
              <a:tr h="433488">
                <a:tc>
                  <a:txBody>
                    <a:bodyPr/>
                    <a:lstStyle/>
                    <a:p>
                      <a:pPr algn="ctr"/>
                      <a:r>
                        <a:rPr lang="en-US" sz="1100"/>
                        <a:t>95</a:t>
                      </a:r>
                    </a:p>
                  </a:txBody>
                  <a:tcPr marL="68580" marR="68580" marT="34290" marB="34290" anchor="ctr"/>
                </a:tc>
                <a:extLst>
                  <a:ext uri="{0D108BD9-81ED-4DB2-BD59-A6C34878D82A}">
                    <a16:rowId xmlns:a16="http://schemas.microsoft.com/office/drawing/2014/main" val="1326723213"/>
                  </a:ext>
                </a:extLst>
              </a:tr>
              <a:tr h="433488">
                <a:tc>
                  <a:txBody>
                    <a:bodyPr/>
                    <a:lstStyle/>
                    <a:p>
                      <a:pPr algn="ctr"/>
                      <a:r>
                        <a:rPr lang="en-US" sz="1100" dirty="0"/>
                        <a:t>90</a:t>
                      </a:r>
                    </a:p>
                  </a:txBody>
                  <a:tcPr marL="68580" marR="68580" marT="34290" marB="34290" anchor="ctr"/>
                </a:tc>
                <a:extLst>
                  <a:ext uri="{0D108BD9-81ED-4DB2-BD59-A6C34878D82A}">
                    <a16:rowId xmlns:a16="http://schemas.microsoft.com/office/drawing/2014/main" val="3062808824"/>
                  </a:ext>
                </a:extLst>
              </a:tr>
            </a:tbl>
          </a:graphicData>
        </a:graphic>
      </p:graphicFrame>
    </p:spTree>
    <p:extLst>
      <p:ext uri="{BB962C8B-B14F-4D97-AF65-F5344CB8AC3E}">
        <p14:creationId xmlns:p14="http://schemas.microsoft.com/office/powerpoint/2010/main" val="114979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32F54376-9FBB-AF89-04D7-352CB9E22F09}"/>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43DF6D36-936B-F07A-4264-D307C811FFBD}"/>
              </a:ext>
            </a:extLst>
          </p:cNvPr>
          <p:cNvSpPr txBox="1">
            <a:spLocks noGrp="1"/>
          </p:cNvSpPr>
          <p:nvPr>
            <p:ph type="body" idx="1"/>
          </p:nvPr>
        </p:nvSpPr>
        <p:spPr>
          <a:xfrm>
            <a:off x="311700" y="1345335"/>
            <a:ext cx="8520600" cy="3224303"/>
          </a:xfrm>
          <a:prstGeom prst="rect">
            <a:avLst/>
          </a:prstGeom>
          <a:noFill/>
          <a:ln>
            <a:noFill/>
          </a:ln>
        </p:spPr>
        <p:txBody>
          <a:bodyPr spcFirstLastPara="1" wrap="square" lIns="91425" tIns="91425" rIns="91425" bIns="91425" anchor="t" anchorCtr="0">
            <a:noAutofit/>
          </a:bodyPr>
          <a:lstStyle/>
          <a:p>
            <a:pPr marL="285750" indent="-285750">
              <a:lnSpc>
                <a:spcPct val="114999"/>
              </a:lnSpc>
            </a:pPr>
            <a:r>
              <a:rPr lang="en-US" dirty="0">
                <a:solidFill>
                  <a:schemeClr val="dk1"/>
                </a:solidFill>
                <a:latin typeface="Calibri"/>
                <a:ea typeface="Calibri"/>
                <a:cs typeface="Calibri"/>
              </a:rPr>
              <a:t>How can we strengthen our partnership?</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is working well and what can we improve?</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do you engage your members?</a:t>
            </a:r>
            <a:endParaRPr lang="en-US">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How to you use TE to benefit your member-systems?</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TE programs bring the most value to your organization?</a:t>
            </a:r>
            <a:endParaRPr lang="en-US" dirty="0">
              <a:solidFill>
                <a:schemeClr val="dk1"/>
              </a:solidFill>
              <a:latin typeface="Calibri"/>
              <a:cs typeface="Calibri"/>
            </a:endParaRPr>
          </a:p>
          <a:p>
            <a:pPr marL="285750" indent="-285750">
              <a:lnSpc>
                <a:spcPct val="114999"/>
              </a:lnSpc>
            </a:pPr>
            <a:r>
              <a:rPr lang="en-US" dirty="0">
                <a:solidFill>
                  <a:schemeClr val="dk1"/>
                </a:solidFill>
                <a:latin typeface="Calibri"/>
                <a:ea typeface="Calibri"/>
                <a:cs typeface="Calibri"/>
              </a:rPr>
              <a:t>What increases in program usage will help your member-systems most in 2026?</a:t>
            </a:r>
          </a:p>
          <a:p>
            <a:pPr marL="285750" indent="-285750">
              <a:lnSpc>
                <a:spcPct val="114999"/>
              </a:lnSpc>
            </a:pPr>
            <a:r>
              <a:rPr lang="en-US" dirty="0">
                <a:solidFill>
                  <a:schemeClr val="dk1"/>
                </a:solidFill>
                <a:latin typeface="Calibri"/>
                <a:ea typeface="Calibri"/>
                <a:cs typeface="Calibri"/>
              </a:rPr>
              <a:t>What increases in program engagement will help your RM organization build value and stronger connections with my member systems in 2026? </a:t>
            </a:r>
            <a:endParaRPr lang="en-US" dirty="0">
              <a:solidFill>
                <a:schemeClr val="dk1"/>
              </a:solidFill>
              <a:latin typeface="Calibri"/>
              <a:cs typeface="Calibri"/>
            </a:endParaRPr>
          </a:p>
        </p:txBody>
      </p:sp>
      <p:sp>
        <p:nvSpPr>
          <p:cNvPr id="2" name="TextBox 1">
            <a:extLst>
              <a:ext uri="{FF2B5EF4-FFF2-40B4-BE49-F238E27FC236}">
                <a16:creationId xmlns:a16="http://schemas.microsoft.com/office/drawing/2014/main" id="{27D41CD2-2B39-C5CE-41BF-3E05821D00FB}"/>
              </a:ext>
            </a:extLst>
          </p:cNvPr>
          <p:cNvSpPr txBox="1"/>
          <p:nvPr/>
        </p:nvSpPr>
        <p:spPr>
          <a:xfrm>
            <a:off x="311700" y="573862"/>
            <a:ext cx="7628839" cy="492122"/>
          </a:xfrm>
          <a:prstGeom prst="rect">
            <a:avLst/>
          </a:prstGeom>
          <a:noFill/>
          <a:ln>
            <a:noFill/>
          </a:ln>
        </p:spPr>
        <p:txBody>
          <a:bodyPr wrap="square" lIns="91440" tIns="45720" rIns="91440" bIns="45720" anchor="t">
            <a:spAutoFit/>
          </a:bodyPr>
          <a:lstStyle/>
          <a:p>
            <a:pPr marL="133350">
              <a:lnSpc>
                <a:spcPct val="115000"/>
              </a:lnSpc>
              <a:spcBef>
                <a:spcPts val="1200"/>
              </a:spcBef>
              <a:buSzPts val="1500"/>
              <a:defRPr/>
            </a:pPr>
            <a:r>
              <a:rPr lang="en-US" sz="2400" b="1" dirty="0">
                <a:latin typeface="Calibri"/>
                <a:cs typeface="Calibri"/>
              </a:rPr>
              <a:t>Group Discussion</a:t>
            </a:r>
            <a:r>
              <a:rPr kumimoji="0" lang="en-US" sz="2400" b="1" i="0" u="none" strike="noStrike" kern="0" cap="none" spc="0" normalizeH="0" baseline="0" noProof="0" dirty="0">
                <a:ln>
                  <a:noFill/>
                </a:ln>
                <a:solidFill>
                  <a:srgbClr val="000000"/>
                </a:solidFill>
                <a:effectLst/>
                <a:uLnTx/>
                <a:uFillTx/>
                <a:latin typeface="Calibri"/>
                <a:cs typeface="Calibri"/>
                <a:sym typeface="Arial"/>
              </a:rPr>
              <a:t>:</a:t>
            </a:r>
          </a:p>
        </p:txBody>
      </p:sp>
    </p:spTree>
    <p:extLst>
      <p:ext uri="{BB962C8B-B14F-4D97-AF65-F5344CB8AC3E}">
        <p14:creationId xmlns:p14="http://schemas.microsoft.com/office/powerpoint/2010/main" val="1753650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820868" y="1531899"/>
            <a:ext cx="7502264" cy="1002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2800" b="1">
                <a:solidFill>
                  <a:srgbClr val="FFFFFF"/>
                </a:solidFill>
                <a:latin typeface="Calibri" panose="020F0502020204030204" pitchFamily="34" charset="0"/>
                <a:cs typeface="Calibri" panose="020F0502020204030204" pitchFamily="34" charset="0"/>
              </a:rPr>
              <a:t>Know Before You Go</a:t>
            </a:r>
            <a:endParaRPr sz="2800" b="1">
              <a:solidFill>
                <a:srgbClr val="FFFFFF"/>
              </a:solidFill>
              <a:latin typeface="Calibri" panose="020F0502020204030204" pitchFamily="34" charset="0"/>
              <a:cs typeface="Calibri" panose="020F0502020204030204" pitchFamily="34" charset="0"/>
            </a:endParaRPr>
          </a:p>
        </p:txBody>
      </p:sp>
      <p:sp>
        <p:nvSpPr>
          <p:cNvPr id="2" name="Google Shape;67;p15">
            <a:extLst>
              <a:ext uri="{FF2B5EF4-FFF2-40B4-BE49-F238E27FC236}">
                <a16:creationId xmlns:a16="http://schemas.microsoft.com/office/drawing/2014/main" id="{225D7429-C29E-4114-23C3-43FD93C0E1AD}"/>
              </a:ext>
            </a:extLst>
          </p:cNvPr>
          <p:cNvSpPr txBox="1">
            <a:spLocks noGrp="1"/>
          </p:cNvSpPr>
          <p:nvPr>
            <p:ph type="subTitle" idx="1"/>
          </p:nvPr>
        </p:nvSpPr>
        <p:spPr>
          <a:xfrm>
            <a:off x="311700" y="2690675"/>
            <a:ext cx="8520600" cy="792600"/>
          </a:xfrm>
          <a:prstGeom prst="rect">
            <a:avLst/>
          </a:prstGeom>
          <a:noFill/>
          <a:ln>
            <a:noFill/>
          </a:ln>
        </p:spPr>
        <p:txBody>
          <a:bodyPr spcFirstLastPara="1" wrap="square" lIns="91425" tIns="91425" rIns="91425" bIns="91425" anchor="t" anchorCtr="0">
            <a:normAutofit/>
          </a:bodyPr>
          <a:lstStyle/>
          <a:p>
            <a:pPr marL="0" indent="0"/>
            <a:r>
              <a:rPr lang="en" sz="2200">
                <a:solidFill>
                  <a:schemeClr val="lt1"/>
                </a:solidFill>
                <a:latin typeface="Calibri" panose="020F0502020204030204" pitchFamily="34" charset="0"/>
                <a:ea typeface="Calibri" panose="020F0502020204030204" pitchFamily="34" charset="0"/>
                <a:cs typeface="Calibri" panose="020F0502020204030204" pitchFamily="34" charset="0"/>
              </a:rPr>
              <a:t>Scott Bialick</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7088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820868" y="1531899"/>
            <a:ext cx="7502264" cy="1002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2800" b="1">
                <a:solidFill>
                  <a:srgbClr val="FFFFFF"/>
                </a:solidFill>
                <a:latin typeface="Calibri" panose="020F0502020204030204" pitchFamily="34" charset="0"/>
                <a:cs typeface="Calibri" panose="020F0502020204030204" pitchFamily="34" charset="0"/>
              </a:rPr>
              <a:t>Future Meetings &amp; New Business</a:t>
            </a:r>
            <a:endParaRPr sz="2800" b="1">
              <a:solidFill>
                <a:srgbClr val="FFFFFF"/>
              </a:solidFill>
              <a:latin typeface="Calibri" panose="020F0502020204030204" pitchFamily="34" charset="0"/>
              <a:cs typeface="Calibri" panose="020F0502020204030204" pitchFamily="34" charset="0"/>
            </a:endParaRPr>
          </a:p>
        </p:txBody>
      </p:sp>
      <p:sp>
        <p:nvSpPr>
          <p:cNvPr id="2" name="Google Shape;67;p15">
            <a:extLst>
              <a:ext uri="{FF2B5EF4-FFF2-40B4-BE49-F238E27FC236}">
                <a16:creationId xmlns:a16="http://schemas.microsoft.com/office/drawing/2014/main" id="{225D7429-C29E-4114-23C3-43FD93C0E1AD}"/>
              </a:ext>
            </a:extLst>
          </p:cNvPr>
          <p:cNvSpPr txBox="1">
            <a:spLocks noGrp="1"/>
          </p:cNvSpPr>
          <p:nvPr>
            <p:ph type="subTitle" idx="1"/>
          </p:nvPr>
        </p:nvSpPr>
        <p:spPr>
          <a:xfrm>
            <a:off x="311700" y="2690675"/>
            <a:ext cx="8520600" cy="792600"/>
          </a:xfrm>
          <a:prstGeom prst="rect">
            <a:avLst/>
          </a:prstGeom>
          <a:noFill/>
          <a:ln>
            <a:noFill/>
          </a:ln>
        </p:spPr>
        <p:txBody>
          <a:bodyPr spcFirstLastPara="1" wrap="square" lIns="91425" tIns="91425" rIns="91425" bIns="91425" anchor="t" anchorCtr="0">
            <a:normAutofit/>
          </a:bodyPr>
          <a:lstStyle/>
          <a:p>
            <a:pPr marL="0" indent="0"/>
            <a:r>
              <a:rPr lang="en" sz="2200">
                <a:solidFill>
                  <a:schemeClr val="lt1"/>
                </a:solidFill>
                <a:latin typeface="Calibri" panose="020F0502020204030204" pitchFamily="34" charset="0"/>
                <a:ea typeface="Calibri" panose="020F0502020204030204" pitchFamily="34" charset="0"/>
                <a:cs typeface="Calibri" panose="020F0502020204030204" pitchFamily="34" charset="0"/>
              </a:rPr>
              <a:t>Marena Fritzler &amp; Jessica Kenefick</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050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784700F2-A310-AB41-7E2F-ED8075BD3F5B}"/>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4A8071A5-27EE-D746-2F6A-A6E2E33073CC}"/>
              </a:ext>
            </a:extLst>
          </p:cNvPr>
          <p:cNvSpPr txBox="1">
            <a:spLocks noGrp="1"/>
          </p:cNvSpPr>
          <p:nvPr>
            <p:ph type="body" idx="1"/>
          </p:nvPr>
        </p:nvSpPr>
        <p:spPr>
          <a:xfrm>
            <a:off x="311700" y="710335"/>
            <a:ext cx="8520600" cy="3706903"/>
          </a:xfrm>
          <a:prstGeom prst="rect">
            <a:avLst/>
          </a:prstGeom>
          <a:noFill/>
          <a:ln>
            <a:noFill/>
          </a:ln>
        </p:spPr>
        <p:txBody>
          <a:bodyPr spcFirstLastPara="1" wrap="square" lIns="91425" tIns="91425" rIns="91425" bIns="91425" anchor="t" anchorCtr="0">
            <a:normAutofit/>
          </a:bodyPr>
          <a:lstStyle/>
          <a:p>
            <a:pPr indent="-323850">
              <a:lnSpc>
                <a:spcPct val="114999"/>
              </a:lnSpc>
              <a:spcBef>
                <a:spcPts val="1200"/>
              </a:spcBef>
              <a:buFont typeface="Arial,Sans-Serif"/>
              <a:buChar char="●"/>
            </a:pPr>
            <a:r>
              <a:rPr lang="en-US" sz="1600" b="1">
                <a:solidFill>
                  <a:schemeClr val="dk1"/>
                </a:solidFill>
                <a:latin typeface="Calibri"/>
                <a:ea typeface="Calibri"/>
                <a:cs typeface="Calibri"/>
              </a:rPr>
              <a:t>Monthly Standing Meeting</a:t>
            </a:r>
          </a:p>
          <a:p>
            <a:pPr marL="1200150" lvl="1" indent="-323850">
              <a:lnSpc>
                <a:spcPct val="114999"/>
              </a:lnSpc>
              <a:spcBef>
                <a:spcPts val="1200"/>
              </a:spcBef>
              <a:buFont typeface="Arial,Sans-Serif"/>
              <a:buChar char="●"/>
            </a:pPr>
            <a:r>
              <a:rPr lang="en-US" sz="1600">
                <a:solidFill>
                  <a:schemeClr val="dk1"/>
                </a:solidFill>
                <a:latin typeface="Calibri"/>
                <a:ea typeface="Calibri"/>
                <a:cs typeface="Calibri"/>
              </a:rPr>
              <a:t>Continue as is or discuss new day</a:t>
            </a:r>
          </a:p>
          <a:p>
            <a:pPr indent="-323850">
              <a:lnSpc>
                <a:spcPct val="114999"/>
              </a:lnSpc>
              <a:spcBef>
                <a:spcPts val="1200"/>
              </a:spcBef>
              <a:buFont typeface="Arial,Sans-Serif"/>
              <a:buChar char="●"/>
            </a:pPr>
            <a:endParaRPr lang="en-US" b="1">
              <a:solidFill>
                <a:schemeClr val="dk1"/>
              </a:solidFill>
              <a:latin typeface="Calibri"/>
              <a:ea typeface="Calibri"/>
              <a:cs typeface="Calibri"/>
            </a:endParaRPr>
          </a:p>
        </p:txBody>
      </p:sp>
    </p:spTree>
    <p:extLst>
      <p:ext uri="{BB962C8B-B14F-4D97-AF65-F5344CB8AC3E}">
        <p14:creationId xmlns:p14="http://schemas.microsoft.com/office/powerpoint/2010/main" val="3200262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0F46487C-E47C-4C8F-D559-D1450A1182E7}"/>
            </a:ext>
          </a:extLst>
        </p:cNvPr>
        <p:cNvGrpSpPr/>
        <p:nvPr/>
      </p:nvGrpSpPr>
      <p:grpSpPr>
        <a:xfrm>
          <a:off x="0" y="0"/>
          <a:ext cx="0" cy="0"/>
          <a:chOff x="0" y="0"/>
          <a:chExt cx="0" cy="0"/>
        </a:xfrm>
      </p:grpSpPr>
      <p:sp>
        <p:nvSpPr>
          <p:cNvPr id="85" name="Google Shape;85;p18">
            <a:extLst>
              <a:ext uri="{FF2B5EF4-FFF2-40B4-BE49-F238E27FC236}">
                <a16:creationId xmlns:a16="http://schemas.microsoft.com/office/drawing/2014/main" id="{281DD5EB-FE22-77B3-9F37-DAFDE0F4ABEE}"/>
              </a:ext>
            </a:extLst>
          </p:cNvPr>
          <p:cNvSpPr txBox="1">
            <a:spLocks noGrp="1"/>
          </p:cNvSpPr>
          <p:nvPr>
            <p:ph type="body" idx="1"/>
          </p:nvPr>
        </p:nvSpPr>
        <p:spPr>
          <a:xfrm>
            <a:off x="311700" y="437285"/>
            <a:ext cx="8520600" cy="3706903"/>
          </a:xfrm>
          <a:prstGeom prst="rect">
            <a:avLst/>
          </a:prstGeom>
          <a:noFill/>
          <a:ln>
            <a:noFill/>
          </a:ln>
        </p:spPr>
        <p:txBody>
          <a:bodyPr spcFirstLastPara="1" wrap="square" lIns="91425" tIns="91425" rIns="91425" bIns="91425" anchor="t" anchorCtr="0">
            <a:noAutofit/>
          </a:bodyPr>
          <a:lstStyle/>
          <a:p>
            <a:pPr marL="133350" indent="0">
              <a:lnSpc>
                <a:spcPct val="114999"/>
              </a:lnSpc>
              <a:spcBef>
                <a:spcPts val="1200"/>
              </a:spcBef>
              <a:buNone/>
            </a:pPr>
            <a:r>
              <a:rPr lang="en-US" sz="1600" b="1">
                <a:solidFill>
                  <a:schemeClr val="dk1"/>
                </a:solidFill>
                <a:latin typeface="Calibri"/>
                <a:ea typeface="Calibri"/>
                <a:cs typeface="Calibri"/>
              </a:rPr>
              <a:t>Summer 2026 Regional Member Meeting</a:t>
            </a:r>
            <a:endParaRPr lang="en-US" b="1">
              <a:solidFill>
                <a:schemeClr val="dk1"/>
              </a:solidFill>
              <a:latin typeface="Calibri"/>
              <a:ea typeface="Calibri"/>
              <a:cs typeface="Calibri"/>
            </a:endParaRPr>
          </a:p>
          <a:p>
            <a:pPr marL="1200150" lvl="1" indent="-323850">
              <a:lnSpc>
                <a:spcPct val="114999"/>
              </a:lnSpc>
              <a:spcBef>
                <a:spcPts val="1200"/>
              </a:spcBef>
              <a:buFont typeface="Arial,Sans-Serif"/>
              <a:buChar char="●"/>
            </a:pPr>
            <a:r>
              <a:rPr lang="en-US" sz="1600">
                <a:solidFill>
                  <a:schemeClr val="dk1"/>
                </a:solidFill>
                <a:latin typeface="Calibri"/>
                <a:ea typeface="Calibri"/>
                <a:cs typeface="Calibri"/>
              </a:rPr>
              <a:t>Location: JAM, Chicago, Illinois </a:t>
            </a:r>
          </a:p>
          <a:p>
            <a:pPr marL="1657350" lvl="2" indent="-323850">
              <a:lnSpc>
                <a:spcPct val="114999"/>
              </a:lnSpc>
              <a:spcBef>
                <a:spcPts val="1200"/>
              </a:spcBef>
              <a:buFont typeface="Arial,Sans-Serif"/>
              <a:buChar char="●"/>
            </a:pPr>
            <a:r>
              <a:rPr lang="en-US" sz="1600">
                <a:solidFill>
                  <a:schemeClr val="dk1"/>
                </a:solidFill>
                <a:latin typeface="Calibri"/>
                <a:ea typeface="Calibri"/>
                <a:cs typeface="Calibri"/>
              </a:rPr>
              <a:t>Inter-Continental Hotel; 505 N. Michigan Avenue Chicago, Illinois</a:t>
            </a:r>
          </a:p>
          <a:p>
            <a:pPr marL="1657350" lvl="2" indent="-323850">
              <a:lnSpc>
                <a:spcPct val="114999"/>
              </a:lnSpc>
              <a:spcBef>
                <a:spcPts val="1200"/>
              </a:spcBef>
              <a:buFont typeface="Arial,Sans-Serif"/>
              <a:buChar char="●"/>
            </a:pPr>
            <a:r>
              <a:rPr lang="en-US" sz="1600">
                <a:solidFill>
                  <a:schemeClr val="dk1"/>
                </a:solidFill>
                <a:latin typeface="Calibri"/>
                <a:ea typeface="Calibri"/>
                <a:cs typeface="Calibri"/>
                <a:hlinkClick r:id="rId4"/>
              </a:rPr>
              <a:t>Book Hotel Reservation Here</a:t>
            </a:r>
            <a:endParaRPr lang="en-US" sz="1600">
              <a:solidFill>
                <a:schemeClr val="dk1"/>
              </a:solidFill>
              <a:latin typeface="Calibri"/>
              <a:ea typeface="Calibri"/>
              <a:cs typeface="Calibri"/>
            </a:endParaRPr>
          </a:p>
          <a:p>
            <a:pPr marL="1200150" lvl="1" indent="-323850">
              <a:lnSpc>
                <a:spcPct val="114999"/>
              </a:lnSpc>
              <a:spcBef>
                <a:spcPts val="1200"/>
              </a:spcBef>
              <a:buFont typeface="Arial,Sans-Serif"/>
              <a:buChar char="●"/>
            </a:pPr>
            <a:r>
              <a:rPr lang="en-US" sz="1600">
                <a:solidFill>
                  <a:schemeClr val="dk1"/>
                </a:solidFill>
                <a:latin typeface="Calibri"/>
                <a:ea typeface="Calibri"/>
                <a:cs typeface="Calibri"/>
              </a:rPr>
              <a:t>Date: Tuesday July 21 – July 22, 2026</a:t>
            </a:r>
          </a:p>
        </p:txBody>
      </p:sp>
    </p:spTree>
    <p:extLst>
      <p:ext uri="{BB962C8B-B14F-4D97-AF65-F5344CB8AC3E}">
        <p14:creationId xmlns:p14="http://schemas.microsoft.com/office/powerpoint/2010/main" val="1825401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173360" y="2240867"/>
            <a:ext cx="8797278" cy="776317"/>
          </a:xfrm>
          <a:prstGeom prst="rect">
            <a:avLst/>
          </a:prstGeom>
          <a:noFill/>
          <a:ln>
            <a:noFill/>
          </a:ln>
        </p:spPr>
        <p:txBody>
          <a:bodyPr spcFirstLastPara="1" wrap="square" lIns="91425" tIns="91425" rIns="91425" bIns="91425" anchor="b" anchorCtr="0">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a:solidFill>
                  <a:schemeClr val="bg1"/>
                </a:solidFill>
                <a:latin typeface="Calibri" panose="020F0502020204030204" pitchFamily="34" charset="0"/>
                <a:ea typeface="Calibri" panose="020F0502020204030204" pitchFamily="34" charset="0"/>
                <a:cs typeface="Calibri" panose="020F0502020204030204" pitchFamily="34" charset="0"/>
              </a:rPr>
              <a:t>Adjourn</a:t>
            </a:r>
            <a:br>
              <a:rPr lang="en-US" sz="4000" b="1">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4000" b="1">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4000" b="1">
                <a:solidFill>
                  <a:schemeClr val="bg1"/>
                </a:solidFill>
                <a:latin typeface="Calibri" panose="020F0502020204030204" pitchFamily="34" charset="0"/>
                <a:ea typeface="Calibri" panose="020F0502020204030204" pitchFamily="34" charset="0"/>
                <a:cs typeface="Calibri" panose="020F0502020204030204" pitchFamily="34" charset="0"/>
              </a:rPr>
              <a:t>Please join us for our Regional Member &amp; Business Member Luncheon</a:t>
            </a:r>
            <a:endParaRPr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5338C401-EF0B-F6F4-C972-3ADAF062FA95}"/>
              </a:ext>
            </a:extLst>
          </p:cNvPr>
          <p:cNvSpPr txBox="1">
            <a:spLocks/>
          </p:cNvSpPr>
          <p:nvPr/>
        </p:nvSpPr>
        <p:spPr>
          <a:xfrm>
            <a:off x="640556" y="2771776"/>
            <a:ext cx="7862887" cy="1257972"/>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1940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145EC-B110-E066-BEAB-C34BF2B227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6FE69F-610B-2A48-25A1-8F9CFEDF04E5}"/>
              </a:ext>
            </a:extLst>
          </p:cNvPr>
          <p:cNvSpPr>
            <a:spLocks noGrp="1"/>
          </p:cNvSpPr>
          <p:nvPr>
            <p:ph type="body" sz="quarter" idx="10"/>
          </p:nvPr>
        </p:nvSpPr>
        <p:spPr/>
        <p:txBody>
          <a:bodyPr/>
          <a:lstStyle/>
          <a:p>
            <a:r>
              <a:rPr lang="en-US" dirty="0"/>
              <a:t>2026 Strategic Priorities</a:t>
            </a:r>
          </a:p>
        </p:txBody>
      </p:sp>
      <p:sp>
        <p:nvSpPr>
          <p:cNvPr id="3" name="Text Placeholder 2">
            <a:extLst>
              <a:ext uri="{FF2B5EF4-FFF2-40B4-BE49-F238E27FC236}">
                <a16:creationId xmlns:a16="http://schemas.microsoft.com/office/drawing/2014/main" id="{9B404004-AF15-60F4-A163-5EEE148EBFEB}"/>
              </a:ext>
            </a:extLst>
          </p:cNvPr>
          <p:cNvSpPr>
            <a:spLocks noGrp="1"/>
          </p:cNvSpPr>
          <p:nvPr>
            <p:ph type="body" sz="quarter" idx="11"/>
          </p:nvPr>
        </p:nvSpPr>
        <p:spPr>
          <a:xfrm>
            <a:off x="406400" y="1314995"/>
            <a:ext cx="8356600" cy="2841080"/>
          </a:xfrm>
        </p:spPr>
        <p:txBody>
          <a:bodyPr/>
          <a:lstStyle/>
          <a:p>
            <a:pPr marL="342900" lvl="0" indent="-342900">
              <a:buFont typeface="Arial" panose="020B0604020202020204" pitchFamily="34" charset="0"/>
              <a:buChar char="•"/>
            </a:pPr>
            <a:r>
              <a:rPr lang="en-US" sz="2400"/>
              <a:t>Strengthen and expand research &amp; benchmarking programs.</a:t>
            </a:r>
          </a:p>
          <a:p>
            <a:pPr marL="857250" lvl="1" indent="-342900"/>
            <a:endParaRPr lang="en-US" sz="2000"/>
          </a:p>
          <a:p>
            <a:pPr marL="857250" lvl="1" indent="-342900"/>
            <a:r>
              <a:rPr lang="en-US" sz="2000"/>
              <a:t>Awareness of TE investment and role in satisfaction surveys</a:t>
            </a:r>
          </a:p>
          <a:p>
            <a:pPr marL="857250" lvl="1" indent="-342900"/>
            <a:r>
              <a:rPr lang="en-US" sz="2000"/>
              <a:t>CFI/ACSI relationship</a:t>
            </a:r>
          </a:p>
          <a:p>
            <a:pPr marL="857250" lvl="1" indent="-342900"/>
            <a:r>
              <a:rPr lang="en-US" sz="2000"/>
              <a:t>Cooperative Advantage Report growth</a:t>
            </a:r>
          </a:p>
          <a:p>
            <a:endParaRPr lang="en-US"/>
          </a:p>
        </p:txBody>
      </p:sp>
      <p:sp>
        <p:nvSpPr>
          <p:cNvPr id="4" name="Rectangle 3">
            <a:extLst>
              <a:ext uri="{FF2B5EF4-FFF2-40B4-BE49-F238E27FC236}">
                <a16:creationId xmlns:a16="http://schemas.microsoft.com/office/drawing/2014/main" id="{55EE0A05-BE63-A9E1-404B-EDE129A8FB7C}"/>
              </a:ext>
            </a:extLst>
          </p:cNvPr>
          <p:cNvSpPr/>
          <p:nvPr/>
        </p:nvSpPr>
        <p:spPr>
          <a:xfrm>
            <a:off x="7141883" y="273117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w="9525">
                  <a:solidFill>
                    <a:srgbClr val="FFFFFF"/>
                  </a:solidFill>
                  <a:prstDash val="solid"/>
                </a:ln>
                <a:solidFill>
                  <a:srgbClr val="005BA1"/>
                </a:solidFill>
                <a:effectLst>
                  <a:outerShdw blurRad="12700" dist="38100" dir="2700000" algn="tl" rotWithShape="0">
                    <a:srgbClr val="005BA1">
                      <a:lumMod val="60000"/>
                      <a:lumOff val="40000"/>
                    </a:srgbClr>
                  </a:outerShdw>
                </a:effectLst>
                <a:uLnTx/>
                <a:uFillTx/>
                <a:latin typeface="Arial"/>
                <a:cs typeface="Arial"/>
                <a:sym typeface="Arial"/>
              </a:rPr>
              <a:t>3</a:t>
            </a:r>
          </a:p>
        </p:txBody>
      </p:sp>
    </p:spTree>
    <p:extLst>
      <p:ext uri="{BB962C8B-B14F-4D97-AF65-F5344CB8AC3E}">
        <p14:creationId xmlns:p14="http://schemas.microsoft.com/office/powerpoint/2010/main" val="1526065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C66EB-FE14-591D-D209-6315D9A6BD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54B67B-328F-2D93-C239-EE35C742F778}"/>
              </a:ext>
            </a:extLst>
          </p:cNvPr>
          <p:cNvSpPr>
            <a:spLocks noGrp="1"/>
          </p:cNvSpPr>
          <p:nvPr>
            <p:ph type="body" sz="quarter" idx="10"/>
          </p:nvPr>
        </p:nvSpPr>
        <p:spPr/>
        <p:txBody>
          <a:bodyPr/>
          <a:lstStyle/>
          <a:p>
            <a:r>
              <a:rPr lang="en-US" dirty="0"/>
              <a:t>2026 Strategic Priorities</a:t>
            </a:r>
          </a:p>
        </p:txBody>
      </p:sp>
      <p:sp>
        <p:nvSpPr>
          <p:cNvPr id="3" name="Text Placeholder 2">
            <a:extLst>
              <a:ext uri="{FF2B5EF4-FFF2-40B4-BE49-F238E27FC236}">
                <a16:creationId xmlns:a16="http://schemas.microsoft.com/office/drawing/2014/main" id="{FDB66563-409E-5186-CF98-4CA4BD8158D8}"/>
              </a:ext>
            </a:extLst>
          </p:cNvPr>
          <p:cNvSpPr>
            <a:spLocks noGrp="1"/>
          </p:cNvSpPr>
          <p:nvPr>
            <p:ph type="body" sz="quarter" idx="11"/>
          </p:nvPr>
        </p:nvSpPr>
        <p:spPr/>
        <p:txBody>
          <a:bodyPr/>
          <a:lstStyle/>
          <a:p>
            <a:pPr marL="342900" indent="-342900">
              <a:buFont typeface="Arial" panose="020B0604020202020204" pitchFamily="34" charset="0"/>
              <a:buChar char="•"/>
            </a:pPr>
            <a:r>
              <a:rPr lang="en-US" sz="2400"/>
              <a:t>Focus on nonmember outreach to highlight evolution of Touchstone Energy.</a:t>
            </a:r>
          </a:p>
          <a:p>
            <a:pPr marL="857250" lvl="1" indent="-342900"/>
            <a:endParaRPr lang="en-US" sz="2000"/>
          </a:p>
          <a:p>
            <a:pPr marL="857250" lvl="1" indent="-342900"/>
            <a:r>
              <a:rPr lang="en-US" sz="2000"/>
              <a:t>NEW CEO calls</a:t>
            </a:r>
          </a:p>
          <a:p>
            <a:pPr marL="857250" lvl="1" indent="-342900"/>
            <a:r>
              <a:rPr lang="en-US" sz="2000"/>
              <a:t>Speaking opportunities</a:t>
            </a:r>
          </a:p>
          <a:p>
            <a:pPr marL="857250" lvl="1" indent="-342900"/>
            <a:r>
              <a:rPr lang="en-US" sz="2000"/>
              <a:t>Nonmember marketing</a:t>
            </a:r>
          </a:p>
          <a:p>
            <a:endParaRPr lang="en-US"/>
          </a:p>
        </p:txBody>
      </p:sp>
      <p:sp>
        <p:nvSpPr>
          <p:cNvPr id="4" name="Rectangle 3">
            <a:extLst>
              <a:ext uri="{FF2B5EF4-FFF2-40B4-BE49-F238E27FC236}">
                <a16:creationId xmlns:a16="http://schemas.microsoft.com/office/drawing/2014/main" id="{EC4DF78B-A416-1A0A-4000-15EAD96E70F4}"/>
              </a:ext>
            </a:extLst>
          </p:cNvPr>
          <p:cNvSpPr/>
          <p:nvPr/>
        </p:nvSpPr>
        <p:spPr>
          <a:xfrm>
            <a:off x="7141883" y="273117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w="9525">
                  <a:solidFill>
                    <a:srgbClr val="FFFFFF"/>
                  </a:solidFill>
                  <a:prstDash val="solid"/>
                </a:ln>
                <a:solidFill>
                  <a:srgbClr val="005BA1"/>
                </a:solidFill>
                <a:effectLst>
                  <a:outerShdw blurRad="12700" dist="38100" dir="2700000" algn="tl" rotWithShape="0">
                    <a:srgbClr val="005BA1">
                      <a:lumMod val="60000"/>
                      <a:lumOff val="40000"/>
                    </a:srgbClr>
                  </a:outerShdw>
                </a:effectLst>
                <a:uLnTx/>
                <a:uFillTx/>
                <a:latin typeface="Arial"/>
                <a:cs typeface="Arial"/>
                <a:sym typeface="Arial"/>
              </a:rPr>
              <a:t>4</a:t>
            </a:r>
          </a:p>
        </p:txBody>
      </p:sp>
    </p:spTree>
    <p:extLst>
      <p:ext uri="{BB962C8B-B14F-4D97-AF65-F5344CB8AC3E}">
        <p14:creationId xmlns:p14="http://schemas.microsoft.com/office/powerpoint/2010/main" val="162545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83">
          <a:extLst>
            <a:ext uri="{FF2B5EF4-FFF2-40B4-BE49-F238E27FC236}">
              <a16:creationId xmlns:a16="http://schemas.microsoft.com/office/drawing/2014/main" id="{ED7744B6-3226-EA76-CCE3-15C564D4EAE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A26ACE4-721D-8F2E-6D55-16CD5365C92E}"/>
              </a:ext>
            </a:extLst>
          </p:cNvPr>
          <p:cNvPicPr>
            <a:picLocks noChangeAspect="1"/>
          </p:cNvPicPr>
          <p:nvPr/>
        </p:nvPicPr>
        <p:blipFill>
          <a:blip r:embed="rId4"/>
          <a:stretch>
            <a:fillRect/>
          </a:stretch>
        </p:blipFill>
        <p:spPr>
          <a:xfrm>
            <a:off x="244800" y="307196"/>
            <a:ext cx="8791200" cy="3953360"/>
          </a:xfrm>
          <a:prstGeom prst="rect">
            <a:avLst/>
          </a:prstGeom>
        </p:spPr>
      </p:pic>
    </p:spTree>
    <p:extLst>
      <p:ext uri="{BB962C8B-B14F-4D97-AF65-F5344CB8AC3E}">
        <p14:creationId xmlns:p14="http://schemas.microsoft.com/office/powerpoint/2010/main" val="2901682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820868" y="1531899"/>
            <a:ext cx="7502264" cy="1002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800" b="1">
                <a:solidFill>
                  <a:srgbClr val="FFFFFF"/>
                </a:solidFill>
                <a:latin typeface="Calibri" panose="020F0502020204030204" pitchFamily="34" charset="0"/>
                <a:cs typeface="Calibri" panose="020F0502020204030204" pitchFamily="34" charset="0"/>
              </a:rPr>
              <a:t>Touchstone Energy &amp; Regional Member Partnership</a:t>
            </a:r>
            <a:endParaRPr sz="2800" b="1">
              <a:solidFill>
                <a:srgbClr val="FFFFFF"/>
              </a:solidFill>
              <a:latin typeface="Calibri" panose="020F0502020204030204" pitchFamily="34" charset="0"/>
              <a:cs typeface="Calibri" panose="020F0502020204030204" pitchFamily="34" charset="0"/>
            </a:endParaRPr>
          </a:p>
        </p:txBody>
      </p:sp>
      <p:sp>
        <p:nvSpPr>
          <p:cNvPr id="4" name="Subtitle 3">
            <a:extLst>
              <a:ext uri="{FF2B5EF4-FFF2-40B4-BE49-F238E27FC236}">
                <a16:creationId xmlns:a16="http://schemas.microsoft.com/office/drawing/2014/main" id="{B9599890-B083-4351-EBC8-BA9AE6ECFE6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85421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_AT_INFO" val=""/>
</p:tagLst>
</file>

<file path=ppt/tags/tag10.xml><?xml version="1.0" encoding="utf-8"?>
<p:tagLst xmlns:a="http://schemas.openxmlformats.org/drawingml/2006/main" xmlns:r="http://schemas.openxmlformats.org/officeDocument/2006/relationships" xmlns:p="http://schemas.openxmlformats.org/presentationml/2006/main">
  <p:tag name="VZ_ETABS" val=""/>
</p:tagLst>
</file>

<file path=ppt/tags/tag11.xml><?xml version="1.0" encoding="utf-8"?>
<p:tagLst xmlns:a="http://schemas.openxmlformats.org/drawingml/2006/main" xmlns:r="http://schemas.openxmlformats.org/officeDocument/2006/relationships" xmlns:p="http://schemas.openxmlformats.org/presentationml/2006/main">
  <p:tag name="VZ_ETABS" val=""/>
</p:tagLst>
</file>

<file path=ppt/tags/tag12.xml><?xml version="1.0" encoding="utf-8"?>
<p:tagLst xmlns:a="http://schemas.openxmlformats.org/drawingml/2006/main" xmlns:r="http://schemas.openxmlformats.org/officeDocument/2006/relationships" xmlns:p="http://schemas.openxmlformats.org/presentationml/2006/main">
  <p:tag name="VZ_ETABS" val=""/>
</p:tagLst>
</file>

<file path=ppt/tags/tag13.xml><?xml version="1.0" encoding="utf-8"?>
<p:tagLst xmlns:a="http://schemas.openxmlformats.org/drawingml/2006/main" xmlns:r="http://schemas.openxmlformats.org/officeDocument/2006/relationships" xmlns:p="http://schemas.openxmlformats.org/presentationml/2006/main">
  <p:tag name="VZ_ETABS" val=""/>
</p:tagLst>
</file>

<file path=ppt/tags/tag14.xml><?xml version="1.0" encoding="utf-8"?>
<p:tagLst xmlns:a="http://schemas.openxmlformats.org/drawingml/2006/main" xmlns:r="http://schemas.openxmlformats.org/officeDocument/2006/relationships" xmlns:p="http://schemas.openxmlformats.org/presentationml/2006/main">
  <p:tag name="VZ_ETABS" val=""/>
</p:tagLst>
</file>

<file path=ppt/tags/tag2.xml><?xml version="1.0" encoding="utf-8"?>
<p:tagLst xmlns:a="http://schemas.openxmlformats.org/drawingml/2006/main" xmlns:r="http://schemas.openxmlformats.org/officeDocument/2006/relationships" xmlns:p="http://schemas.openxmlformats.org/presentationml/2006/main">
  <p:tag name="OF23498390" val="23498390"/>
</p:tagLst>
</file>

<file path=ppt/tags/tag3.xml><?xml version="1.0" encoding="utf-8"?>
<p:tagLst xmlns:a="http://schemas.openxmlformats.org/drawingml/2006/main" xmlns:r="http://schemas.openxmlformats.org/officeDocument/2006/relationships" xmlns:p="http://schemas.openxmlformats.org/presentationml/2006/main">
  <p:tag name="VZ_ETABS" val=""/>
</p:tagLst>
</file>

<file path=ppt/tags/tag4.xml><?xml version="1.0" encoding="utf-8"?>
<p:tagLst xmlns:a="http://schemas.openxmlformats.org/drawingml/2006/main" xmlns:r="http://schemas.openxmlformats.org/officeDocument/2006/relationships" xmlns:p="http://schemas.openxmlformats.org/presentationml/2006/main">
  <p:tag name="VZ_ETABS" val=""/>
</p:tagLst>
</file>

<file path=ppt/tags/tag5.xml><?xml version="1.0" encoding="utf-8"?>
<p:tagLst xmlns:a="http://schemas.openxmlformats.org/drawingml/2006/main" xmlns:r="http://schemas.openxmlformats.org/officeDocument/2006/relationships" xmlns:p="http://schemas.openxmlformats.org/presentationml/2006/main">
  <p:tag name="VZ_ETABS" val=""/>
</p:tagLst>
</file>

<file path=ppt/tags/tag6.xml><?xml version="1.0" encoding="utf-8"?>
<p:tagLst xmlns:a="http://schemas.openxmlformats.org/drawingml/2006/main" xmlns:r="http://schemas.openxmlformats.org/officeDocument/2006/relationships" xmlns:p="http://schemas.openxmlformats.org/presentationml/2006/main">
  <p:tag name="VZ_ETABS" val=""/>
</p:tagLst>
</file>

<file path=ppt/tags/tag7.xml><?xml version="1.0" encoding="utf-8"?>
<p:tagLst xmlns:a="http://schemas.openxmlformats.org/drawingml/2006/main" xmlns:r="http://schemas.openxmlformats.org/officeDocument/2006/relationships" xmlns:p="http://schemas.openxmlformats.org/presentationml/2006/main">
  <p:tag name="VZ_ETABS" val=""/>
</p:tagLst>
</file>

<file path=ppt/tags/tag8.xml><?xml version="1.0" encoding="utf-8"?>
<p:tagLst xmlns:a="http://schemas.openxmlformats.org/drawingml/2006/main" xmlns:r="http://schemas.openxmlformats.org/officeDocument/2006/relationships" xmlns:p="http://schemas.openxmlformats.org/presentationml/2006/main">
  <p:tag name="VZ_ETABS" val=""/>
</p:tagLst>
</file>

<file path=ppt/tags/tag9.xml><?xml version="1.0" encoding="utf-8"?>
<p:tagLst xmlns:a="http://schemas.openxmlformats.org/drawingml/2006/main" xmlns:r="http://schemas.openxmlformats.org/officeDocument/2006/relationships" xmlns:p="http://schemas.openxmlformats.org/presentationml/2006/main">
  <p:tag name="VZ_ETABS" val=""/>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ttee Report Powerpoint Template" id="{F65FF513-7B97-CB49-B2B7-B1C0437B3550}" vid="{F7A9CF8C-737C-5941-8F81-3EFCAA1809C5}"/>
    </a:ext>
  </a:extLst>
</a:theme>
</file>

<file path=ppt/theme/theme4.xml><?xml version="1.0" encoding="utf-8"?>
<a:theme xmlns:a="http://schemas.openxmlformats.org/drawingml/2006/main" name="Office Theme">
  <a:themeElements>
    <a:clrScheme name="Touchstone Energy ">
      <a:dk1>
        <a:srgbClr val="000000"/>
      </a:dk1>
      <a:lt1>
        <a:srgbClr val="FFFFFF"/>
      </a:lt1>
      <a:dk2>
        <a:srgbClr val="00599C"/>
      </a:dk2>
      <a:lt2>
        <a:srgbClr val="E7E6E6"/>
      </a:lt2>
      <a:accent1>
        <a:srgbClr val="00599C"/>
      </a:accent1>
      <a:accent2>
        <a:srgbClr val="3B3B3B"/>
      </a:accent2>
      <a:accent3>
        <a:srgbClr val="000000"/>
      </a:accent3>
      <a:accent4>
        <a:srgbClr val="FFFFFF"/>
      </a:accent4>
      <a:accent5>
        <a:srgbClr val="005BA1"/>
      </a:accent5>
      <a:accent6>
        <a:srgbClr val="000000"/>
      </a:accent6>
      <a:hlink>
        <a:srgbClr val="7EADE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spcFirstLastPara="1" wrap="square" lIns="91425" tIns="91425" rIns="91425" bIns="91425" anchor="t" anchorCtr="0">
        <a:normAutofit lnSpcReduction="10000"/>
      </a:bodyPr>
      <a:lstStyle>
        <a:defPPr marL="0" marR="0" indent="0" algn="l" defTabSz="914400" rtl="0" eaLnBrk="1" fontAlgn="auto" latinLnBrk="0" hangingPunct="1">
          <a:lnSpc>
            <a:spcPct val="100000"/>
          </a:lnSpc>
          <a:spcBef>
            <a:spcPts val="0"/>
          </a:spcBef>
          <a:spcAft>
            <a:spcPts val="0"/>
          </a:spcAft>
          <a:buClr>
            <a:srgbClr val="595959"/>
          </a:buClr>
          <a:buSzPts val="2800"/>
          <a:buFont typeface="Arial"/>
          <a:buNone/>
          <a:tabLst/>
          <a:defRPr kumimoji="0" sz="2200" b="0" i="0" u="none" strike="noStrike" kern="0" cap="none" spc="0" normalizeH="0" baseline="0" noProof="0" dirty="0" smtClean="0">
            <a:ln>
              <a:noFill/>
            </a:ln>
            <a:solidFill>
              <a:srgbClr val="FFFFFF"/>
            </a:solidFill>
            <a:effectLst/>
            <a:uLnTx/>
            <a:uFillTx/>
            <a:latin typeface="Arial"/>
            <a:cs typeface="Arial"/>
            <a:sym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c75811-0a38-4a26-a22f-4bd9ffb7dca6">
      <Terms xmlns="http://schemas.microsoft.com/office/infopath/2007/PartnerControls"/>
    </lcf76f155ced4ddcb4097134ff3c332f>
    <TaxCatchAll xmlns="53a595c4-3931-41f4-9359-6100811761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C94992D470C04D804E1CBBDF4F3A2D" ma:contentTypeVersion="19" ma:contentTypeDescription="Create a new document." ma:contentTypeScope="" ma:versionID="ddb855fc1f24bc5e3235c4b807825e5d">
  <xsd:schema xmlns:xsd="http://www.w3.org/2001/XMLSchema" xmlns:xs="http://www.w3.org/2001/XMLSchema" xmlns:p="http://schemas.microsoft.com/office/2006/metadata/properties" xmlns:ns2="46c75811-0a38-4a26-a22f-4bd9ffb7dca6" xmlns:ns3="53a595c4-3931-41f4-9359-6100811761aa" targetNamespace="http://schemas.microsoft.com/office/2006/metadata/properties" ma:root="true" ma:fieldsID="62703db21fb542f063a0bd26babd3217" ns2:_="" ns3:_="">
    <xsd:import namespace="46c75811-0a38-4a26-a22f-4bd9ffb7dca6"/>
    <xsd:import namespace="53a595c4-3931-41f4-9359-6100811761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75811-0a38-4a26-a22f-4bd9ffb7dc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e0950bb-7a57-40a2-816f-0a28801e8d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a595c4-3931-41f4-9359-6100811761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8bef32d-c4b7-434c-b146-b031e2a08564}" ma:internalName="TaxCatchAll" ma:showField="CatchAllData" ma:web="53a595c4-3931-41f4-9359-6100811761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16090A-7CE5-4F9E-9CF3-8762FB0C7616}">
  <ds:schemaRefs>
    <ds:schemaRef ds:uri="http://purl.org/dc/elements/1.1/"/>
    <ds:schemaRef ds:uri="http://schemas.microsoft.com/office/2006/metadata/properties"/>
    <ds:schemaRef ds:uri="http://purl.org/dc/terms/"/>
    <ds:schemaRef ds:uri="53a595c4-3931-41f4-9359-6100811761aa"/>
    <ds:schemaRef ds:uri="http://schemas.microsoft.com/office/infopath/2007/PartnerControls"/>
    <ds:schemaRef ds:uri="http://schemas.microsoft.com/office/2006/documentManagement/types"/>
    <ds:schemaRef ds:uri="http://schemas.openxmlformats.org/package/2006/metadata/core-properties"/>
    <ds:schemaRef ds:uri="46c75811-0a38-4a26-a22f-4bd9ffb7dca6"/>
    <ds:schemaRef ds:uri="http://www.w3.org/XML/1998/namespace"/>
    <ds:schemaRef ds:uri="http://purl.org/dc/dcmitype/"/>
  </ds:schemaRefs>
</ds:datastoreItem>
</file>

<file path=customXml/itemProps2.xml><?xml version="1.0" encoding="utf-8"?>
<ds:datastoreItem xmlns:ds="http://schemas.openxmlformats.org/officeDocument/2006/customXml" ds:itemID="{176BC320-74B6-4036-BFA2-68775C1B9782}">
  <ds:schemaRefs>
    <ds:schemaRef ds:uri="http://schemas.microsoft.com/sharepoint/v3/contenttype/forms"/>
  </ds:schemaRefs>
</ds:datastoreItem>
</file>

<file path=customXml/itemProps3.xml><?xml version="1.0" encoding="utf-8"?>
<ds:datastoreItem xmlns:ds="http://schemas.openxmlformats.org/officeDocument/2006/customXml" ds:itemID="{FEAF0D01-F10C-40D1-B29A-E900166E066E}">
  <ds:schemaRefs>
    <ds:schemaRef ds:uri="46c75811-0a38-4a26-a22f-4bd9ffb7dca6"/>
    <ds:schemaRef ds:uri="53a595c4-3931-41f4-9359-610081176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5515</Words>
  <Application>Microsoft Office PowerPoint</Application>
  <PresentationFormat>On-screen Show (16:9)</PresentationFormat>
  <Paragraphs>693</Paragraphs>
  <Slides>59</Slides>
  <Notes>41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59</vt:i4>
      </vt:variant>
    </vt:vector>
  </HeadingPairs>
  <TitlesOfParts>
    <vt:vector size="75" baseType="lpstr">
      <vt:lpstr>Aptos</vt:lpstr>
      <vt:lpstr>Arial</vt:lpstr>
      <vt:lpstr>Arial Nova</vt:lpstr>
      <vt:lpstr>Arial Nova Light</vt:lpstr>
      <vt:lpstr>Arial,Sans-Serif</vt:lpstr>
      <vt:lpstr>ArialMT</vt:lpstr>
      <vt:lpstr>Calibri</vt:lpstr>
      <vt:lpstr>Lato</vt:lpstr>
      <vt:lpstr>Liberation Sans</vt:lpstr>
      <vt:lpstr>Times</vt:lpstr>
      <vt:lpstr>Times New Roman</vt:lpstr>
      <vt:lpstr>Wingdings</vt:lpstr>
      <vt:lpstr>Simple Light</vt:lpstr>
      <vt:lpstr>1_Simple Light</vt:lpstr>
      <vt:lpstr>NRECA Green</vt:lpstr>
      <vt:lpstr>Office Theme</vt:lpstr>
      <vt:lpstr> Winter Regional Member Meeting</vt:lpstr>
      <vt:lpstr>PowerPoint Presentation</vt:lpstr>
      <vt:lpstr>Touchstone Energy Strategic Priorities &amp; Engagement Strategy</vt:lpstr>
      <vt:lpstr>PowerPoint Presentation</vt:lpstr>
      <vt:lpstr>PowerPoint Presentation</vt:lpstr>
      <vt:lpstr>PowerPoint Presentation</vt:lpstr>
      <vt:lpstr>PowerPoint Presentation</vt:lpstr>
      <vt:lpstr>PowerPoint Presentation</vt:lpstr>
      <vt:lpstr>Touchstone Energy &amp; Regional Member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  Science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vt:lpstr>
      <vt:lpstr>Key Findings</vt:lpstr>
      <vt:lpstr>Implications and Recommendations</vt:lpstr>
      <vt:lpstr>Implications and Recommendations</vt:lpstr>
      <vt:lpstr>2025 Texas Cooperatives ACSI Score</vt:lpstr>
      <vt:lpstr>Member Tenure </vt:lpstr>
      <vt:lpstr>Regional ACSI Scores </vt:lpstr>
      <vt:lpstr>Texas Scores by Area</vt:lpstr>
      <vt:lpstr>Texas Cooperatives Cooperative Advantage Model  </vt:lpstr>
      <vt:lpstr>Satisfaction Priority Matrix </vt:lpstr>
      <vt:lpstr>Texas Cooperatives, National Report, and Syndicated Benchmarks </vt:lpstr>
      <vt:lpstr>Service Reliability/Power Outages  </vt:lpstr>
      <vt:lpstr>Power Outages Experienced (in past 6 months)</vt:lpstr>
      <vt:lpstr>Preferred Method of Receiving Updates on Power Outages</vt:lpstr>
      <vt:lpstr>Reason for Contact with Cooperative Via Phone  (in past 6 months)</vt:lpstr>
      <vt:lpstr>Website Satisfaction Index </vt:lpstr>
      <vt:lpstr>Website Visits (in past 6 months)</vt:lpstr>
      <vt:lpstr>Frequency of Website Visits and Reasons  (in past 6 months)</vt:lpstr>
      <vt:lpstr>Outreach </vt:lpstr>
      <vt:lpstr>Billing and Payments</vt:lpstr>
      <vt:lpstr>Typical Method of Paying Monthly Bill </vt:lpstr>
      <vt:lpstr>Future Behavior Metrics  </vt:lpstr>
      <vt:lpstr>Verbatim Sentiment Analysis</vt:lpstr>
      <vt:lpstr>Verbatim Sentiment Analysis</vt:lpstr>
      <vt:lpstr>Price Relative to Other Electric Utility Providers In the Area </vt:lpstr>
      <vt:lpstr>PowerPoint Presentation</vt:lpstr>
      <vt:lpstr>Know Before You Go</vt:lpstr>
      <vt:lpstr>Future Meetings &amp; New Business</vt:lpstr>
      <vt:lpstr>PowerPoint Presentation</vt:lpstr>
      <vt:lpstr>PowerPoint Presentation</vt:lpstr>
      <vt:lpstr>Adjourn  Please join us for our Regional Member &amp; Business Member Luncheon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Montalto, Adriene L.</dc:creator>
  <cp:lastModifiedBy>Kenefick, Jessica L.</cp:lastModifiedBy>
  <cp:revision>66</cp:revision>
  <dcterms:modified xsi:type="dcterms:W3CDTF">2026-02-02T14:17:36Z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0x0101004CC94992D470C04D804E1CBBDF4F3A2D</vt:lpwstr>
  </property>
  <property fmtid="{D5CDD505-2E9C-101B-9397-08002B2CF9AE}" pid="3" name="MediaServiceImageTags">
    <vt:lpwstr/>
  </property>
</Properties>
</file>