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69" r:id="rId2"/>
  </p:sldMasterIdLst>
  <p:notesMasterIdLst>
    <p:notesMasterId r:id="rId5"/>
  </p:notesMasterIdLst>
  <p:sldIdLst>
    <p:sldId id="2134805911" r:id="rId3"/>
    <p:sldId id="2146851049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980" autoAdjust="0"/>
    <p:restoredTop sz="94660"/>
  </p:normalViewPr>
  <p:slideViewPr>
    <p:cSldViewPr snapToGrid="0" showGuides="1">
      <p:cViewPr varScale="1">
        <p:scale>
          <a:sx n="67" d="100"/>
          <a:sy n="67" d="100"/>
        </p:scale>
        <p:origin x="496" y="4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68ED76D-FB92-4027-8754-40B7E6B58809}" type="datetimeFigureOut">
              <a:rPr lang="en-US" smtClean="0"/>
              <a:t>7/15/2026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3092F23-08CE-4266-B9CD-D0F143CE0F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31240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0" name="Google Shape;70;p4:notes"/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62" tIns="93162" rIns="93162" bIns="93162" anchor="t" anchorCtr="0">
            <a:noAutofit/>
          </a:bodyPr>
          <a:lstStyle/>
          <a:p>
            <a:pPr>
              <a:buSzPts val="1100"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1669066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109FDA-B27D-B335-99A6-6C225DEDEF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6173847-9055-DC44-D9A0-3471CC22D49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5C03989-DF2F-1F7E-B366-146693F6506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49478">
              <a:defRPr/>
            </a:pPr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9031C79-8367-9994-3549-5050CAC46BD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3177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BCE3E5E-F26C-40BE-AFB7-9AE2F4C92334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3177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588420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415611" y="992767"/>
            <a:ext cx="11360800" cy="273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415600" y="3778833"/>
            <a:ext cx="11360800" cy="105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30012427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8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609585" lvl="0" indent="-457189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1219170" lvl="1" indent="-423323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6" name="Google Shape;16;p3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21014002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 and two columns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6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6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53332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609585" lvl="0" indent="-423323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867"/>
            </a:lvl1pPr>
            <a:lvl2pPr marL="1219170" lvl="1" indent="-40639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2pPr>
            <a:lvl3pPr marL="1828754" lvl="2" indent="-40639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3pPr>
            <a:lvl4pPr marL="2438339" lvl="3" indent="-40639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4pPr>
            <a:lvl5pPr marL="3047924" lvl="4" indent="-40639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5pPr>
            <a:lvl6pPr marL="3657509" lvl="5" indent="-40639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6pPr>
            <a:lvl7pPr marL="4267093" lvl="6" indent="-40639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7pPr>
            <a:lvl8pPr marL="4876678" lvl="7" indent="-40639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8pPr>
            <a:lvl9pPr marL="5486263" lvl="8" indent="-40639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body" idx="2"/>
          </p:nvPr>
        </p:nvSpPr>
        <p:spPr>
          <a:xfrm>
            <a:off x="6443200" y="1536633"/>
            <a:ext cx="53332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609585" lvl="0" indent="-423323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867"/>
            </a:lvl1pPr>
            <a:lvl2pPr marL="1219170" lvl="1" indent="-40639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2pPr>
            <a:lvl3pPr marL="1828754" lvl="2" indent="-40639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3pPr>
            <a:lvl4pPr marL="2438339" lvl="3" indent="-40639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4pPr>
            <a:lvl5pPr marL="3047924" lvl="4" indent="-40639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5pPr>
            <a:lvl6pPr marL="3657509" lvl="5" indent="-40639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6pPr>
            <a:lvl7pPr marL="4267093" lvl="6" indent="-40639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7pPr>
            <a:lvl8pPr marL="4876678" lvl="7" indent="-40639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8pPr>
            <a:lvl9pPr marL="5486263" lvl="8" indent="-40639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9pPr>
          </a:lstStyle>
          <a:p>
            <a:endParaRPr/>
          </a:p>
        </p:txBody>
      </p:sp>
      <p:sp>
        <p:nvSpPr>
          <p:cNvPr id="28" name="Google Shape;28;p6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8109661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7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7522980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 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653667" y="600200"/>
            <a:ext cx="8490400" cy="545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31337425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 title and 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6096000" y="-167"/>
            <a:ext cx="6096000" cy="6858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867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354000" y="1644233"/>
            <a:ext cx="5393600" cy="197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354000" y="3737433"/>
            <a:ext cx="5393600" cy="164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6586000" y="965433"/>
            <a:ext cx="5116000" cy="492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609585" lvl="0" indent="-457189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1219170" lvl="1" indent="-423323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26595109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 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415600" y="1474833"/>
            <a:ext cx="11360800" cy="261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415600" y="4202967"/>
            <a:ext cx="11360800" cy="173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609585" lvl="0" indent="-457189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1219170" lvl="1" indent="-423323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3830127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41380229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8E64BD-531C-4FDF-8325-CFDA01CAE70B}" type="datetimeFigureOut">
              <a:rPr lang="en-US" smtClean="0"/>
              <a:t>7/15/2026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C34A9-21FE-4FF7-95A3-B5170775AD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03786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8E64BD-531C-4FDF-8325-CFDA01CAE70B}" type="datetimeFigureOut">
              <a:rPr lang="en-US" smtClean="0"/>
              <a:t>7/15/2026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C34A9-21FE-4FF7-95A3-B5170775AD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00062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8E64BD-531C-4FDF-8325-CFDA01CAE70B}" type="datetimeFigureOut">
              <a:rPr lang="en-US" smtClean="0"/>
              <a:t>7/15/2026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C34A9-21FE-4FF7-95A3-B5170775AD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791529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8E64BD-531C-4FDF-8325-CFDA01CAE70B}" type="datetimeFigureOut">
              <a:rPr lang="en-US" smtClean="0"/>
              <a:t>7/15/2026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C34A9-21FE-4FF7-95A3-B5170775AD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720121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8E64BD-531C-4FDF-8325-CFDA01CAE70B}" type="datetimeFigureOut">
              <a:rPr lang="en-US" smtClean="0"/>
              <a:t>7/15/2026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C34A9-21FE-4FF7-95A3-B5170775AD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097134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8E64BD-531C-4FDF-8325-CFDA01CAE70B}" type="datetimeFigureOut">
              <a:rPr lang="en-US" smtClean="0"/>
              <a:t>7/15/2026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C34A9-21FE-4FF7-95A3-B5170775AD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552737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8E64BD-531C-4FDF-8325-CFDA01CAE70B}" type="datetimeFigureOut">
              <a:rPr lang="en-US" smtClean="0"/>
              <a:t>7/15/2026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C34A9-21FE-4FF7-95A3-B5170775AD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488956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8E64BD-531C-4FDF-8325-CFDA01CAE70B}" type="datetimeFigureOut">
              <a:rPr lang="en-US" smtClean="0"/>
              <a:t>7/15/2026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C34A9-21FE-4FF7-95A3-B5170775AD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556953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8E64BD-531C-4FDF-8325-CFDA01CAE70B}" type="datetimeFigureOut">
              <a:rPr lang="en-US" smtClean="0"/>
              <a:t>7/15/2026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C34A9-21FE-4FF7-95A3-B5170775AD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468276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8E64BD-531C-4FDF-8325-CFDA01CAE70B}" type="datetimeFigureOut">
              <a:rPr lang="en-US" smtClean="0"/>
              <a:t>7/15/2026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C34A9-21FE-4FF7-95A3-B5170775AD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245251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8E64BD-531C-4FDF-8325-CFDA01CAE70B}" type="datetimeFigureOut">
              <a:rPr lang="en-US" smtClean="0"/>
              <a:t>7/15/2026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C34A9-21FE-4FF7-95A3-B5170775AD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61003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.xml"/><Relationship Id="rId3" Type="http://schemas.openxmlformats.org/officeDocument/2006/relationships/slideLayout" Target="../slideLayouts/slideLayout11.xml"/><Relationship Id="rId7" Type="http://schemas.openxmlformats.org/officeDocument/2006/relationships/slideLayout" Target="../slideLayouts/slideLayout15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0.xml"/><Relationship Id="rId1" Type="http://schemas.openxmlformats.org/officeDocument/2006/relationships/slideLayout" Target="../slideLayouts/slideLayout9.xml"/><Relationship Id="rId6" Type="http://schemas.openxmlformats.org/officeDocument/2006/relationships/slideLayout" Target="../slideLayouts/slideLayout14.xml"/><Relationship Id="rId11" Type="http://schemas.openxmlformats.org/officeDocument/2006/relationships/slideLayout" Target="../slideLayouts/slideLayout19.xml"/><Relationship Id="rId5" Type="http://schemas.openxmlformats.org/officeDocument/2006/relationships/slideLayout" Target="../slideLayouts/slideLayout13.xml"/><Relationship Id="rId10" Type="http://schemas.openxmlformats.org/officeDocument/2006/relationships/slideLayout" Target="../slideLayouts/slideLayout18.xml"/><Relationship Id="rId4" Type="http://schemas.openxmlformats.org/officeDocument/2006/relationships/slideLayout" Target="../slideLayouts/slideLayout12.xml"/><Relationship Id="rId9" Type="http://schemas.openxmlformats.org/officeDocument/2006/relationships/slideLayout" Target="../slideLayouts/slideLayout1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8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25792643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8E64BD-531C-4FDF-8325-CFDA01CAE70B}" type="datetimeFigureOut">
              <a:rPr lang="en-US" smtClean="0"/>
              <a:t>7/15/2026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5C34A9-21FE-4FF7-95A3-B5170775AD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29437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  <p:sldLayoutId id="2147483671" r:id="rId2"/>
    <p:sldLayoutId id="2147483672" r:id="rId3"/>
    <p:sldLayoutId id="2147483673" r:id="rId4"/>
    <p:sldLayoutId id="2147483674" r:id="rId5"/>
    <p:sldLayoutId id="2147483675" r:id="rId6"/>
    <p:sldLayoutId id="2147483676" r:id="rId7"/>
    <p:sldLayoutId id="2147483677" r:id="rId8"/>
    <p:sldLayoutId id="2147483678" r:id="rId9"/>
    <p:sldLayoutId id="2147483679" r:id="rId10"/>
    <p:sldLayoutId id="2147483680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6"/>
          <p:cNvSpPr txBox="1">
            <a:spLocks noGrp="1"/>
          </p:cNvSpPr>
          <p:nvPr>
            <p:ph type="ctrTitle"/>
          </p:nvPr>
        </p:nvSpPr>
        <p:spPr>
          <a:xfrm>
            <a:off x="415600" y="2325405"/>
            <a:ext cx="11360800" cy="133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b" anchorCtr="0">
            <a:normAutofit/>
          </a:bodyPr>
          <a:lstStyle/>
          <a:p>
            <a:r>
              <a:rPr lang="en-US" sz="5400" b="1" dirty="0">
                <a:solidFill>
                  <a:schemeClr val="bg1"/>
                </a:solidFill>
                <a:cs typeface="Calibri Light"/>
              </a:rPr>
              <a:t>Mission Statement</a:t>
            </a:r>
            <a:endParaRPr sz="5333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57274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385B53A-9D57-B01F-D25C-E3A47EEF2E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84;p18">
            <a:extLst>
              <a:ext uri="{FF2B5EF4-FFF2-40B4-BE49-F238E27FC236}">
                <a16:creationId xmlns:a16="http://schemas.microsoft.com/office/drawing/2014/main" id="{5898DE66-6C0A-558A-9A95-43AE09F571AD}"/>
              </a:ext>
            </a:extLst>
          </p:cNvPr>
          <p:cNvSpPr txBox="1">
            <a:spLocks/>
          </p:cNvSpPr>
          <p:nvPr/>
        </p:nvSpPr>
        <p:spPr>
          <a:xfrm>
            <a:off x="503363" y="556931"/>
            <a:ext cx="11185273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11111"/>
              <a:buFont typeface="Arial"/>
              <a:buNone/>
              <a:tabLst/>
              <a:defRPr/>
            </a:pPr>
            <a:r>
              <a:rPr kumimoji="0" 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Cooperative Performance &amp; Research Committee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A65AE6A-63B8-74AC-7536-60B5C172D33E}"/>
              </a:ext>
            </a:extLst>
          </p:cNvPr>
          <p:cNvSpPr txBox="1"/>
          <p:nvPr/>
        </p:nvSpPr>
        <p:spPr>
          <a:xfrm>
            <a:off x="582706" y="1461248"/>
            <a:ext cx="10856976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Provides consumer-based research to increase member engagement and develops energy resources that enhance cooperative performance and demonstrate they are the “trusted source” with their members.</a:t>
            </a:r>
            <a:b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Provides consumer-based research to improve member satisfaction and engagement through performance-based programs.</a:t>
            </a:r>
            <a:b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Supports cooperatives with strategic resources such as the American Customer Satisfaction Index </a:t>
            </a: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(ACSI®)survey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efforts.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Further advances beneficial electrification through energy solutions.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Develops topics and provides guidance for national research projects and additional member insights.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Reviews resources and collaborates with other committees on content development for energy efficiency and new technologies guided by consumer research.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457344648"/>
      </p:ext>
    </p:extLst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4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D9A78"/>
      </a:accent1>
      <a:accent2>
        <a:srgbClr val="8BC145"/>
      </a:accent2>
      <a:accent3>
        <a:srgbClr val="36AFCE"/>
      </a:accent3>
      <a:accent4>
        <a:srgbClr val="1D6FA9"/>
      </a:accent4>
      <a:accent5>
        <a:srgbClr val="B74919"/>
      </a:accent5>
      <a:accent6>
        <a:srgbClr val="F19D19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AE6F2518-B084-4896-AF52-66CC2144AA26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113</Words>
  <Application>Microsoft Office PowerPoint</Application>
  <PresentationFormat>Widescreen</PresentationFormat>
  <Paragraphs>13</Paragraphs>
  <Slides>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</vt:i4>
      </vt:variant>
    </vt:vector>
  </HeadingPairs>
  <TitlesOfParts>
    <vt:vector size="9" baseType="lpstr">
      <vt:lpstr>Aptos</vt:lpstr>
      <vt:lpstr>Arial</vt:lpstr>
      <vt:lpstr>Calibri</vt:lpstr>
      <vt:lpstr>Calibri Light</vt:lpstr>
      <vt:lpstr>Wingdings</vt:lpstr>
      <vt:lpstr>Simple Light</vt:lpstr>
      <vt:lpstr>4_Office Theme</vt:lpstr>
      <vt:lpstr>Mission Statement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Hoelger, Angelika</dc:creator>
  <cp:lastModifiedBy>Hoelger, Angelika</cp:lastModifiedBy>
  <cp:revision>1</cp:revision>
  <dcterms:created xsi:type="dcterms:W3CDTF">2026-07-15T17:17:40Z</dcterms:created>
  <dcterms:modified xsi:type="dcterms:W3CDTF">2026-07-15T17:18:04Z</dcterms:modified>
</cp:coreProperties>
</file>