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</p:sldMasterIdLst>
  <p:notesMasterIdLst>
    <p:notesMasterId r:id="rId8"/>
  </p:notesMasterIdLst>
  <p:sldIdLst>
    <p:sldId id="3970" r:id="rId3"/>
    <p:sldId id="2134805912" r:id="rId4"/>
    <p:sldId id="2134805872" r:id="rId5"/>
    <p:sldId id="279" r:id="rId6"/>
    <p:sldId id="21348058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67" d="100"/>
          <a:sy n="67" d="100"/>
        </p:scale>
        <p:origin x="572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>
                <a:solidFill>
                  <a:schemeClr val="tx1">
                    <a:lumMod val="95000"/>
                    <a:lumOff val="5000"/>
                  </a:schemeClr>
                </a:solidFill>
              </a:rPr>
              <a:t>ACSI Trends January - June 2026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Sheet1!$A$1:$F$1</c:f>
              <c:strCache>
                <c:ptCount val="6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79</c:v>
                </c:pt>
                <c:pt idx="1">
                  <c:v>3</c:v>
                </c:pt>
                <c:pt idx="2">
                  <c:v>9</c:v>
                </c:pt>
                <c:pt idx="3">
                  <c:v>31</c:v>
                </c:pt>
                <c:pt idx="4">
                  <c:v>21</c:v>
                </c:pt>
                <c:pt idx="5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3D-4356-8B49-E79ED37A8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0413248"/>
        <c:axId val="540415048"/>
      </c:barChart>
      <c:catAx>
        <c:axId val="540413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0415048"/>
        <c:crosses val="autoZero"/>
        <c:auto val="1"/>
        <c:lblAlgn val="ctr"/>
        <c:lblOffset val="100"/>
        <c:noMultiLvlLbl val="0"/>
      </c:catAx>
      <c:valAx>
        <c:axId val="54041504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404132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28A586-4BB6-43C3-A248-2B273B777B43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B79A5-3089-4A34-BDB9-9A6619EDBB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71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/>
          <a:p>
            <a:pPr>
              <a:buSzPts val="11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419286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478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17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CE3E5E-F26C-40BE-AFB7-9AE2F4C923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177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9812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708025"/>
            <a:ext cx="6302375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94932" rIns="94932" bIns="94932" anchor="t" anchorCtr="0">
            <a:noAutofit/>
          </a:bodyPr>
          <a:lstStyle/>
          <a:p>
            <a:pPr>
              <a:buSzPts val="11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506272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708025"/>
            <a:ext cx="6302375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94932" rIns="94932" bIns="94932" anchor="t" anchorCtr="0">
            <a:noAutofit/>
          </a:bodyPr>
          <a:lstStyle/>
          <a:p>
            <a:pPr>
              <a:buSzPts val="11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73670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1800" y="708025"/>
            <a:ext cx="6302375" cy="35448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2" name="Google Shape;82;p6:notes"/>
          <p:cNvSpPr txBox="1">
            <a:spLocks noGrp="1"/>
          </p:cNvSpPr>
          <p:nvPr>
            <p:ph type="body" idx="1"/>
          </p:nvPr>
        </p:nvSpPr>
        <p:spPr>
          <a:xfrm>
            <a:off x="716619" y="4489387"/>
            <a:ext cx="5732949" cy="4253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4932" tIns="94932" rIns="94932" bIns="94932" anchor="t" anchorCtr="0">
            <a:noAutofit/>
          </a:bodyPr>
          <a:lstStyle/>
          <a:p>
            <a:pPr>
              <a:buSzPts val="1100"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54244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800" cy="273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8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69576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8513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2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67412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908501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93678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354000" y="1644233"/>
            <a:ext cx="53936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354000" y="3737433"/>
            <a:ext cx="5393600" cy="16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6586000" y="965433"/>
            <a:ext cx="5116000" cy="49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609585" lvl="0" indent="-457189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4707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2074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0491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80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361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033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337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3238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62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9156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297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7059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8142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8888638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E64BD-531C-4FDF-8325-CFDA01CAE70B}" type="datetimeFigureOut">
              <a:rPr lang="en-US" smtClean="0"/>
              <a:t>7/15/2026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C34A9-21FE-4FF7-95A3-B5170775AD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251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ctrTitle"/>
          </p:nvPr>
        </p:nvSpPr>
        <p:spPr>
          <a:xfrm>
            <a:off x="415600" y="2325405"/>
            <a:ext cx="11360800" cy="13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r>
              <a:rPr lang="en-US" sz="5400" b="1" dirty="0">
                <a:solidFill>
                  <a:schemeClr val="bg1"/>
                </a:solidFill>
                <a:cs typeface="Calibri Light"/>
              </a:rPr>
              <a:t>ACSI</a:t>
            </a:r>
            <a:r>
              <a:rPr lang="en-US" sz="5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®</a:t>
            </a:r>
            <a:r>
              <a:rPr lang="en-US" sz="5400" b="1" dirty="0">
                <a:solidFill>
                  <a:schemeClr val="bg1"/>
                </a:solidFill>
                <a:cs typeface="Calibri Light"/>
              </a:rPr>
              <a:t>, Research, and Other Updates</a:t>
            </a:r>
            <a:endParaRPr sz="5333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2105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84;p18">
            <a:extLst>
              <a:ext uri="{FF2B5EF4-FFF2-40B4-BE49-F238E27FC236}">
                <a16:creationId xmlns:a16="http://schemas.microsoft.com/office/drawing/2014/main" id="{E76AAD00-AAAB-25F4-1116-FB210852A1AC}"/>
              </a:ext>
            </a:extLst>
          </p:cNvPr>
          <p:cNvSpPr txBox="1">
            <a:spLocks/>
          </p:cNvSpPr>
          <p:nvPr/>
        </p:nvSpPr>
        <p:spPr>
          <a:xfrm>
            <a:off x="503363" y="556931"/>
            <a:ext cx="1118527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11111"/>
              <a:buFont typeface="Arial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Research Schedule 2026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139B787-0FFE-06DB-A127-9254C239DF5A}"/>
              </a:ext>
            </a:extLst>
          </p:cNvPr>
          <p:cNvGraphicFramePr>
            <a:graphicFrameLocks noGrp="1"/>
          </p:cNvGraphicFramePr>
          <p:nvPr/>
        </p:nvGraphicFramePr>
        <p:xfrm>
          <a:off x="639761" y="1606281"/>
          <a:ext cx="10912476" cy="362712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05917">
                  <a:extLst>
                    <a:ext uri="{9D8B030D-6E8A-4147-A177-3AD203B41FA5}">
                      <a16:colId xmlns:a16="http://schemas.microsoft.com/office/drawing/2014/main" val="1502183093"/>
                    </a:ext>
                  </a:extLst>
                </a:gridCol>
                <a:gridCol w="1095845">
                  <a:extLst>
                    <a:ext uri="{9D8B030D-6E8A-4147-A177-3AD203B41FA5}">
                      <a16:colId xmlns:a16="http://schemas.microsoft.com/office/drawing/2014/main" val="800698199"/>
                    </a:ext>
                  </a:extLst>
                </a:gridCol>
                <a:gridCol w="3054476">
                  <a:extLst>
                    <a:ext uri="{9D8B030D-6E8A-4147-A177-3AD203B41FA5}">
                      <a16:colId xmlns:a16="http://schemas.microsoft.com/office/drawing/2014/main" val="101650094"/>
                    </a:ext>
                  </a:extLst>
                </a:gridCol>
                <a:gridCol w="1989222">
                  <a:extLst>
                    <a:ext uri="{9D8B030D-6E8A-4147-A177-3AD203B41FA5}">
                      <a16:colId xmlns:a16="http://schemas.microsoft.com/office/drawing/2014/main" val="3109521259"/>
                    </a:ext>
                  </a:extLst>
                </a:gridCol>
                <a:gridCol w="1718797">
                  <a:extLst>
                    <a:ext uri="{9D8B030D-6E8A-4147-A177-3AD203B41FA5}">
                      <a16:colId xmlns:a16="http://schemas.microsoft.com/office/drawing/2014/main" val="1855473501"/>
                    </a:ext>
                  </a:extLst>
                </a:gridCol>
                <a:gridCol w="1748219">
                  <a:extLst>
                    <a:ext uri="{9D8B030D-6E8A-4147-A177-3AD203B41FA5}">
                      <a16:colId xmlns:a16="http://schemas.microsoft.com/office/drawing/2014/main" val="2958104056"/>
                    </a:ext>
                  </a:extLst>
                </a:gridCol>
              </a:tblGrid>
              <a:tr h="339627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Time Frame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Publish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Objective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Research Partner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 Collection Period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33494635"/>
                  </a:ext>
                </a:extLst>
              </a:tr>
              <a:tr h="196768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Q1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March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ACSI Recap Report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Annual ACSI Trends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ACSI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2025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964633"/>
                  </a:ext>
                </a:extLst>
              </a:tr>
              <a:tr h="269688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Q2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April 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Broadband Internet Services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Member Perspectives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CFI Group/ACSI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February 2026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252678"/>
                  </a:ext>
                </a:extLst>
              </a:tr>
              <a:tr h="269688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June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Home Buying in the Energy Transition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Sponsored Study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SECC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Completed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068001"/>
                  </a:ext>
                </a:extLst>
              </a:tr>
              <a:tr h="196768">
                <a:tc rowSpan="4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Q3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August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Gen Z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Member Perspectives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CFI Group/ACSI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June 2026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04585159"/>
                  </a:ext>
                </a:extLst>
              </a:tr>
              <a:tr h="19676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August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Exploring Energy Affordability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Sponsored Study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SECC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April-May 2026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477071"/>
                  </a:ext>
                </a:extLst>
              </a:tr>
              <a:tr h="196768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TBD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Cooperative Advantage Report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National Survey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CFI Group/ACSI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April-June 2026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0028245"/>
                  </a:ext>
                </a:extLst>
              </a:tr>
              <a:tr h="196768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TBD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Community Engagement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Member Perspectives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CFI Group/ACSI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August 2026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62296"/>
                  </a:ext>
                </a:extLst>
              </a:tr>
              <a:tr h="242591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b="1" dirty="0"/>
                        <a:t>Q4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October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Analyzing Rate Choices: Implications for Consumer Behavior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Sponsored Study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SECC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April-May 2026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285082"/>
                  </a:ext>
                </a:extLst>
              </a:tr>
              <a:tr h="242591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TBD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Member Satisfaction and Engagement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Member Perspectives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CFI Group/ACSI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October 2026</a:t>
                      </a:r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456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17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415600" y="614663"/>
            <a:ext cx="6209613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>
              <a:buSzPct val="111111"/>
            </a:pPr>
            <a:r>
              <a:rPr lang="en" b="1" dirty="0">
                <a:solidFill>
                  <a:srgbClr val="000000"/>
                </a:solidFill>
                <a:latin typeface="+mj-lt"/>
              </a:rPr>
              <a:t>ACSI</a:t>
            </a:r>
            <a:r>
              <a:rPr lang="en" b="1" dirty="0">
                <a:solidFill>
                  <a:srgbClr val="000000"/>
                </a:solidFill>
                <a:latin typeface="+mj-lt"/>
                <a:cs typeface="Calibri" panose="020F0502020204030204" pitchFamily="34" charset="0"/>
              </a:rPr>
              <a:t>®</a:t>
            </a:r>
            <a:r>
              <a:rPr lang="en" b="1" dirty="0">
                <a:solidFill>
                  <a:srgbClr val="000000"/>
                </a:solidFill>
                <a:latin typeface="+mj-lt"/>
              </a:rPr>
              <a:t> Trends: 2026 (Jan. – June)</a:t>
            </a:r>
            <a:endParaRPr b="1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26736" y="1155940"/>
            <a:ext cx="5965263" cy="4892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Between January 1 and June 30, 2026, </a:t>
            </a:r>
            <a:r>
              <a:rPr lang="en-US" sz="2400" b="1" u="sng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167 scores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 across over </a:t>
            </a:r>
            <a:r>
              <a:rPr lang="en-US" sz="2400" b="1" u="sng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140 co-ops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 were received for energy utility services.</a:t>
            </a: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  <a:highlight>
                <a:srgbClr val="FFFF00"/>
              </a:highlight>
              <a:latin typeface="+mn-lt"/>
              <a:cs typeface="Calibri" panose="020F0502020204030204" pitchFamily="34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16 new users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Calibri" panose="020F0502020204030204" pitchFamily="34" charset="0"/>
              </a:rPr>
              <a:t>, that is, co-ops and affiliates that have either never received an ACSI score or not since / before 2018</a:t>
            </a:r>
          </a:p>
          <a:p>
            <a:endParaRPr lang="en-US" sz="3467" dirty="0">
              <a:solidFill>
                <a:schemeClr val="tx1"/>
              </a:solidFill>
              <a:highlight>
                <a:srgbClr val="FFFF00"/>
              </a:highlight>
              <a:latin typeface="+mn-lt"/>
              <a:cs typeface="Calibri" panose="020F0502020204030204" pitchFamily="34" charset="0"/>
            </a:endParaRPr>
          </a:p>
          <a:p>
            <a:pPr marL="380990" indent="-380990">
              <a:buFont typeface="Arial" panose="020B0604020202020204" pitchFamily="34" charset="0"/>
              <a:buChar char="•"/>
            </a:pPr>
            <a:endParaRPr lang="en-US" sz="3467" dirty="0">
              <a:solidFill>
                <a:schemeClr val="tx1"/>
              </a:solidFill>
              <a:highlight>
                <a:srgbClr val="FFFFFF"/>
              </a:highlight>
              <a:latin typeface="+mn-lt"/>
              <a:cs typeface="Calibri" panose="020F0502020204030204" pitchFamily="34" charset="0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93F8C27-8BB7-0ECA-D1BB-3443F226230A}"/>
              </a:ext>
            </a:extLst>
          </p:cNvPr>
          <p:cNvGraphicFramePr>
            <a:graphicFrameLocks/>
          </p:cNvGraphicFramePr>
          <p:nvPr/>
        </p:nvGraphicFramePr>
        <p:xfrm>
          <a:off x="629727" y="1311215"/>
          <a:ext cx="5382883" cy="4106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192648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415600" y="614451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>
              <a:buSzPct val="111111"/>
            </a:pPr>
            <a:r>
              <a:rPr lang="en" b="1" dirty="0">
                <a:solidFill>
                  <a:srgbClr val="000000"/>
                </a:solidFill>
              </a:rPr>
              <a:t>Questline Selection for Q3 (2026)</a:t>
            </a:r>
            <a:br>
              <a:rPr lang="en" b="1" dirty="0">
                <a:solidFill>
                  <a:srgbClr val="000000"/>
                </a:solidFill>
              </a:rPr>
            </a:br>
            <a:endParaRPr b="1" dirty="0">
              <a:solidFill>
                <a:srgbClr val="000000"/>
              </a:solidFill>
            </a:endParaRPr>
          </a:p>
        </p:txBody>
      </p:sp>
      <p:graphicFrame>
        <p:nvGraphicFramePr>
          <p:cNvPr id="6" name="Table 4">
            <a:extLst>
              <a:ext uri="{FF2B5EF4-FFF2-40B4-BE49-F238E27FC236}">
                <a16:creationId xmlns:a16="http://schemas.microsoft.com/office/drawing/2014/main" id="{1F499D78-25D5-460B-B744-C64D20A5F255}"/>
              </a:ext>
            </a:extLst>
          </p:cNvPr>
          <p:cNvGraphicFramePr>
            <a:graphicFrameLocks noGrp="1"/>
          </p:cNvGraphicFramePr>
          <p:nvPr/>
        </p:nvGraphicFramePr>
        <p:xfrm>
          <a:off x="511728" y="1327586"/>
          <a:ext cx="3653322" cy="4389120"/>
        </p:xfrm>
        <a:graphic>
          <a:graphicData uri="http://schemas.openxmlformats.org/drawingml/2006/table">
            <a:tbl>
              <a:tblPr firstRow="1" bandRow="1"/>
              <a:tblGrid>
                <a:gridCol w="3653322">
                  <a:extLst>
                    <a:ext uri="{9D8B030D-6E8A-4147-A177-3AD203B41FA5}">
                      <a16:colId xmlns:a16="http://schemas.microsoft.com/office/drawing/2014/main" val="1893178691"/>
                    </a:ext>
                  </a:extLst>
                </a:gridCol>
              </a:tblGrid>
              <a:tr h="383229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July 2026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9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391046"/>
                  </a:ext>
                </a:extLst>
              </a:tr>
              <a:tr h="4005891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9pPr>
                    </a:lstStyle>
                    <a:p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Residential</a:t>
                      </a:r>
                    </a:p>
                    <a:p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Reducing High Energy Bills in the Summer*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How to Upgrade Your Cooling System*</a:t>
                      </a:r>
                    </a:p>
                    <a:p>
                      <a:pPr marL="285750" lvl="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Ceiling Fans: Advanced Features to Look For</a:t>
                      </a:r>
                    </a:p>
                    <a:p>
                      <a:pPr lvl="0"/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lvl="0"/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Business</a:t>
                      </a:r>
                    </a:p>
                    <a:p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5 Sources of Heat Gain That May Be Costing You</a:t>
                      </a:r>
                    </a:p>
                    <a:p>
                      <a:pPr lvl="0"/>
                      <a:endParaRPr lang="en-US" sz="1600" b="0" i="0" u="none" strike="noStrike" cap="non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257891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5391B8BC-8716-4933-AC63-93036BAE50AC}"/>
              </a:ext>
            </a:extLst>
          </p:cNvPr>
          <p:cNvGraphicFramePr>
            <a:graphicFrameLocks noGrp="1"/>
          </p:cNvGraphicFramePr>
          <p:nvPr/>
        </p:nvGraphicFramePr>
        <p:xfrm>
          <a:off x="4439128" y="1327586"/>
          <a:ext cx="3657600" cy="4389120"/>
        </p:xfrm>
        <a:graphic>
          <a:graphicData uri="http://schemas.openxmlformats.org/drawingml/2006/table">
            <a:tbl>
              <a:tblPr firstRow="1" bandRow="1"/>
              <a:tblGrid>
                <a:gridCol w="3657600">
                  <a:extLst>
                    <a:ext uri="{9D8B030D-6E8A-4147-A177-3AD203B41FA5}">
                      <a16:colId xmlns:a16="http://schemas.microsoft.com/office/drawing/2014/main" val="1893178691"/>
                    </a:ext>
                  </a:extLst>
                </a:gridCol>
              </a:tblGrid>
              <a:tr h="36576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August 2026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4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391046"/>
                  </a:ext>
                </a:extLst>
              </a:tr>
              <a:tr h="4023360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9pPr>
                    </a:lstStyle>
                    <a:p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Residential</a:t>
                      </a:r>
                    </a:p>
                    <a:p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Back to School Home Energy Quiz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Inspector Energy: The Laundry Room List*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How Much Are Your Energy-Using Devices Costing You?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Business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600" dirty="0">
                        <a:latin typeface="+mn-lt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+mn-lt"/>
                        </a:rPr>
                        <a:t>4 Steps to Happier Customers and Lower Energy Bills*</a:t>
                      </a:r>
                    </a:p>
                    <a:p>
                      <a:endParaRPr lang="en-US" sz="1600" dirty="0">
                        <a:latin typeface="+mn-lt"/>
                      </a:endParaRP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257891"/>
                  </a:ext>
                </a:extLst>
              </a:tr>
            </a:tbl>
          </a:graphicData>
        </a:graphic>
      </p:graphicFrame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138DC0FC-F167-493F-88F6-DE8ECDE57DD7}"/>
              </a:ext>
            </a:extLst>
          </p:cNvPr>
          <p:cNvGraphicFramePr>
            <a:graphicFrameLocks noGrp="1"/>
          </p:cNvGraphicFramePr>
          <p:nvPr/>
        </p:nvGraphicFramePr>
        <p:xfrm>
          <a:off x="8370806" y="1327586"/>
          <a:ext cx="3657600" cy="4389120"/>
        </p:xfrm>
        <a:graphic>
          <a:graphicData uri="http://schemas.openxmlformats.org/drawingml/2006/table">
            <a:tbl>
              <a:tblPr firstRow="1" bandRow="1"/>
              <a:tblGrid>
                <a:gridCol w="3657600">
                  <a:extLst>
                    <a:ext uri="{9D8B030D-6E8A-4147-A177-3AD203B41FA5}">
                      <a16:colId xmlns:a16="http://schemas.microsoft.com/office/drawing/2014/main" val="1893178691"/>
                    </a:ext>
                  </a:extLst>
                </a:gridCol>
              </a:tblGrid>
              <a:tr h="415854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1" i="0" u="none" strike="noStrike" cap="none">
                          <a:solidFill>
                            <a:schemeClr val="lt1"/>
                          </a:solidFill>
                          <a:latin typeface="Goudy Old Style"/>
                          <a:sym typeface="Arial"/>
                        </a:defRPr>
                      </a:lvl9pPr>
                    </a:lstStyle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  <a:latin typeface="+mn-lt"/>
                          <a:cs typeface="Calibri" panose="020F0502020204030204" pitchFamily="34" charset="0"/>
                        </a:rPr>
                        <a:t>September 2026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99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391046"/>
                  </a:ext>
                </a:extLst>
              </a:tr>
              <a:tr h="3973266">
                <a:tc>
                  <a:txBody>
                    <a:bodyPr/>
                    <a:lstStyle>
                      <a:lvl1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1pPr>
                      <a:lvl2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2pPr>
                      <a:lvl3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3pPr>
                      <a:lvl4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4pPr>
                      <a:lvl5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5pPr>
                      <a:lvl6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6pPr>
                      <a:lvl7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7pPr>
                      <a:lvl8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8pPr>
                      <a:lvl9pPr marR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defRPr sz="1400" b="0" i="0" u="none" strike="noStrike" cap="none">
                          <a:solidFill>
                            <a:schemeClr val="dk1"/>
                          </a:solidFill>
                          <a:latin typeface="Goudy Old Style"/>
                          <a:sym typeface="Arial"/>
                        </a:defRPr>
                      </a:lvl9pPr>
                    </a:lstStyle>
                    <a:p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Residential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You Can Benefit From a Home Energy Audit*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Beyond the Plug: 3 Ways to Save on Electronics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b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What Your Home is Trying to Tell You About Energy Loss*</a:t>
                      </a:r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6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Business</a:t>
                      </a:r>
                      <a:endParaRPr lang="en-US" sz="16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endParaRPr lang="en-US" sz="1600" dirty="0">
                        <a:latin typeface="+mn-lt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§"/>
                      </a:pPr>
                      <a:r>
                        <a:rPr lang="en-US" sz="1600" dirty="0">
                          <a:latin typeface="+mn-lt"/>
                        </a:rPr>
                        <a:t>Business Ready: Continuity Planning*</a:t>
                      </a:r>
                    </a:p>
                  </a:txBody>
                  <a:tcPr marL="121920" marR="121920" marT="60960" marB="6096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625789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787C3CA-F8DB-4F37-9999-1009732257E1}"/>
              </a:ext>
            </a:extLst>
          </p:cNvPr>
          <p:cNvSpPr txBox="1"/>
          <p:nvPr/>
        </p:nvSpPr>
        <p:spPr>
          <a:xfrm>
            <a:off x="497791" y="5736029"/>
            <a:ext cx="734207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*available for all Touchstone Energy</a:t>
            </a:r>
            <a:r>
              <a:rPr kumimoji="0" lang="en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®</a:t>
            </a:r>
            <a:r>
              <a:rPr kumimoji="0" lang="en" sz="1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member cooperatives to embed content &amp; request newsfeed on SHiNE website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6843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558355" y="55674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>
              <a:buSzPct val="111111"/>
            </a:pPr>
            <a:r>
              <a:rPr lang="en" b="1" dirty="0">
                <a:solidFill>
                  <a:srgbClr val="000000"/>
                </a:solidFill>
              </a:rPr>
              <a:t>Upcoming Questline Webinars </a:t>
            </a:r>
            <a:endParaRPr b="1" dirty="0">
              <a:solidFill>
                <a:srgbClr val="000000"/>
              </a:solidFill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B053F74-7BDE-6961-7B88-89A717D377FD}"/>
              </a:ext>
            </a:extLst>
          </p:cNvPr>
          <p:cNvGraphicFramePr>
            <a:graphicFrameLocks noGrp="1"/>
          </p:cNvGraphicFramePr>
          <p:nvPr/>
        </p:nvGraphicFramePr>
        <p:xfrm>
          <a:off x="558355" y="1387920"/>
          <a:ext cx="10835786" cy="17075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54186">
                  <a:extLst>
                    <a:ext uri="{9D8B030D-6E8A-4147-A177-3AD203B41FA5}">
                      <a16:colId xmlns:a16="http://schemas.microsoft.com/office/drawing/2014/main" val="760964082"/>
                    </a:ext>
                  </a:extLst>
                </a:gridCol>
                <a:gridCol w="5181600">
                  <a:extLst>
                    <a:ext uri="{9D8B030D-6E8A-4147-A177-3AD203B41FA5}">
                      <a16:colId xmlns:a16="http://schemas.microsoft.com/office/drawing/2014/main" val="2930114359"/>
                    </a:ext>
                  </a:extLst>
                </a:gridCol>
              </a:tblGrid>
              <a:tr h="56919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 </a:t>
                      </a:r>
                      <a:r>
                        <a:rPr lang="en-US" i="1" dirty="0"/>
                        <a:t>Webinar Title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2014281"/>
                  </a:ext>
                </a:extLst>
              </a:tr>
              <a:tr h="569196">
                <a:tc>
                  <a:txBody>
                    <a:bodyPr/>
                    <a:lstStyle/>
                    <a:p>
                      <a:r>
                        <a:rPr lang="en-US" b="1" dirty="0"/>
                        <a:t>Hidden Energy Costs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Tuesday, September 15, 2026 at 2pm Eastern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392821"/>
                  </a:ext>
                </a:extLst>
              </a:tr>
              <a:tr h="569196">
                <a:tc>
                  <a:txBody>
                    <a:bodyPr/>
                    <a:lstStyle/>
                    <a:p>
                      <a:r>
                        <a:rPr lang="en-US" b="1" dirty="0"/>
                        <a:t>A Battery of Choices: Energy Storage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Tuesday, October 13, 2026 at 2pm Eastern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387462"/>
                  </a:ext>
                </a:extLst>
              </a:tr>
            </a:tbl>
          </a:graphicData>
        </a:graphic>
      </p:graphicFrame>
      <p:pic>
        <p:nvPicPr>
          <p:cNvPr id="3" name="Picture 2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C51689F8-FFB5-E698-5E12-20DE51C7C0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732" y="3253902"/>
            <a:ext cx="2438400" cy="2438400"/>
          </a:xfrm>
          <a:prstGeom prst="rect">
            <a:avLst/>
          </a:prstGeom>
        </p:spPr>
      </p:pic>
      <p:pic>
        <p:nvPicPr>
          <p:cNvPr id="6" name="Picture 5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77A7A3ED-3D7B-0D7B-4013-4D1783124C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1009" y="3163081"/>
            <a:ext cx="2834640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898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</Words>
  <Application>Microsoft Office PowerPoint</Application>
  <PresentationFormat>Widescreen</PresentationFormat>
  <Paragraphs>106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Wingdings</vt:lpstr>
      <vt:lpstr>Simple Light</vt:lpstr>
      <vt:lpstr>4_Office Theme</vt:lpstr>
      <vt:lpstr>ACSI®, Research, and Other Updates</vt:lpstr>
      <vt:lpstr>PowerPoint Presentation</vt:lpstr>
      <vt:lpstr>ACSI® Trends: 2026 (Jan. – June)</vt:lpstr>
      <vt:lpstr>Questline Selection for Q3 (2026) </vt:lpstr>
      <vt:lpstr>Upcoming Questline Webinars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Hoelger, Angelika</dc:creator>
  <cp:lastModifiedBy>Hoelger, Angelika</cp:lastModifiedBy>
  <cp:revision>1</cp:revision>
  <dcterms:created xsi:type="dcterms:W3CDTF">2026-07-15T17:25:02Z</dcterms:created>
  <dcterms:modified xsi:type="dcterms:W3CDTF">2026-07-15T17:25:28Z</dcterms:modified>
</cp:coreProperties>
</file>