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80" r:id="rId3"/>
    <p:sldMasterId id="2147483691" r:id="rId4"/>
  </p:sldMasterIdLst>
  <p:notesMasterIdLst>
    <p:notesMasterId r:id="rId17"/>
  </p:notesMasterIdLst>
  <p:sldIdLst>
    <p:sldId id="2147482535" r:id="rId5"/>
    <p:sldId id="10403" r:id="rId6"/>
    <p:sldId id="10765" r:id="rId7"/>
    <p:sldId id="10793" r:id="rId8"/>
    <p:sldId id="10738" r:id="rId9"/>
    <p:sldId id="10784" r:id="rId10"/>
    <p:sldId id="10726" r:id="rId11"/>
    <p:sldId id="2146851045" r:id="rId12"/>
    <p:sldId id="2147482540" r:id="rId13"/>
    <p:sldId id="2147482541" r:id="rId14"/>
    <p:sldId id="2147482536" r:id="rId15"/>
    <p:sldId id="214748252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67" d="100"/>
          <a:sy n="67" d="100"/>
        </p:scale>
        <p:origin x="572"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D79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Extremely important</c:v>
                </c:pt>
                <c:pt idx="1">
                  <c:v>Very important</c:v>
                </c:pt>
                <c:pt idx="2">
                  <c:v>Moderately important</c:v>
                </c:pt>
                <c:pt idx="3">
                  <c:v>Slightly important</c:v>
                </c:pt>
                <c:pt idx="4">
                  <c:v>Not at all important</c:v>
                </c:pt>
              </c:strCache>
            </c:strRef>
          </c:cat>
          <c:val>
            <c:numRef>
              <c:f>Sheet1!$B$2:$B$6</c:f>
              <c:numCache>
                <c:formatCode>0%</c:formatCode>
                <c:ptCount val="5"/>
                <c:pt idx="0">
                  <c:v>0.36</c:v>
                </c:pt>
                <c:pt idx="1">
                  <c:v>0.41</c:v>
                </c:pt>
                <c:pt idx="2">
                  <c:v>0.19</c:v>
                </c:pt>
                <c:pt idx="3">
                  <c:v>0.03</c:v>
                </c:pt>
                <c:pt idx="4">
                  <c:v>0.01</c:v>
                </c:pt>
              </c:numCache>
            </c:numRef>
          </c:val>
          <c:extLst>
            <c:ext xmlns:c16="http://schemas.microsoft.com/office/drawing/2014/chart" uri="{C3380CC4-5D6E-409C-BE32-E72D297353CC}">
              <c16:uniqueId val="{00000000-321D-4F40-A0B2-73F34BB8C1C6}"/>
            </c:ext>
          </c:extLst>
        </c:ser>
        <c:dLbls>
          <c:showLegendKey val="0"/>
          <c:showVal val="0"/>
          <c:showCatName val="0"/>
          <c:showSerName val="0"/>
          <c:showPercent val="0"/>
          <c:showBubbleSize val="0"/>
        </c:dLbls>
        <c:gapWidth val="219"/>
        <c:overlap val="-27"/>
        <c:axId val="2130438832"/>
        <c:axId val="2130442192"/>
      </c:barChart>
      <c:catAx>
        <c:axId val="213043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2130442192"/>
        <c:crosses val="autoZero"/>
        <c:auto val="1"/>
        <c:lblAlgn val="ctr"/>
        <c:lblOffset val="100"/>
        <c:noMultiLvlLbl val="0"/>
      </c:catAx>
      <c:valAx>
        <c:axId val="2130442192"/>
        <c:scaling>
          <c:orientation val="minMax"/>
        </c:scaling>
        <c:delete val="1"/>
        <c:axPos val="l"/>
        <c:numFmt formatCode="0%" sourceLinked="1"/>
        <c:majorTickMark val="none"/>
        <c:minorTickMark val="none"/>
        <c:tickLblPos val="nextTo"/>
        <c:crossAx val="21304388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0" i="0" u="none" strike="noStrike" kern="1200" spc="0" baseline="0" dirty="0">
                <a:solidFill>
                  <a:schemeClr val="tx1">
                    <a:lumMod val="50000"/>
                  </a:schemeClr>
                </a:solidFill>
              </a:rPr>
              <a:t>Expectations Compared to Other Utilities</a:t>
            </a:r>
            <a:endParaRPr lang="en-US" sz="2400" dirty="0">
              <a:solidFill>
                <a:schemeClr val="tx1">
                  <a:lumMod val="50000"/>
                </a:schemeClr>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rgbClr val="0D79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Not at all similar</c:v>
                </c:pt>
                <c:pt idx="1">
                  <c:v>Slightly similar</c:v>
                </c:pt>
                <c:pt idx="2">
                  <c:v>Moderately similar</c:v>
                </c:pt>
                <c:pt idx="3">
                  <c:v>Very similar</c:v>
                </c:pt>
                <c:pt idx="4">
                  <c:v>Extremely similar</c:v>
                </c:pt>
              </c:strCache>
            </c:strRef>
          </c:cat>
          <c:val>
            <c:numRef>
              <c:f>Sheet1!$B$2:$B$6</c:f>
              <c:numCache>
                <c:formatCode>0%</c:formatCode>
                <c:ptCount val="5"/>
                <c:pt idx="0">
                  <c:v>0.01</c:v>
                </c:pt>
                <c:pt idx="1">
                  <c:v>0.03</c:v>
                </c:pt>
                <c:pt idx="2">
                  <c:v>0.17</c:v>
                </c:pt>
                <c:pt idx="3">
                  <c:v>0.5</c:v>
                </c:pt>
                <c:pt idx="4">
                  <c:v>0.28000000000000003</c:v>
                </c:pt>
              </c:numCache>
            </c:numRef>
          </c:val>
          <c:extLst>
            <c:ext xmlns:c16="http://schemas.microsoft.com/office/drawing/2014/chart" uri="{C3380CC4-5D6E-409C-BE32-E72D297353CC}">
              <c16:uniqueId val="{00000000-321D-4F40-A0B2-73F34BB8C1C6}"/>
            </c:ext>
          </c:extLst>
        </c:ser>
        <c:dLbls>
          <c:showLegendKey val="0"/>
          <c:showVal val="0"/>
          <c:showCatName val="0"/>
          <c:showSerName val="0"/>
          <c:showPercent val="0"/>
          <c:showBubbleSize val="0"/>
        </c:dLbls>
        <c:gapWidth val="219"/>
        <c:axId val="2130438832"/>
        <c:axId val="2130442192"/>
      </c:barChart>
      <c:catAx>
        <c:axId val="2130438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2130442192"/>
        <c:crosses val="autoZero"/>
        <c:auto val="1"/>
        <c:lblAlgn val="ctr"/>
        <c:lblOffset val="100"/>
        <c:noMultiLvlLbl val="0"/>
      </c:catAx>
      <c:valAx>
        <c:axId val="2130442192"/>
        <c:scaling>
          <c:orientation val="minMax"/>
        </c:scaling>
        <c:delete val="1"/>
        <c:axPos val="b"/>
        <c:numFmt formatCode="0%" sourceLinked="1"/>
        <c:majorTickMark val="none"/>
        <c:minorTickMark val="none"/>
        <c:tickLblPos val="nextTo"/>
        <c:crossAx val="21304388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r>
              <a:rPr lang="en-US" sz="1600" b="0" i="0" u="none" strike="noStrike" kern="1200" baseline="0" dirty="0">
                <a:solidFill>
                  <a:schemeClr val="tx1">
                    <a:lumMod val="50000"/>
                  </a:schemeClr>
                </a:solidFill>
              </a:rPr>
              <a:t>Consider Broadband Internet Service a Utility</a:t>
            </a:r>
            <a:endParaRPr lang="en-US" sz="3200" b="0" dirty="0">
              <a:solidFill>
                <a:schemeClr val="tx1">
                  <a:lumMod val="50000"/>
                </a:schemeClr>
              </a:solidFill>
            </a:endParaRPr>
          </a:p>
        </c:rich>
      </c:tx>
      <c:layout>
        <c:manualLayout>
          <c:xMode val="edge"/>
          <c:yMode val="edge"/>
          <c:x val="0.16297163216349669"/>
          <c:y val="0.14269844433043455"/>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title>
    <c:autoTitleDeleted val="0"/>
    <c:plotArea>
      <c:layout>
        <c:manualLayout>
          <c:layoutTarget val="inner"/>
          <c:xMode val="edge"/>
          <c:yMode val="edge"/>
          <c:x val="0.35618474126413169"/>
          <c:y val="0.23122935631998712"/>
          <c:w val="0.43817109985003116"/>
          <c:h val="0.52687526235228777"/>
        </c:manualLayout>
      </c:layout>
      <c:doughnutChart>
        <c:varyColors val="1"/>
        <c:ser>
          <c:idx val="0"/>
          <c:order val="0"/>
          <c:tx>
            <c:strRef>
              <c:f>Sheet1!$B$1</c:f>
              <c:strCache>
                <c:ptCount val="1"/>
                <c:pt idx="0">
                  <c:v>Percent</c:v>
                </c:pt>
              </c:strCache>
            </c:strRef>
          </c:tx>
          <c:spPr>
            <a:ln w="12700">
              <a:solidFill>
                <a:schemeClr val="bg1"/>
              </a:solidFill>
            </a:ln>
          </c:spPr>
          <c:dPt>
            <c:idx val="0"/>
            <c:bubble3D val="0"/>
            <c:spPr>
              <a:solidFill>
                <a:schemeClr val="accent2"/>
              </a:solidFill>
              <a:ln w="12700">
                <a:solidFill>
                  <a:schemeClr val="bg1"/>
                </a:solidFill>
              </a:ln>
              <a:effectLst/>
            </c:spPr>
            <c:extLst>
              <c:ext xmlns:c16="http://schemas.microsoft.com/office/drawing/2014/chart" uri="{C3380CC4-5D6E-409C-BE32-E72D297353CC}">
                <c16:uniqueId val="{00000001-116C-4F65-AD04-17ED5ABB9BC4}"/>
              </c:ext>
            </c:extLst>
          </c:dPt>
          <c:dPt>
            <c:idx val="1"/>
            <c:bubble3D val="0"/>
            <c:spPr>
              <a:solidFill>
                <a:schemeClr val="accent1"/>
              </a:solidFill>
              <a:ln w="12700">
                <a:solidFill>
                  <a:schemeClr val="bg1"/>
                </a:solidFill>
              </a:ln>
              <a:effectLst/>
            </c:spPr>
            <c:extLst>
              <c:ext xmlns:c16="http://schemas.microsoft.com/office/drawing/2014/chart" uri="{C3380CC4-5D6E-409C-BE32-E72D297353CC}">
                <c16:uniqueId val="{00000003-116C-4F65-AD04-17ED5ABB9BC4}"/>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116C-4F65-AD04-17ED5ABB9BC4}"/>
              </c:ext>
            </c:extLst>
          </c:dPt>
          <c:dLbls>
            <c:dLbl>
              <c:idx val="2"/>
              <c:layout>
                <c:manualLayout>
                  <c:x val="7.7379368719956515E-2"/>
                  <c:y val="0.10064871309657265"/>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16C-4F65-AD04-17ED5ABB9BC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Sheet1!$A$2:$A$4</c:f>
              <c:strCache>
                <c:ptCount val="3"/>
                <c:pt idx="0">
                  <c:v>Consider broadband internet service a utility</c:v>
                </c:pt>
                <c:pt idx="1">
                  <c:v>Do not consider broadband internet service a utility</c:v>
                </c:pt>
                <c:pt idx="2">
                  <c:v>Don't know</c:v>
                </c:pt>
              </c:strCache>
            </c:strRef>
          </c:cat>
          <c:val>
            <c:numRef>
              <c:f>Sheet1!$B$2:$B$4</c:f>
              <c:numCache>
                <c:formatCode>0%</c:formatCode>
                <c:ptCount val="3"/>
                <c:pt idx="0">
                  <c:v>0.92</c:v>
                </c:pt>
                <c:pt idx="1">
                  <c:v>0.05</c:v>
                </c:pt>
                <c:pt idx="2">
                  <c:v>0.03</c:v>
                </c:pt>
              </c:numCache>
            </c:numRef>
          </c:val>
          <c:extLst>
            <c:ext xmlns:c16="http://schemas.microsoft.com/office/drawing/2014/chart" uri="{C3380CC4-5D6E-409C-BE32-E72D297353CC}">
              <c16:uniqueId val="{00000006-116C-4F65-AD04-17ED5ABB9BC4}"/>
            </c:ext>
          </c:extLst>
        </c:ser>
        <c:dLbls>
          <c:showLegendKey val="0"/>
          <c:showVal val="0"/>
          <c:showCatName val="0"/>
          <c:showSerName val="0"/>
          <c:showPercent val="1"/>
          <c:showBubbleSize val="0"/>
          <c:showLeaderLines val="1"/>
        </c:dLbls>
        <c:firstSliceAng val="153"/>
        <c:holeSize val="50"/>
      </c:doughnutChart>
      <c:spPr>
        <a:noFill/>
        <a:ln w="25400">
          <a:noFill/>
        </a:ln>
        <a:effectLst/>
      </c:spPr>
    </c:plotArea>
    <c:legend>
      <c:legendPos val="l"/>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noFill/>
      <a:prstDash val="solid"/>
      <a:miter lim="800000"/>
    </a:ln>
    <a:effectLst/>
  </c:spPr>
  <c:txPr>
    <a:bodyPr/>
    <a:lstStyle/>
    <a:p>
      <a:pPr>
        <a:defRPr>
          <a:solidFill>
            <a:schemeClr val="bg1"/>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127158261234965E-2"/>
          <c:y val="1.4314432566741074E-2"/>
          <c:w val="0.96255400954216042"/>
          <c:h val="0.89279636645714522"/>
        </c:manualLayout>
      </c:layout>
      <c:barChart>
        <c:barDir val="col"/>
        <c:grouping val="clustered"/>
        <c:varyColors val="0"/>
        <c:ser>
          <c:idx val="0"/>
          <c:order val="0"/>
          <c:tx>
            <c:strRef>
              <c:f>Sheet1!$B$1</c:f>
              <c:strCache>
                <c:ptCount val="1"/>
                <c:pt idx="0">
                  <c:v>Series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Extremely valueable </c:v>
                </c:pt>
                <c:pt idx="1">
                  <c:v>Very valuable </c:v>
                </c:pt>
                <c:pt idx="2">
                  <c:v>Moderately valuable </c:v>
                </c:pt>
                <c:pt idx="3">
                  <c:v>Slightly valuable </c:v>
                </c:pt>
                <c:pt idx="4">
                  <c:v>Not at all valuable </c:v>
                </c:pt>
              </c:strCache>
            </c:strRef>
          </c:cat>
          <c:val>
            <c:numRef>
              <c:f>Sheet1!$B$2:$B$6</c:f>
              <c:numCache>
                <c:formatCode>0%</c:formatCode>
                <c:ptCount val="5"/>
                <c:pt idx="0">
                  <c:v>0.45</c:v>
                </c:pt>
                <c:pt idx="1">
                  <c:v>0.38</c:v>
                </c:pt>
                <c:pt idx="2">
                  <c:v>0.15</c:v>
                </c:pt>
                <c:pt idx="3">
                  <c:v>0.01</c:v>
                </c:pt>
                <c:pt idx="4">
                  <c:v>0.01</c:v>
                </c:pt>
              </c:numCache>
            </c:numRef>
          </c:val>
          <c:extLst>
            <c:ext xmlns:c16="http://schemas.microsoft.com/office/drawing/2014/chart" uri="{C3380CC4-5D6E-409C-BE32-E72D297353CC}">
              <c16:uniqueId val="{00000000-321D-4F40-A0B2-73F34BB8C1C6}"/>
            </c:ext>
          </c:extLst>
        </c:ser>
        <c:dLbls>
          <c:showLegendKey val="0"/>
          <c:showVal val="0"/>
          <c:showCatName val="0"/>
          <c:showSerName val="0"/>
          <c:showPercent val="0"/>
          <c:showBubbleSize val="0"/>
        </c:dLbls>
        <c:gapWidth val="219"/>
        <c:overlap val="-27"/>
        <c:axId val="2130438832"/>
        <c:axId val="2130442192"/>
      </c:barChart>
      <c:catAx>
        <c:axId val="213043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2130442192"/>
        <c:crosses val="autoZero"/>
        <c:auto val="1"/>
        <c:lblAlgn val="ctr"/>
        <c:lblOffset val="100"/>
        <c:noMultiLvlLbl val="0"/>
      </c:catAx>
      <c:valAx>
        <c:axId val="2130442192"/>
        <c:scaling>
          <c:orientation val="minMax"/>
        </c:scaling>
        <c:delete val="1"/>
        <c:axPos val="l"/>
        <c:numFmt formatCode="0%" sourceLinked="1"/>
        <c:majorTickMark val="none"/>
        <c:minorTickMark val="none"/>
        <c:tickLblPos val="nextTo"/>
        <c:crossAx val="21304388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Not at all concerned</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4D1A-4A8D-B5B1-F8F4B916BD3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0.02</c:v>
                </c:pt>
              </c:numCache>
            </c:numRef>
          </c:val>
          <c:extLst>
            <c:ext xmlns:c16="http://schemas.microsoft.com/office/drawing/2014/chart" uri="{C3380CC4-5D6E-409C-BE32-E72D297353CC}">
              <c16:uniqueId val="{00000000-3972-4C02-A3C2-00F0198D4A36}"/>
            </c:ext>
          </c:extLst>
        </c:ser>
        <c:ser>
          <c:idx val="1"/>
          <c:order val="1"/>
          <c:tx>
            <c:strRef>
              <c:f>Sheet1!$C$1</c:f>
              <c:strCache>
                <c:ptCount val="1"/>
                <c:pt idx="0">
                  <c:v>Slightly concerned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0.1</c:v>
                </c:pt>
              </c:numCache>
            </c:numRef>
          </c:val>
          <c:extLst>
            <c:ext xmlns:c16="http://schemas.microsoft.com/office/drawing/2014/chart" uri="{C3380CC4-5D6E-409C-BE32-E72D297353CC}">
              <c16:uniqueId val="{00000001-3972-4C02-A3C2-00F0198D4A36}"/>
            </c:ext>
          </c:extLst>
        </c:ser>
        <c:ser>
          <c:idx val="2"/>
          <c:order val="2"/>
          <c:tx>
            <c:strRef>
              <c:f>Sheet1!$D$1</c:f>
              <c:strCache>
                <c:ptCount val="1"/>
                <c:pt idx="0">
                  <c:v>Moderately concerned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0.15</c:v>
                </c:pt>
              </c:numCache>
            </c:numRef>
          </c:val>
          <c:extLst>
            <c:ext xmlns:c16="http://schemas.microsoft.com/office/drawing/2014/chart" uri="{C3380CC4-5D6E-409C-BE32-E72D297353CC}">
              <c16:uniqueId val="{00000002-3972-4C02-A3C2-00F0198D4A36}"/>
            </c:ext>
          </c:extLst>
        </c:ser>
        <c:ser>
          <c:idx val="3"/>
          <c:order val="3"/>
          <c:tx>
            <c:strRef>
              <c:f>Sheet1!$E$1</c:f>
              <c:strCache>
                <c:ptCount val="1"/>
                <c:pt idx="0">
                  <c:v>Very concerned</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0.31</c:v>
                </c:pt>
              </c:numCache>
            </c:numRef>
          </c:val>
          <c:extLst>
            <c:ext xmlns:c16="http://schemas.microsoft.com/office/drawing/2014/chart" uri="{C3380CC4-5D6E-409C-BE32-E72D297353CC}">
              <c16:uniqueId val="{00000005-3972-4C02-A3C2-00F0198D4A36}"/>
            </c:ext>
          </c:extLst>
        </c:ser>
        <c:ser>
          <c:idx val="4"/>
          <c:order val="4"/>
          <c:tx>
            <c:strRef>
              <c:f>Sheet1!$F$1</c:f>
              <c:strCache>
                <c:ptCount val="1"/>
                <c:pt idx="0">
                  <c:v>Extremely concerned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0.41</c:v>
                </c:pt>
              </c:numCache>
            </c:numRef>
          </c:val>
          <c:extLst>
            <c:ext xmlns:c16="http://schemas.microsoft.com/office/drawing/2014/chart" uri="{C3380CC4-5D6E-409C-BE32-E72D297353CC}">
              <c16:uniqueId val="{00000006-3972-4C02-A3C2-00F0198D4A36}"/>
            </c:ext>
          </c:extLst>
        </c:ser>
        <c:dLbls>
          <c:dLblPos val="ctr"/>
          <c:showLegendKey val="0"/>
          <c:showVal val="1"/>
          <c:showCatName val="0"/>
          <c:showSerName val="0"/>
          <c:showPercent val="0"/>
          <c:showBubbleSize val="0"/>
        </c:dLbls>
        <c:gapWidth val="150"/>
        <c:overlap val="100"/>
        <c:axId val="1408029520"/>
        <c:axId val="1408034320"/>
      </c:barChart>
      <c:catAx>
        <c:axId val="1408029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crossAx val="1408034320"/>
        <c:crosses val="autoZero"/>
        <c:auto val="1"/>
        <c:lblAlgn val="ctr"/>
        <c:lblOffset val="100"/>
        <c:noMultiLvlLbl val="0"/>
      </c:catAx>
      <c:valAx>
        <c:axId val="1408034320"/>
        <c:scaling>
          <c:orientation val="minMax"/>
        </c:scaling>
        <c:delete val="1"/>
        <c:axPos val="b"/>
        <c:numFmt formatCode="0%" sourceLinked="1"/>
        <c:majorTickMark val="none"/>
        <c:minorTickMark val="none"/>
        <c:tickLblPos val="nextTo"/>
        <c:crossAx val="1408029520"/>
        <c:crosses val="autoZero"/>
        <c:crossBetween val="between"/>
      </c:valAx>
      <c:spPr>
        <a:noFill/>
        <a:ln>
          <a:noFill/>
        </a:ln>
        <a:effectLst/>
      </c:spPr>
    </c:plotArea>
    <c:legend>
      <c:legendPos val="b"/>
      <c:layout>
        <c:manualLayout>
          <c:xMode val="edge"/>
          <c:yMode val="edge"/>
          <c:x val="9.7889560550646154E-2"/>
          <c:y val="0.58859818735723601"/>
          <c:w val="0.79274573210715549"/>
          <c:h val="0.2377496659122995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3511108814839471"/>
          <c:y val="0.14037363748057446"/>
          <c:w val="0.27938630271295151"/>
          <c:h val="0.66842864477359998"/>
        </c:manualLayout>
      </c:layout>
      <c:doughnutChart>
        <c:varyColors val="1"/>
        <c:ser>
          <c:idx val="0"/>
          <c:order val="0"/>
          <c:tx>
            <c:strRef>
              <c:f>Sheet1!$B$1</c:f>
              <c:strCache>
                <c:ptCount val="1"/>
                <c:pt idx="0">
                  <c:v>Percent</c:v>
                </c:pt>
              </c:strCache>
            </c:strRef>
          </c:tx>
          <c:spPr>
            <a:ln w="12700">
              <a:solidFill>
                <a:schemeClr val="bg1"/>
              </a:solidFill>
            </a:ln>
          </c:spPr>
          <c:dPt>
            <c:idx val="0"/>
            <c:bubble3D val="0"/>
            <c:spPr>
              <a:solidFill>
                <a:schemeClr val="accent2"/>
              </a:solidFill>
              <a:ln w="12700">
                <a:solidFill>
                  <a:schemeClr val="bg1"/>
                </a:solidFill>
              </a:ln>
              <a:effectLst/>
            </c:spPr>
            <c:extLst>
              <c:ext xmlns:c16="http://schemas.microsoft.com/office/drawing/2014/chart" uri="{C3380CC4-5D6E-409C-BE32-E72D297353CC}">
                <c16:uniqueId val="{00000001-1EE4-4B77-BA72-41AE5AD3F2EF}"/>
              </c:ext>
            </c:extLst>
          </c:dPt>
          <c:dPt>
            <c:idx val="1"/>
            <c:bubble3D val="0"/>
            <c:spPr>
              <a:solidFill>
                <a:schemeClr val="accent1"/>
              </a:solidFill>
              <a:ln w="12700">
                <a:solidFill>
                  <a:schemeClr val="bg1"/>
                </a:solidFill>
              </a:ln>
              <a:effectLst/>
            </c:spPr>
            <c:extLst>
              <c:ext xmlns:c16="http://schemas.microsoft.com/office/drawing/2014/chart" uri="{C3380CC4-5D6E-409C-BE32-E72D297353CC}">
                <c16:uniqueId val="{00000003-1EE4-4B77-BA72-41AE5AD3F2EF}"/>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1EE4-4B77-BA72-41AE5AD3F2EF}"/>
              </c:ext>
            </c:extLst>
          </c:dPt>
          <c:dPt>
            <c:idx val="3"/>
            <c:bubble3D val="0"/>
            <c:spPr>
              <a:solidFill>
                <a:schemeClr val="accent1">
                  <a:tint val="58000"/>
                </a:schemeClr>
              </a:solidFill>
              <a:ln w="12700">
                <a:solidFill>
                  <a:schemeClr val="bg1"/>
                </a:solidFill>
              </a:ln>
              <a:effectLst/>
            </c:spPr>
            <c:extLst>
              <c:ext xmlns:c16="http://schemas.microsoft.com/office/drawing/2014/chart" uri="{C3380CC4-5D6E-409C-BE32-E72D297353CC}">
                <c16:uniqueId val="{00000007-1EE4-4B77-BA72-41AE5AD3F2EF}"/>
              </c:ext>
            </c:extLst>
          </c:dPt>
          <c:dLbls>
            <c:dLbl>
              <c:idx val="3"/>
              <c:layout>
                <c:manualLayout>
                  <c:x val="6.3099370358178183E-2"/>
                  <c:y val="0.14499663302510801"/>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50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EE4-4B77-BA72-41AE5AD3F2E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lumMod val="60000"/>
                      <a:lumOff val="40000"/>
                    </a:schemeClr>
                  </a:solidFill>
                  <a:prstDash val="solid"/>
                  <a:round/>
                </a:ln>
                <a:effectLst/>
              </c:spPr>
            </c:leaderLines>
            <c:extLst>
              <c:ext xmlns:c15="http://schemas.microsoft.com/office/drawing/2012/chart" uri="{CE6537A1-D6FC-4f65-9D91-7224C49458BB}"/>
            </c:extLst>
          </c:dLbls>
          <c:cat>
            <c:strRef>
              <c:f>Sheet1!$A$2:$A$5</c:f>
              <c:strCache>
                <c:ptCount val="4"/>
                <c:pt idx="0">
                  <c:v>Experienced a security issue that made you reconsider internet usage</c:v>
                </c:pt>
                <c:pt idx="1">
                  <c:v>Did not experience a security issue that made you reconsider internet usage</c:v>
                </c:pt>
                <c:pt idx="2">
                  <c:v>Don't know</c:v>
                </c:pt>
                <c:pt idx="3">
                  <c:v>Prefer not to answer</c:v>
                </c:pt>
              </c:strCache>
            </c:strRef>
          </c:cat>
          <c:val>
            <c:numRef>
              <c:f>Sheet1!$B$2:$B$5</c:f>
              <c:numCache>
                <c:formatCode>0%</c:formatCode>
                <c:ptCount val="4"/>
                <c:pt idx="0">
                  <c:v>0.22</c:v>
                </c:pt>
                <c:pt idx="1">
                  <c:v>0.69</c:v>
                </c:pt>
                <c:pt idx="2">
                  <c:v>0.08</c:v>
                </c:pt>
                <c:pt idx="3">
                  <c:v>0.01</c:v>
                </c:pt>
              </c:numCache>
            </c:numRef>
          </c:val>
          <c:extLst>
            <c:ext xmlns:c16="http://schemas.microsoft.com/office/drawing/2014/chart" uri="{C3380CC4-5D6E-409C-BE32-E72D297353CC}">
              <c16:uniqueId val="{00000008-1EE4-4B77-BA72-41AE5AD3F2EF}"/>
            </c:ext>
          </c:extLst>
        </c:ser>
        <c:dLbls>
          <c:showLegendKey val="0"/>
          <c:showVal val="0"/>
          <c:showCatName val="0"/>
          <c:showSerName val="0"/>
          <c:showPercent val="1"/>
          <c:showBubbleSize val="0"/>
          <c:showLeaderLines val="1"/>
        </c:dLbls>
        <c:firstSliceAng val="153"/>
        <c:holeSize val="50"/>
      </c:doughnutChart>
      <c:spPr>
        <a:noFill/>
        <a:ln w="25400">
          <a:noFill/>
        </a:ln>
        <a:effectLst/>
      </c:spPr>
    </c:plotArea>
    <c:legend>
      <c:legendPos val="r"/>
      <c:layout>
        <c:manualLayout>
          <c:xMode val="edge"/>
          <c:yMode val="edge"/>
          <c:x val="0.56137597669978501"/>
          <c:y val="0.22002715983655807"/>
          <c:w val="0.33791115110895903"/>
          <c:h val="0.47232588584244645"/>
        </c:manualLayout>
      </c:layout>
      <c:overlay val="0"/>
      <c:spPr>
        <a:noFill/>
        <a:ln>
          <a:noFill/>
        </a:ln>
        <a:effectLst/>
      </c:spPr>
      <c:txPr>
        <a:bodyPr rot="0" spcFirstLastPara="1" vertOverflow="ellipsis" vert="horz" wrap="square" anchor="ctr" anchorCtr="0"/>
        <a:lstStyle/>
        <a:p>
          <a:pPr algn="just">
            <a:defRPr sz="1100" b="0" i="0" u="none" strike="noStrike" kern="1200" baseline="0">
              <a:solidFill>
                <a:schemeClr val="tx1">
                  <a:lumMod val="50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noFill/>
      <a:prstDash val="solid"/>
      <a:miter lim="800000"/>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0.43193</cdr:x>
      <cdr:y>0.0989</cdr:y>
    </cdr:from>
    <cdr:to>
      <cdr:x>0.68626</cdr:x>
      <cdr:y>0.17736</cdr:y>
    </cdr:to>
    <cdr:sp macro="" textlink="">
      <cdr:nvSpPr>
        <cdr:cNvPr id="2" name="TextBox 11">
          <a:extLst xmlns:a="http://schemas.openxmlformats.org/drawingml/2006/main">
            <a:ext uri="{FF2B5EF4-FFF2-40B4-BE49-F238E27FC236}">
              <a16:creationId xmlns:a16="http://schemas.microsoft.com/office/drawing/2014/main" id="{33A783A2-0217-2A25-CDDA-C22459137117}"/>
            </a:ext>
          </a:extLst>
        </cdr:cNvPr>
        <cdr:cNvSpPr txBox="1"/>
      </cdr:nvSpPr>
      <cdr:spPr>
        <a:xfrm xmlns:a="http://schemas.openxmlformats.org/drawingml/2006/main">
          <a:off x="2106439" y="329810"/>
          <a:ext cx="1240325"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100" dirty="0"/>
            <a:t>n=143</a:t>
          </a:r>
        </a:p>
      </cdr:txBody>
    </cdr:sp>
  </cdr:relSizeAnchor>
</c:userShapes>
</file>

<file path=ppt/drawings/drawing2.xml><?xml version="1.0" encoding="utf-8"?>
<c:userShapes xmlns:c="http://schemas.openxmlformats.org/drawingml/2006/chart">
  <cdr:relSizeAnchor xmlns:cdr="http://schemas.openxmlformats.org/drawingml/2006/chartDrawing">
    <cdr:from>
      <cdr:x>0.51643</cdr:x>
      <cdr:y>0.47024</cdr:y>
    </cdr:from>
    <cdr:to>
      <cdr:x>0.73511</cdr:x>
      <cdr:y>0.52571</cdr:y>
    </cdr:to>
    <cdr:sp macro="" textlink="">
      <cdr:nvSpPr>
        <cdr:cNvPr id="2" name="TextBox 11">
          <a:extLst xmlns:a="http://schemas.openxmlformats.org/drawingml/2006/main">
            <a:ext uri="{FF2B5EF4-FFF2-40B4-BE49-F238E27FC236}">
              <a16:creationId xmlns:a16="http://schemas.microsoft.com/office/drawing/2014/main" id="{33A783A2-0217-2A25-CDDA-C22459137117}"/>
            </a:ext>
          </a:extLst>
        </cdr:cNvPr>
        <cdr:cNvSpPr txBox="1"/>
      </cdr:nvSpPr>
      <cdr:spPr>
        <a:xfrm xmlns:a="http://schemas.openxmlformats.org/drawingml/2006/main">
          <a:off x="2929119" y="2218115"/>
          <a:ext cx="1240325" cy="2616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100" dirty="0"/>
            <a:t>n=143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70993E-5167-4D25-B8BA-84228E607FE8}" type="datetimeFigureOut">
              <a:rPr lang="en-US" smtClean="0"/>
              <a:t>7/15/2026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14331B-49A6-4766-894D-99D5B2BAEF3A}" type="slidenum">
              <a:rPr lang="en-US" smtClean="0"/>
              <a:t>‹#›</a:t>
            </a:fld>
            <a:endParaRPr lang="en-US"/>
          </a:p>
        </p:txBody>
      </p:sp>
    </p:spTree>
    <p:extLst>
      <p:ext uri="{BB962C8B-B14F-4D97-AF65-F5344CB8AC3E}">
        <p14:creationId xmlns:p14="http://schemas.microsoft.com/office/powerpoint/2010/main" val="2576237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36799625-C2A0-5F6B-C45E-0CF3B47250C5}"/>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608B66AA-3001-2792-D2DE-851B2F09AC1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621D4803-5B97-29C4-9BE3-30D1928EC3FF}"/>
              </a:ext>
            </a:extLst>
          </p:cNvPr>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buSzPts val="1100"/>
            </a:pPr>
            <a:endParaRPr/>
          </a:p>
        </p:txBody>
      </p:sp>
    </p:spTree>
    <p:extLst>
      <p:ext uri="{BB962C8B-B14F-4D97-AF65-F5344CB8AC3E}">
        <p14:creationId xmlns:p14="http://schemas.microsoft.com/office/powerpoint/2010/main" val="3714091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Overview/Survey Methodology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88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1D7E3-BE67-E0A6-2BAE-1CE12B30F9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611D8-9FD6-1054-1A95-1D2DD8226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98B4F2-B08A-206D-D192-2757AAC29D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Contents</a:t>
            </a:r>
          </a:p>
          <a:p>
            <a:endParaRPr lang="en-US" dirty="0"/>
          </a:p>
        </p:txBody>
      </p:sp>
      <p:sp>
        <p:nvSpPr>
          <p:cNvPr id="4" name="Slide Number Placeholder 3">
            <a:extLst>
              <a:ext uri="{FF2B5EF4-FFF2-40B4-BE49-F238E27FC236}">
                <a16:creationId xmlns:a16="http://schemas.microsoft.com/office/drawing/2014/main" id="{5375E256-09AC-56A6-D747-13A21A1943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703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50EC-38BE-69D6-1C7B-5DC657B0F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F44D3-794D-1E62-3634-B87A889E4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ABB1F7-9C2F-6141-0FDA-98DE8F3090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Contents</a:t>
            </a:r>
          </a:p>
          <a:p>
            <a:endParaRPr lang="en-US" dirty="0"/>
          </a:p>
        </p:txBody>
      </p:sp>
      <p:sp>
        <p:nvSpPr>
          <p:cNvPr id="4" name="Slide Number Placeholder 3">
            <a:extLst>
              <a:ext uri="{FF2B5EF4-FFF2-40B4-BE49-F238E27FC236}">
                <a16:creationId xmlns:a16="http://schemas.microsoft.com/office/drawing/2014/main" id="{1EF6C7D0-B7F2-BA3C-51FC-C0EA8E8432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925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6BA6-4E59-2E6C-CB7B-0B0D9EA77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7CE38-A961-A0AD-A5E2-8A79E0EB4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D0091-306A-4A67-9C2D-F03893D779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Contents</a:t>
            </a:r>
          </a:p>
          <a:p>
            <a:endParaRPr lang="en-US" dirty="0"/>
          </a:p>
        </p:txBody>
      </p:sp>
      <p:sp>
        <p:nvSpPr>
          <p:cNvPr id="4" name="Slide Number Placeholder 3">
            <a:extLst>
              <a:ext uri="{FF2B5EF4-FFF2-40B4-BE49-F238E27FC236}">
                <a16:creationId xmlns:a16="http://schemas.microsoft.com/office/drawing/2014/main" id="{EB1D4F26-C5E9-F143-74FE-9A47E403CE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031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4605B-E90E-EB43-0DF2-EB11F33C2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DCCBE-63AE-28DC-5DBC-522D36946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25084-3D67-8289-6C78-0FC05010A4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of Contents</a:t>
            </a:r>
          </a:p>
          <a:p>
            <a:endParaRPr lang="en-US" dirty="0"/>
          </a:p>
        </p:txBody>
      </p:sp>
      <p:sp>
        <p:nvSpPr>
          <p:cNvPr id="4" name="Slide Number Placeholder 3">
            <a:extLst>
              <a:ext uri="{FF2B5EF4-FFF2-40B4-BE49-F238E27FC236}">
                <a16:creationId xmlns:a16="http://schemas.microsoft.com/office/drawing/2014/main" id="{DA921C37-9C9C-768A-20F7-BD9A52B5F0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1969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Findings &amp; Recommendations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3278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7B5F8-DC1D-0369-BBEA-79694E4DA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81AE7-188B-0FB1-939B-855E38A6F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CABD0-DF3D-0FE0-7EE8-077FE23A92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883B92-DD84-BDDC-E5CE-9FF44F38BD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749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D7864-5EDD-ED5B-ABD5-D32781D14B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3CD9F-3A1D-E9A2-942B-689DE7E4A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348BD-4F7C-45C5-9DB2-11E2C6B10A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F37BEB-367B-B075-6AB9-658907E6CE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7738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A1FB2-14C6-BD29-26FA-2D3A80ABA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35BD4-C36B-6AE6-A927-4C3260913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FFB71-4F21-55F9-1DE5-DFD5FC8911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48CB44-1299-CCE5-65EC-8EAC275089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556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EB6F-E351-23C7-A1FE-C60B5731D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5D5D4-131C-FF7B-8AAC-9FEF777F6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5EDE08-E64C-280C-0499-B9E4E64F8F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0B0C38-CC3A-AA52-E971-CCC3946AE7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9783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87DFC-D229-8009-2A9D-1F01DED5D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123C8-C4B6-B454-60F2-34D82CFCA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1774C-CD4D-123A-802F-85F225E78D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9882B6-10F3-FD2A-77C4-BD3553D745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8041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11940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246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7" name="Google Shape;27;p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8" name="Google Shape;28;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88268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377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6995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6092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0"/>
              </a:spcBef>
              <a:spcAft>
                <a:spcPts val="0"/>
              </a:spcAft>
              <a:buSzPts val="1400"/>
              <a:buChar char="○"/>
              <a:defRPr/>
            </a:lvl2pPr>
            <a:lvl3pPr marL="1828754" lvl="2" indent="-423323" algn="ctr">
              <a:lnSpc>
                <a:spcPct val="115000"/>
              </a:lnSpc>
              <a:spcBef>
                <a:spcPts val="0"/>
              </a:spcBef>
              <a:spcAft>
                <a:spcPts val="0"/>
              </a:spcAft>
              <a:buSzPts val="1400"/>
              <a:buChar char="■"/>
              <a:defRPr/>
            </a:lvl3pPr>
            <a:lvl4pPr marL="2438339" lvl="3" indent="-423323" algn="ctr">
              <a:lnSpc>
                <a:spcPct val="115000"/>
              </a:lnSpc>
              <a:spcBef>
                <a:spcPts val="0"/>
              </a:spcBef>
              <a:spcAft>
                <a:spcPts val="0"/>
              </a:spcAft>
              <a:buSzPts val="1400"/>
              <a:buChar char="●"/>
              <a:defRPr/>
            </a:lvl4pPr>
            <a:lvl5pPr marL="3047924" lvl="4" indent="-423323" algn="ctr">
              <a:lnSpc>
                <a:spcPct val="115000"/>
              </a:lnSpc>
              <a:spcBef>
                <a:spcPts val="0"/>
              </a:spcBef>
              <a:spcAft>
                <a:spcPts val="0"/>
              </a:spcAft>
              <a:buSzPts val="1400"/>
              <a:buChar char="○"/>
              <a:defRPr/>
            </a:lvl5pPr>
            <a:lvl6pPr marL="3657509" lvl="5" indent="-423323" algn="ctr">
              <a:lnSpc>
                <a:spcPct val="115000"/>
              </a:lnSpc>
              <a:spcBef>
                <a:spcPts val="0"/>
              </a:spcBef>
              <a:spcAft>
                <a:spcPts val="0"/>
              </a:spcAft>
              <a:buSzPts val="1400"/>
              <a:buChar char="■"/>
              <a:defRPr/>
            </a:lvl6pPr>
            <a:lvl7pPr marL="4267093" lvl="6" indent="-423323" algn="ctr">
              <a:lnSpc>
                <a:spcPct val="115000"/>
              </a:lnSpc>
              <a:spcBef>
                <a:spcPts val="0"/>
              </a:spcBef>
              <a:spcAft>
                <a:spcPts val="0"/>
              </a:spcAft>
              <a:buSzPts val="1400"/>
              <a:buChar char="●"/>
              <a:defRPr/>
            </a:lvl7pPr>
            <a:lvl8pPr marL="4876678" lvl="7" indent="-423323" algn="ctr">
              <a:lnSpc>
                <a:spcPct val="115000"/>
              </a:lnSpc>
              <a:spcBef>
                <a:spcPts val="0"/>
              </a:spcBef>
              <a:spcAft>
                <a:spcPts val="0"/>
              </a:spcAft>
              <a:buSzPts val="1400"/>
              <a:buChar char="○"/>
              <a:defRPr/>
            </a:lvl8pPr>
            <a:lvl9pPr marL="5486263" lvl="8" indent="-423323"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1564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63044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5A5-00A6-47EA-903D-7EFEEAECC552}"/>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FB7E42C5-E36C-4E06-803D-8E1F5AD8B4BC}"/>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Tree>
    <p:extLst>
      <p:ext uri="{BB962C8B-B14F-4D97-AF65-F5344CB8AC3E}">
        <p14:creationId xmlns:p14="http://schemas.microsoft.com/office/powerpoint/2010/main" val="351812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B74F78-D1C2-4B55-897F-3E1F52111AA7}"/>
              </a:ext>
            </a:extLst>
          </p:cNvPr>
          <p:cNvSpPr/>
          <p:nvPr userDrawn="1"/>
        </p:nvSpPr>
        <p:spPr>
          <a:xfrm>
            <a:off x="321565" y="291403"/>
            <a:ext cx="11548872" cy="60189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633A1B5A-1C39-4D19-8B9F-CEA49C3A4B84}"/>
              </a:ext>
            </a:extLst>
          </p:cNvPr>
          <p:cNvSpPr>
            <a:spLocks noGrp="1"/>
          </p:cNvSpPr>
          <p:nvPr>
            <p:ph type="title"/>
          </p:nvPr>
        </p:nvSpPr>
        <p:spPr>
          <a:xfrm>
            <a:off x="838202" y="835759"/>
            <a:ext cx="3494361" cy="4930246"/>
          </a:xfrm>
        </p:spPr>
        <p:txBody>
          <a:bodyPr anchor="ctr"/>
          <a:lstStyle>
            <a:lvl1pPr algn="r">
              <a:defRPr sz="4399"/>
            </a:lvl1pPr>
          </a:lstStyle>
          <a:p>
            <a:r>
              <a:rPr lang="en-US"/>
              <a:t>Click to edit Master title style</a:t>
            </a:r>
          </a:p>
        </p:txBody>
      </p:sp>
      <p:sp>
        <p:nvSpPr>
          <p:cNvPr id="14" name="Text Placeholder 13">
            <a:extLst>
              <a:ext uri="{FF2B5EF4-FFF2-40B4-BE49-F238E27FC236}">
                <a16:creationId xmlns:a16="http://schemas.microsoft.com/office/drawing/2014/main" id="{D14CF2D4-EE83-4F08-8F1A-5E2C22DD9082}"/>
              </a:ext>
            </a:extLst>
          </p:cNvPr>
          <p:cNvSpPr>
            <a:spLocks noGrp="1"/>
          </p:cNvSpPr>
          <p:nvPr>
            <p:ph type="body" sz="quarter" idx="10"/>
          </p:nvPr>
        </p:nvSpPr>
        <p:spPr>
          <a:xfrm>
            <a:off x="4991100" y="835759"/>
            <a:ext cx="6377767" cy="4930246"/>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EFFE32E7-FD5E-454E-98E1-7655DD518588}"/>
              </a:ext>
            </a:extLst>
          </p:cNvPr>
          <p:cNvCxnSpPr>
            <a:cxnSpLocks/>
          </p:cNvCxnSpPr>
          <p:nvPr userDrawn="1"/>
        </p:nvCxnSpPr>
        <p:spPr>
          <a:xfrm>
            <a:off x="4661831" y="2048347"/>
            <a:ext cx="0" cy="2505075"/>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49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257015" y="1028702"/>
            <a:ext cx="2486177" cy="922315"/>
          </a:xfrm>
        </p:spPr>
        <p:txBody>
          <a:bodyPr tIns="0" anchor="t"/>
          <a:lstStyle>
            <a:lvl1pPr algn="r">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4"/>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6" y="1028702"/>
            <a:ext cx="8672009" cy="5274127"/>
          </a:xfrm>
        </p:spPr>
        <p:txBody>
          <a:bodyPr/>
          <a:lstStyle>
            <a:lvl1pPr>
              <a:buClr>
                <a:schemeClr val="tx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5484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C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493301" y="2"/>
            <a:ext cx="11274544" cy="922315"/>
          </a:xfrm>
        </p:spPr>
        <p:txBody>
          <a:bodyPr/>
          <a:lstStyle>
            <a:lvl1pPr algn="l">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4"/>
            <a:ext cx="0" cy="52741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6" y="1028702"/>
            <a:ext cx="8672009" cy="5274127"/>
          </a:xfrm>
        </p:spPr>
        <p:txBody>
          <a:bodyPr tIns="0"/>
          <a:lstStyle>
            <a:lvl1pPr marL="285664" indent="-285664">
              <a:buClr>
                <a:schemeClr val="tx1"/>
              </a:buClr>
              <a:buFont typeface="Wingdings" panose="05000000000000000000" pitchFamily="2" charset="2"/>
              <a:buChar char="§"/>
              <a:defRPr/>
            </a:lvl1pPr>
            <a:lvl2pPr marL="742727" indent="-285664">
              <a:buFont typeface="Arial Nova Light" panose="020B0304020202020204" pitchFamily="34" charset="0"/>
              <a:buChar char="›"/>
              <a:defRPr/>
            </a:lvl2pPr>
            <a:lvl3pPr marL="1199790" indent="-285664">
              <a:buFont typeface="Arial Nova Light" panose="020B0304020202020204" pitchFamily="34" charset="0"/>
              <a:buChar char="›"/>
              <a:defRPr/>
            </a:lvl3pPr>
            <a:lvl4pPr marL="1371189" indent="0">
              <a:buNone/>
              <a:defRPr/>
            </a:lvl4pPr>
            <a:lvl5pPr marL="1828251" indent="0">
              <a:buNone/>
              <a:defRPr/>
            </a:lvl5pPr>
          </a:lstStyle>
          <a:p>
            <a:pPr lvl="0"/>
            <a:r>
              <a:rPr lang="en-US"/>
              <a:t>Click to edit Master text styles</a:t>
            </a:r>
          </a:p>
          <a:p>
            <a:pPr lvl="1"/>
            <a:r>
              <a:rPr lang="en-US"/>
              <a:t>Second level</a:t>
            </a:r>
          </a:p>
          <a:p>
            <a:pPr lvl="2"/>
            <a:r>
              <a:rPr lang="en-US"/>
              <a:t>Third level</a:t>
            </a:r>
          </a:p>
        </p:txBody>
      </p:sp>
      <p:sp>
        <p:nvSpPr>
          <p:cNvPr id="7" name="Text Placeholder 6">
            <a:extLst>
              <a:ext uri="{FF2B5EF4-FFF2-40B4-BE49-F238E27FC236}">
                <a16:creationId xmlns:a16="http://schemas.microsoft.com/office/drawing/2014/main" id="{DD95E024-0B8F-4354-A447-4540B9D6A94C}"/>
              </a:ext>
            </a:extLst>
          </p:cNvPr>
          <p:cNvSpPr>
            <a:spLocks noGrp="1"/>
          </p:cNvSpPr>
          <p:nvPr>
            <p:ph type="body" sz="quarter" idx="11"/>
          </p:nvPr>
        </p:nvSpPr>
        <p:spPr>
          <a:xfrm>
            <a:off x="493302" y="1028249"/>
            <a:ext cx="2239999" cy="646656"/>
          </a:xfrm>
        </p:spPr>
        <p:txBody>
          <a:bodyPr tIns="0" rIns="0" bIns="0">
            <a:noAutofit/>
          </a:bodyPr>
          <a:lstStyle>
            <a:lvl1pPr marL="0" indent="0" algn="r">
              <a:spcBef>
                <a:spcPts val="0"/>
              </a:spcBef>
              <a:buNone/>
              <a:defRPr sz="1799">
                <a:latin typeface="Arial Nova" panose="020B0504020202020204" pitchFamily="34" charset="0"/>
              </a:defRPr>
            </a:lvl1pPr>
            <a:lvl2pPr marL="457063" indent="0" algn="r">
              <a:buNone/>
              <a:defRPr sz="1799">
                <a:latin typeface="Arial Nova" panose="020B0504020202020204" pitchFamily="34" charset="0"/>
              </a:defRPr>
            </a:lvl2pPr>
            <a:lvl3pPr marL="914126" indent="0" algn="r">
              <a:buNone/>
              <a:defRPr sz="1799">
                <a:latin typeface="Arial Nova" panose="020B0504020202020204" pitchFamily="34" charset="0"/>
              </a:defRPr>
            </a:lvl3pPr>
            <a:lvl4pPr marL="1371189" indent="0" algn="r">
              <a:buNone/>
              <a:defRPr sz="1799">
                <a:latin typeface="Arial Nova" panose="020B0504020202020204" pitchFamily="34" charset="0"/>
              </a:defRPr>
            </a:lvl4pPr>
            <a:lvl5pPr marL="1828251" indent="0" algn="r">
              <a:buNone/>
              <a:defRPr sz="1799">
                <a:latin typeface="Arial Nova" panose="020B05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30582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13FC7F-3F78-45C5-BD64-4CA31622C9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44301" y="6323348"/>
            <a:ext cx="2013585" cy="512618"/>
          </a:xfrm>
          <a:prstGeom prst="rect">
            <a:avLst/>
          </a:prstGeom>
          <a:noFill/>
        </p:spPr>
      </p:pic>
    </p:spTree>
    <p:extLst>
      <p:ext uri="{BB962C8B-B14F-4D97-AF65-F5344CB8AC3E}">
        <p14:creationId xmlns:p14="http://schemas.microsoft.com/office/powerpoint/2010/main" val="3752273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5" y="2"/>
            <a:ext cx="11274551" cy="922713"/>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spTree>
    <p:extLst>
      <p:ext uri="{BB962C8B-B14F-4D97-AF65-F5344CB8AC3E}">
        <p14:creationId xmlns:p14="http://schemas.microsoft.com/office/powerpoint/2010/main" val="1153752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4A78-5A4C-4E29-A833-A84937379E92}"/>
              </a:ext>
            </a:extLst>
          </p:cNvPr>
          <p:cNvSpPr>
            <a:spLocks noGrp="1"/>
          </p:cNvSpPr>
          <p:nvPr>
            <p:ph type="title"/>
          </p:nvPr>
        </p:nvSpPr>
        <p:spPr>
          <a:xfrm>
            <a:off x="493293" y="2"/>
            <a:ext cx="11274549" cy="922713"/>
          </a:xfrm>
        </p:spPr>
        <p:txBody>
          <a:bodyPr anchor="ctr">
            <a:normAutofit/>
          </a:bodyPr>
          <a:lstStyle>
            <a:lvl1pPr>
              <a:defRPr lang="en-US" sz="3599" kern="1200" dirty="0">
                <a:solidFill>
                  <a:schemeClr val="accent1"/>
                </a:solidFill>
                <a:latin typeface="Arial Nova Light" panose="020B03040202020202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8C98C551-4E3E-4A1B-9383-2B9D9C745520}"/>
              </a:ext>
            </a:extLst>
          </p:cNvPr>
          <p:cNvSpPr>
            <a:spLocks noGrp="1"/>
          </p:cNvSpPr>
          <p:nvPr>
            <p:ph idx="1"/>
          </p:nvPr>
        </p:nvSpPr>
        <p:spPr>
          <a:xfrm>
            <a:off x="493293" y="997632"/>
            <a:ext cx="11274550" cy="5307918"/>
          </a:xfrm>
        </p:spPr>
        <p:txBody>
          <a:bodyPr>
            <a:normAutofit/>
          </a:bodyPr>
          <a:lstStyle>
            <a:lvl1pPr marL="228531" indent="-228531">
              <a:buClr>
                <a:schemeClr val="tx1"/>
              </a:buClr>
              <a:buFont typeface="Wingdings" panose="05000000000000000000" pitchFamily="2" charset="2"/>
              <a:buChar char="§"/>
              <a:defRPr sz="1600">
                <a:latin typeface="Arial Nova Light" panose="020B0304020202020204" pitchFamily="34" charset="0"/>
              </a:defRPr>
            </a:lvl1pPr>
            <a:lvl2pPr marL="685594" indent="-228531">
              <a:buSzPct val="150000"/>
              <a:buFont typeface="Arial Nova Light" panose="020B0304020202020204" pitchFamily="34" charset="0"/>
              <a:buChar char="›"/>
              <a:defRPr sz="1600">
                <a:latin typeface="Arial Nova Light" panose="020B0304020202020204" pitchFamily="34" charset="0"/>
              </a:defRPr>
            </a:lvl2pPr>
            <a:lvl3pPr marL="1142657" indent="-228531">
              <a:buSzPct val="100000"/>
              <a:buFont typeface="Arial Nova Light" panose="020B0304020202020204" pitchFamily="34" charset="0"/>
              <a:buChar char="›"/>
              <a:defRPr sz="1600">
                <a:latin typeface="Arial Nova Light" panose="020B0304020202020204" pitchFamily="34" charset="0"/>
              </a:defRPr>
            </a:lvl3pPr>
            <a:lvl4pPr marL="1599720" indent="-228531">
              <a:buSzPct val="100000"/>
              <a:buFont typeface="Arial Nova Light" panose="020B0304020202020204" pitchFamily="34" charset="0"/>
              <a:buChar char="›"/>
              <a:defRPr sz="1600">
                <a:latin typeface="Arial Nova Light" panose="020B0304020202020204" pitchFamily="34" charset="0"/>
              </a:defRPr>
            </a:lvl4pPr>
            <a:lvl5pPr marL="2056783" indent="-228531">
              <a:buSzPct val="100000"/>
              <a:buFont typeface="Arial Nova Light" panose="020B0304020202020204" pitchFamily="34" charset="0"/>
              <a:buChar char="›"/>
              <a:defRPr sz="1600">
                <a:latin typeface="Arial Nova Light" panose="020B03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5915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nalysis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5" y="2"/>
            <a:ext cx="11274551" cy="922713"/>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DDC7FB7-27D9-41DF-AC43-E69A3FEF8641}"/>
              </a:ext>
            </a:extLst>
          </p:cNvPr>
          <p:cNvSpPr>
            <a:spLocks noGrp="1"/>
          </p:cNvSpPr>
          <p:nvPr>
            <p:ph type="body" sz="quarter" idx="10"/>
          </p:nvPr>
        </p:nvSpPr>
        <p:spPr>
          <a:xfrm>
            <a:off x="493294" y="997632"/>
            <a:ext cx="11273838" cy="922714"/>
          </a:xfrm>
        </p:spPr>
        <p:txBody>
          <a:bodyPr>
            <a:no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585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alysi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5" y="0"/>
            <a:ext cx="11274551" cy="923544"/>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3699250" y="102870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D3D3A36-172C-492A-AEFB-68052915829D}"/>
              </a:ext>
            </a:extLst>
          </p:cNvPr>
          <p:cNvSpPr>
            <a:spLocks noGrp="1"/>
          </p:cNvSpPr>
          <p:nvPr>
            <p:ph type="body" sz="quarter" idx="10"/>
          </p:nvPr>
        </p:nvSpPr>
        <p:spPr>
          <a:xfrm>
            <a:off x="492773" y="1028701"/>
            <a:ext cx="3147678"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1676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nalysi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5" y="0"/>
            <a:ext cx="11274551" cy="923544"/>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8547475" y="102870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26A2B92-151B-4FE9-9038-E32F5BC8E007}"/>
              </a:ext>
            </a:extLst>
          </p:cNvPr>
          <p:cNvSpPr>
            <a:spLocks noGrp="1"/>
          </p:cNvSpPr>
          <p:nvPr>
            <p:ph type="body" sz="quarter" idx="10"/>
          </p:nvPr>
        </p:nvSpPr>
        <p:spPr>
          <a:xfrm>
            <a:off x="8620166" y="1028702"/>
            <a:ext cx="3147675"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9616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5A5-00A6-47EA-903D-7EFEEAECC552}"/>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FB7E42C5-E36C-4E06-803D-8E1F5AD8B4BC}"/>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Tree>
    <p:extLst>
      <p:ext uri="{BB962C8B-B14F-4D97-AF65-F5344CB8AC3E}">
        <p14:creationId xmlns:p14="http://schemas.microsoft.com/office/powerpoint/2010/main" val="524104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B74F78-D1C2-4B55-897F-3E1F52111AA7}"/>
              </a:ext>
            </a:extLst>
          </p:cNvPr>
          <p:cNvSpPr/>
          <p:nvPr userDrawn="1"/>
        </p:nvSpPr>
        <p:spPr>
          <a:xfrm>
            <a:off x="321565" y="291403"/>
            <a:ext cx="11548872" cy="60189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633A1B5A-1C39-4D19-8B9F-CEA49C3A4B84}"/>
              </a:ext>
            </a:extLst>
          </p:cNvPr>
          <p:cNvSpPr>
            <a:spLocks noGrp="1"/>
          </p:cNvSpPr>
          <p:nvPr>
            <p:ph type="title"/>
          </p:nvPr>
        </p:nvSpPr>
        <p:spPr>
          <a:xfrm>
            <a:off x="838202" y="835759"/>
            <a:ext cx="3494361" cy="4930246"/>
          </a:xfrm>
        </p:spPr>
        <p:txBody>
          <a:bodyPr anchor="ctr"/>
          <a:lstStyle>
            <a:lvl1pPr algn="r">
              <a:defRPr sz="4399"/>
            </a:lvl1pPr>
          </a:lstStyle>
          <a:p>
            <a:r>
              <a:rPr lang="en-US"/>
              <a:t>Click to edit Master title style</a:t>
            </a:r>
          </a:p>
        </p:txBody>
      </p:sp>
      <p:sp>
        <p:nvSpPr>
          <p:cNvPr id="14" name="Text Placeholder 13">
            <a:extLst>
              <a:ext uri="{FF2B5EF4-FFF2-40B4-BE49-F238E27FC236}">
                <a16:creationId xmlns:a16="http://schemas.microsoft.com/office/drawing/2014/main" id="{D14CF2D4-EE83-4F08-8F1A-5E2C22DD9082}"/>
              </a:ext>
            </a:extLst>
          </p:cNvPr>
          <p:cNvSpPr>
            <a:spLocks noGrp="1"/>
          </p:cNvSpPr>
          <p:nvPr>
            <p:ph type="body" sz="quarter" idx="10"/>
          </p:nvPr>
        </p:nvSpPr>
        <p:spPr>
          <a:xfrm>
            <a:off x="4991100" y="835759"/>
            <a:ext cx="6377767" cy="4930246"/>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EFFE32E7-FD5E-454E-98E1-7655DD518588}"/>
              </a:ext>
            </a:extLst>
          </p:cNvPr>
          <p:cNvCxnSpPr>
            <a:cxnSpLocks/>
          </p:cNvCxnSpPr>
          <p:nvPr userDrawn="1"/>
        </p:nvCxnSpPr>
        <p:spPr>
          <a:xfrm>
            <a:off x="4661831" y="2048347"/>
            <a:ext cx="0" cy="2505075"/>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1457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257015" y="1028702"/>
            <a:ext cx="2486177" cy="922315"/>
          </a:xfrm>
        </p:spPr>
        <p:txBody>
          <a:bodyPr tIns="0" anchor="t"/>
          <a:lstStyle>
            <a:lvl1pPr algn="r">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4"/>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6" y="1028702"/>
            <a:ext cx="8672009" cy="5274127"/>
          </a:xfrm>
        </p:spPr>
        <p:txBody>
          <a:bodyPr/>
          <a:lstStyle>
            <a:lvl1pPr>
              <a:buClr>
                <a:schemeClr val="tx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8338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C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493301" y="2"/>
            <a:ext cx="11274544" cy="922315"/>
          </a:xfrm>
        </p:spPr>
        <p:txBody>
          <a:bodyPr/>
          <a:lstStyle>
            <a:lvl1pPr algn="l">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4"/>
            <a:ext cx="0" cy="52741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6" y="1028702"/>
            <a:ext cx="8672009" cy="5274127"/>
          </a:xfrm>
        </p:spPr>
        <p:txBody>
          <a:bodyPr tIns="0"/>
          <a:lstStyle>
            <a:lvl1pPr marL="285664" indent="-285664">
              <a:buClr>
                <a:schemeClr val="tx1"/>
              </a:buClr>
              <a:buFont typeface="Wingdings" panose="05000000000000000000" pitchFamily="2" charset="2"/>
              <a:buChar char="§"/>
              <a:defRPr/>
            </a:lvl1pPr>
            <a:lvl2pPr marL="742727" indent="-285664">
              <a:buFont typeface="Arial Nova Light" panose="020B0304020202020204" pitchFamily="34" charset="0"/>
              <a:buChar char="›"/>
              <a:defRPr/>
            </a:lvl2pPr>
            <a:lvl3pPr marL="1199790" indent="-285664">
              <a:buFont typeface="Arial Nova Light" panose="020B0304020202020204" pitchFamily="34" charset="0"/>
              <a:buChar char="›"/>
              <a:defRPr/>
            </a:lvl3pPr>
            <a:lvl4pPr marL="1371189" indent="0">
              <a:buNone/>
              <a:defRPr/>
            </a:lvl4pPr>
            <a:lvl5pPr marL="1828251" indent="0">
              <a:buNone/>
              <a:defRPr/>
            </a:lvl5pPr>
          </a:lstStyle>
          <a:p>
            <a:pPr lvl="0"/>
            <a:r>
              <a:rPr lang="en-US"/>
              <a:t>Click to edit Master text styles</a:t>
            </a:r>
          </a:p>
          <a:p>
            <a:pPr lvl="1"/>
            <a:r>
              <a:rPr lang="en-US"/>
              <a:t>Second level</a:t>
            </a:r>
          </a:p>
          <a:p>
            <a:pPr lvl="2"/>
            <a:r>
              <a:rPr lang="en-US"/>
              <a:t>Third level</a:t>
            </a:r>
          </a:p>
        </p:txBody>
      </p:sp>
      <p:sp>
        <p:nvSpPr>
          <p:cNvPr id="7" name="Text Placeholder 6">
            <a:extLst>
              <a:ext uri="{FF2B5EF4-FFF2-40B4-BE49-F238E27FC236}">
                <a16:creationId xmlns:a16="http://schemas.microsoft.com/office/drawing/2014/main" id="{DD95E024-0B8F-4354-A447-4540B9D6A94C}"/>
              </a:ext>
            </a:extLst>
          </p:cNvPr>
          <p:cNvSpPr>
            <a:spLocks noGrp="1"/>
          </p:cNvSpPr>
          <p:nvPr>
            <p:ph type="body" sz="quarter" idx="11"/>
          </p:nvPr>
        </p:nvSpPr>
        <p:spPr>
          <a:xfrm>
            <a:off x="493302" y="1028249"/>
            <a:ext cx="2239999" cy="646656"/>
          </a:xfrm>
        </p:spPr>
        <p:txBody>
          <a:bodyPr tIns="0" rIns="0" bIns="0">
            <a:noAutofit/>
          </a:bodyPr>
          <a:lstStyle>
            <a:lvl1pPr marL="0" indent="0" algn="r">
              <a:spcBef>
                <a:spcPts val="0"/>
              </a:spcBef>
              <a:buNone/>
              <a:defRPr sz="1799">
                <a:latin typeface="Arial Nova" panose="020B0504020202020204" pitchFamily="34" charset="0"/>
              </a:defRPr>
            </a:lvl1pPr>
            <a:lvl2pPr marL="457063" indent="0" algn="r">
              <a:buNone/>
              <a:defRPr sz="1799">
                <a:latin typeface="Arial Nova" panose="020B0504020202020204" pitchFamily="34" charset="0"/>
              </a:defRPr>
            </a:lvl2pPr>
            <a:lvl3pPr marL="914126" indent="0" algn="r">
              <a:buNone/>
              <a:defRPr sz="1799">
                <a:latin typeface="Arial Nova" panose="020B0504020202020204" pitchFamily="34" charset="0"/>
              </a:defRPr>
            </a:lvl3pPr>
            <a:lvl4pPr marL="1371189" indent="0" algn="r">
              <a:buNone/>
              <a:defRPr sz="1799">
                <a:latin typeface="Arial Nova" panose="020B0504020202020204" pitchFamily="34" charset="0"/>
              </a:defRPr>
            </a:lvl4pPr>
            <a:lvl5pPr marL="1828251" indent="0" algn="r">
              <a:buNone/>
              <a:defRPr sz="1799">
                <a:latin typeface="Arial Nova" panose="020B05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111122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99581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5" y="2"/>
            <a:ext cx="11274551" cy="922713"/>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spTree>
    <p:extLst>
      <p:ext uri="{BB962C8B-B14F-4D97-AF65-F5344CB8AC3E}">
        <p14:creationId xmlns:p14="http://schemas.microsoft.com/office/powerpoint/2010/main" val="3682346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4A78-5A4C-4E29-A833-A84937379E92}"/>
              </a:ext>
            </a:extLst>
          </p:cNvPr>
          <p:cNvSpPr>
            <a:spLocks noGrp="1"/>
          </p:cNvSpPr>
          <p:nvPr>
            <p:ph type="title"/>
          </p:nvPr>
        </p:nvSpPr>
        <p:spPr>
          <a:xfrm>
            <a:off x="493293" y="2"/>
            <a:ext cx="11274549" cy="922713"/>
          </a:xfrm>
        </p:spPr>
        <p:txBody>
          <a:bodyPr anchor="ctr">
            <a:normAutofit/>
          </a:bodyPr>
          <a:lstStyle>
            <a:lvl1pPr>
              <a:defRPr lang="en-US" sz="3599" kern="1200" dirty="0">
                <a:solidFill>
                  <a:schemeClr val="accent1"/>
                </a:solidFill>
                <a:latin typeface="Arial Nova Light" panose="020B03040202020202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8C98C551-4E3E-4A1B-9383-2B9D9C745520}"/>
              </a:ext>
            </a:extLst>
          </p:cNvPr>
          <p:cNvSpPr>
            <a:spLocks noGrp="1"/>
          </p:cNvSpPr>
          <p:nvPr>
            <p:ph idx="1"/>
          </p:nvPr>
        </p:nvSpPr>
        <p:spPr>
          <a:xfrm>
            <a:off x="493293" y="997632"/>
            <a:ext cx="11274550" cy="5307918"/>
          </a:xfrm>
        </p:spPr>
        <p:txBody>
          <a:bodyPr>
            <a:normAutofit/>
          </a:bodyPr>
          <a:lstStyle>
            <a:lvl1pPr marL="228531" indent="-228531">
              <a:buClr>
                <a:schemeClr val="tx1"/>
              </a:buClr>
              <a:buFont typeface="Wingdings" panose="05000000000000000000" pitchFamily="2" charset="2"/>
              <a:buChar char="§"/>
              <a:defRPr sz="1600">
                <a:latin typeface="Arial Nova Light" panose="020B0304020202020204" pitchFamily="34" charset="0"/>
              </a:defRPr>
            </a:lvl1pPr>
            <a:lvl2pPr marL="685594" indent="-228531">
              <a:buSzPct val="150000"/>
              <a:buFont typeface="Arial Nova Light" panose="020B0304020202020204" pitchFamily="34" charset="0"/>
              <a:buChar char="›"/>
              <a:defRPr sz="1600">
                <a:latin typeface="Arial Nova Light" panose="020B0304020202020204" pitchFamily="34" charset="0"/>
              </a:defRPr>
            </a:lvl2pPr>
            <a:lvl3pPr marL="1142657" indent="-228531">
              <a:buSzPct val="100000"/>
              <a:buFont typeface="Arial Nova Light" panose="020B0304020202020204" pitchFamily="34" charset="0"/>
              <a:buChar char="›"/>
              <a:defRPr sz="1600">
                <a:latin typeface="Arial Nova Light" panose="020B0304020202020204" pitchFamily="34" charset="0"/>
              </a:defRPr>
            </a:lvl3pPr>
            <a:lvl4pPr marL="1599720" indent="-228531">
              <a:buSzPct val="100000"/>
              <a:buFont typeface="Arial Nova Light" panose="020B0304020202020204" pitchFamily="34" charset="0"/>
              <a:buChar char="›"/>
              <a:defRPr sz="1600">
                <a:latin typeface="Arial Nova Light" panose="020B0304020202020204" pitchFamily="34" charset="0"/>
              </a:defRPr>
            </a:lvl4pPr>
            <a:lvl5pPr marL="2056783" indent="-228531">
              <a:buSzPct val="100000"/>
              <a:buFont typeface="Arial Nova Light" panose="020B0304020202020204" pitchFamily="34" charset="0"/>
              <a:buChar char="›"/>
              <a:defRPr sz="1600">
                <a:latin typeface="Arial Nova Light" panose="020B03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348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nalysis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5" y="2"/>
            <a:ext cx="11274551" cy="922713"/>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DDC7FB7-27D9-41DF-AC43-E69A3FEF8641}"/>
              </a:ext>
            </a:extLst>
          </p:cNvPr>
          <p:cNvSpPr>
            <a:spLocks noGrp="1"/>
          </p:cNvSpPr>
          <p:nvPr>
            <p:ph type="body" sz="quarter" idx="10"/>
          </p:nvPr>
        </p:nvSpPr>
        <p:spPr>
          <a:xfrm>
            <a:off x="493294" y="997632"/>
            <a:ext cx="11273838" cy="922714"/>
          </a:xfrm>
        </p:spPr>
        <p:txBody>
          <a:bodyPr>
            <a:no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7622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nalysi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5" y="0"/>
            <a:ext cx="11274551" cy="923544"/>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3699250" y="102870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D3D3A36-172C-492A-AEFB-68052915829D}"/>
              </a:ext>
            </a:extLst>
          </p:cNvPr>
          <p:cNvSpPr>
            <a:spLocks noGrp="1"/>
          </p:cNvSpPr>
          <p:nvPr>
            <p:ph type="body" sz="quarter" idx="10"/>
          </p:nvPr>
        </p:nvSpPr>
        <p:spPr>
          <a:xfrm>
            <a:off x="492773" y="1028701"/>
            <a:ext cx="3147678"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00549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nalysi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5" y="0"/>
            <a:ext cx="11274551" cy="923544"/>
          </a:xfrm>
        </p:spPr>
        <p:txBody>
          <a:bodyPr anchor="ctr">
            <a:normAutofit/>
          </a:bodyPr>
          <a:lstStyle>
            <a:lvl1pPr>
              <a:defRPr sz="3599">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8547475" y="102870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26A2B92-151B-4FE9-9038-E32F5BC8E007}"/>
              </a:ext>
            </a:extLst>
          </p:cNvPr>
          <p:cNvSpPr>
            <a:spLocks noGrp="1"/>
          </p:cNvSpPr>
          <p:nvPr>
            <p:ph type="body" sz="quarter" idx="10"/>
          </p:nvPr>
        </p:nvSpPr>
        <p:spPr>
          <a:xfrm>
            <a:off x="8620166" y="1028702"/>
            <a:ext cx="3147675"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962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f Presenta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20DB03B-6834-9BB1-D1DA-96048F5FAD73}"/>
              </a:ext>
            </a:extLst>
          </p:cNvPr>
          <p:cNvSpPr>
            <a:spLocks noGrp="1"/>
          </p:cNvSpPr>
          <p:nvPr>
            <p:ph type="title" hasCustomPrompt="1"/>
          </p:nvPr>
        </p:nvSpPr>
        <p:spPr>
          <a:xfrm>
            <a:off x="1220272" y="2569115"/>
            <a:ext cx="8202025" cy="1128960"/>
          </a:xfrm>
          <a:prstGeom prst="rect">
            <a:avLst/>
          </a:prstGeom>
        </p:spPr>
        <p:txBody>
          <a:bodyPr/>
          <a:lstStyle>
            <a:lvl1pPr>
              <a:defRPr b="1" i="0">
                <a:solidFill>
                  <a:schemeClr val="bg1"/>
                </a:solidFill>
                <a:latin typeface="Arial" panose="020B0604020202020204" pitchFamily="34" charset="0"/>
                <a:cs typeface="Arial" panose="020B0604020202020204" pitchFamily="34" charset="0"/>
              </a:defRPr>
            </a:lvl1pPr>
          </a:lstStyle>
          <a:p>
            <a:r>
              <a:rPr lang="en-US" dirty="0"/>
              <a:t>Title of Presentation</a:t>
            </a:r>
            <a:br>
              <a:rPr lang="en-US" dirty="0"/>
            </a:br>
            <a:endParaRPr lang="en-US" dirty="0"/>
          </a:p>
        </p:txBody>
      </p:sp>
      <p:sp>
        <p:nvSpPr>
          <p:cNvPr id="15" name="Text Placeholder 14">
            <a:extLst>
              <a:ext uri="{FF2B5EF4-FFF2-40B4-BE49-F238E27FC236}">
                <a16:creationId xmlns:a16="http://schemas.microsoft.com/office/drawing/2014/main" id="{8BD01C2D-3A2F-8EC9-D926-97590E3573C8}"/>
              </a:ext>
            </a:extLst>
          </p:cNvPr>
          <p:cNvSpPr>
            <a:spLocks noGrp="1"/>
          </p:cNvSpPr>
          <p:nvPr>
            <p:ph type="body" sz="quarter" idx="10" hasCustomPrompt="1"/>
          </p:nvPr>
        </p:nvSpPr>
        <p:spPr>
          <a:xfrm>
            <a:off x="1213017" y="3658321"/>
            <a:ext cx="8209281" cy="1128961"/>
          </a:xfrm>
          <a:prstGeom prst="rect">
            <a:avLst/>
          </a:prstGeom>
          <a:noFill/>
        </p:spPr>
        <p:txBody>
          <a:bodyPr/>
          <a:lstStyle>
            <a:lvl1pPr>
              <a:defRPr sz="2933">
                <a:solidFill>
                  <a:schemeClr val="bg1"/>
                </a:solidFill>
              </a:defRPr>
            </a:lvl1pPr>
          </a:lstStyle>
          <a:p>
            <a:pPr lvl="0"/>
            <a:r>
              <a:rPr lang="en-US" dirty="0"/>
              <a:t>Subtitle of Presentation / Name of Presenter</a:t>
            </a:r>
          </a:p>
          <a:p>
            <a:pPr lvl="0"/>
            <a:endParaRPr lang="en-US" dirty="0"/>
          </a:p>
        </p:txBody>
      </p:sp>
    </p:spTree>
    <p:extLst>
      <p:ext uri="{BB962C8B-B14F-4D97-AF65-F5344CB8AC3E}">
        <p14:creationId xmlns:p14="http://schemas.microsoft.com/office/powerpoint/2010/main" val="24964452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Devider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46D22A-2C6A-EA46-7FA7-367090E818FB}"/>
              </a:ext>
            </a:extLst>
          </p:cNvPr>
          <p:cNvSpPr>
            <a:spLocks noGrp="1"/>
          </p:cNvSpPr>
          <p:nvPr>
            <p:ph type="title" hasCustomPrompt="1"/>
          </p:nvPr>
        </p:nvSpPr>
        <p:spPr>
          <a:xfrm>
            <a:off x="824947" y="2380944"/>
            <a:ext cx="10515600" cy="945781"/>
          </a:xfrm>
          <a:prstGeom prst="rect">
            <a:avLst/>
          </a:prstGeom>
        </p:spPr>
        <p:txBody>
          <a:bodyPr/>
          <a:lstStyle>
            <a:lvl1pPr algn="ctr">
              <a:defRPr b="1" i="0">
                <a:solidFill>
                  <a:schemeClr val="bg1"/>
                </a:solidFill>
                <a:latin typeface="Arial" panose="020B0604020202020204" pitchFamily="34" charset="0"/>
                <a:cs typeface="Arial" panose="020B0604020202020204" pitchFamily="34" charset="0"/>
              </a:defRPr>
            </a:lvl1pPr>
          </a:lstStyle>
          <a:p>
            <a:r>
              <a:rPr lang="en-US" dirty="0"/>
              <a:t>Section Divider 1</a:t>
            </a:r>
          </a:p>
        </p:txBody>
      </p:sp>
      <p:sp>
        <p:nvSpPr>
          <p:cNvPr id="3" name="Text Placeholder 2">
            <a:extLst>
              <a:ext uri="{FF2B5EF4-FFF2-40B4-BE49-F238E27FC236}">
                <a16:creationId xmlns:a16="http://schemas.microsoft.com/office/drawing/2014/main" id="{5215D6D9-C182-8D98-6AEA-17DDB4B3DED2}"/>
              </a:ext>
            </a:extLst>
          </p:cNvPr>
          <p:cNvSpPr>
            <a:spLocks noGrp="1"/>
          </p:cNvSpPr>
          <p:nvPr>
            <p:ph type="body" sz="quarter" idx="10" hasCustomPrompt="1"/>
          </p:nvPr>
        </p:nvSpPr>
        <p:spPr>
          <a:xfrm>
            <a:off x="895353" y="3429000"/>
            <a:ext cx="10483849" cy="786887"/>
          </a:xfrm>
          <a:prstGeom prst="rect">
            <a:avLst/>
          </a:prstGeom>
        </p:spPr>
        <p:txBody>
          <a:bodyPr/>
          <a:lstStyle>
            <a:lvl1pPr algn="ctr">
              <a:defRPr sz="2933">
                <a:solidFill>
                  <a:schemeClr val="bg1"/>
                </a:solidFill>
                <a:latin typeface="Arial" panose="020B0604020202020204" pitchFamily="34" charset="0"/>
                <a:cs typeface="Arial" panose="020B0604020202020204" pitchFamily="34" charset="0"/>
              </a:defRPr>
            </a:lvl1pPr>
            <a:lvl2pPr>
              <a:defRPr sz="2933">
                <a:solidFill>
                  <a:schemeClr val="bg1"/>
                </a:solidFill>
                <a:latin typeface="Arial" panose="020B0604020202020204" pitchFamily="34" charset="0"/>
                <a:cs typeface="Arial" panose="020B0604020202020204" pitchFamily="34" charset="0"/>
              </a:defRPr>
            </a:lvl2pPr>
            <a:lvl3pPr>
              <a:defRPr sz="2933">
                <a:solidFill>
                  <a:schemeClr val="bg1"/>
                </a:solidFill>
                <a:latin typeface="Arial" panose="020B0604020202020204" pitchFamily="34" charset="0"/>
                <a:cs typeface="Arial" panose="020B0604020202020204" pitchFamily="34" charset="0"/>
              </a:defRPr>
            </a:lvl3pPr>
            <a:lvl4pPr>
              <a:defRPr sz="2933">
                <a:solidFill>
                  <a:schemeClr val="bg1"/>
                </a:solidFill>
                <a:latin typeface="Arial" panose="020B0604020202020204" pitchFamily="34" charset="0"/>
                <a:cs typeface="Arial" panose="020B0604020202020204" pitchFamily="34" charset="0"/>
              </a:defRPr>
            </a:lvl4pPr>
            <a:lvl5pPr>
              <a:defRPr sz="2933">
                <a:solidFill>
                  <a:schemeClr val="bg1"/>
                </a:solidFill>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700685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Divider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0">
            <a:extLst>
              <a:ext uri="{FF2B5EF4-FFF2-40B4-BE49-F238E27FC236}">
                <a16:creationId xmlns:a16="http://schemas.microsoft.com/office/drawing/2014/main" id="{9B7F2B3A-1F64-3F8F-BDEC-65D382179D2E}"/>
              </a:ext>
            </a:extLst>
          </p:cNvPr>
          <p:cNvSpPr>
            <a:spLocks noGrp="1"/>
          </p:cNvSpPr>
          <p:nvPr>
            <p:ph type="title" hasCustomPrompt="1"/>
          </p:nvPr>
        </p:nvSpPr>
        <p:spPr>
          <a:xfrm>
            <a:off x="824947" y="2380944"/>
            <a:ext cx="10515600" cy="945781"/>
          </a:xfrm>
          <a:prstGeom prst="rect">
            <a:avLst/>
          </a:prstGeom>
        </p:spPr>
        <p:txBody>
          <a:bodyPr/>
          <a:lstStyle>
            <a:lvl1pPr algn="ctr">
              <a:defRPr b="1" i="0">
                <a:solidFill>
                  <a:schemeClr val="bg1"/>
                </a:solidFill>
                <a:latin typeface="Arial" panose="020B0604020202020204" pitchFamily="34" charset="0"/>
                <a:cs typeface="Arial" panose="020B0604020202020204" pitchFamily="34" charset="0"/>
              </a:defRPr>
            </a:lvl1pPr>
          </a:lstStyle>
          <a:p>
            <a:r>
              <a:rPr lang="en-US" dirty="0"/>
              <a:t>Section Divider 2</a:t>
            </a:r>
          </a:p>
        </p:txBody>
      </p:sp>
      <p:sp>
        <p:nvSpPr>
          <p:cNvPr id="4" name="Text Placeholder 2">
            <a:extLst>
              <a:ext uri="{FF2B5EF4-FFF2-40B4-BE49-F238E27FC236}">
                <a16:creationId xmlns:a16="http://schemas.microsoft.com/office/drawing/2014/main" id="{C8900EDD-D9EF-F2A6-D324-25BE69EFFE1A}"/>
              </a:ext>
            </a:extLst>
          </p:cNvPr>
          <p:cNvSpPr>
            <a:spLocks noGrp="1"/>
          </p:cNvSpPr>
          <p:nvPr>
            <p:ph type="body" sz="quarter" idx="10" hasCustomPrompt="1"/>
          </p:nvPr>
        </p:nvSpPr>
        <p:spPr>
          <a:xfrm>
            <a:off x="895353" y="3429000"/>
            <a:ext cx="10483849" cy="786887"/>
          </a:xfrm>
          <a:prstGeom prst="rect">
            <a:avLst/>
          </a:prstGeom>
        </p:spPr>
        <p:txBody>
          <a:bodyPr/>
          <a:lstStyle>
            <a:lvl1pPr algn="ctr">
              <a:defRPr sz="2933">
                <a:solidFill>
                  <a:schemeClr val="bg1"/>
                </a:solidFill>
                <a:latin typeface="Arial" panose="020B0604020202020204" pitchFamily="34" charset="0"/>
                <a:cs typeface="Arial" panose="020B0604020202020204" pitchFamily="34" charset="0"/>
              </a:defRPr>
            </a:lvl1pPr>
            <a:lvl2pPr>
              <a:defRPr sz="2933">
                <a:solidFill>
                  <a:schemeClr val="bg1"/>
                </a:solidFill>
                <a:latin typeface="Arial" panose="020B0604020202020204" pitchFamily="34" charset="0"/>
                <a:cs typeface="Arial" panose="020B0604020202020204" pitchFamily="34" charset="0"/>
              </a:defRPr>
            </a:lvl2pPr>
            <a:lvl3pPr>
              <a:defRPr sz="2933">
                <a:solidFill>
                  <a:schemeClr val="bg1"/>
                </a:solidFill>
                <a:latin typeface="Arial" panose="020B0604020202020204" pitchFamily="34" charset="0"/>
                <a:cs typeface="Arial" panose="020B0604020202020204" pitchFamily="34" charset="0"/>
              </a:defRPr>
            </a:lvl3pPr>
            <a:lvl4pPr>
              <a:defRPr sz="2933">
                <a:solidFill>
                  <a:schemeClr val="bg1"/>
                </a:solidFill>
                <a:latin typeface="Arial" panose="020B0604020202020204" pitchFamily="34" charset="0"/>
                <a:cs typeface="Arial" panose="020B0604020202020204" pitchFamily="34" charset="0"/>
              </a:defRPr>
            </a:lvl4pPr>
            <a:lvl5pPr>
              <a:defRPr sz="2933">
                <a:solidFill>
                  <a:schemeClr val="bg1"/>
                </a:solidFill>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38095739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f Content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541868" y="794940"/>
            <a:ext cx="11142133" cy="607361"/>
          </a:xfrm>
          <a:prstGeom prst="rect">
            <a:avLst/>
          </a:prstGeom>
        </p:spPr>
        <p:txBody>
          <a:bodyPr/>
          <a:lstStyle>
            <a:lvl1pPr>
              <a:defRPr sz="3333" b="1">
                <a:latin typeface="Arial" panose="020B0604020202020204" pitchFamily="34" charset="0"/>
                <a:cs typeface="Arial" panose="020B0604020202020204" pitchFamily="34" charset="0"/>
              </a:defRPr>
            </a:lvl1pPr>
            <a:lvl2pPr>
              <a:defRPr/>
            </a:lvl2pPr>
          </a:lstStyle>
          <a:p>
            <a:pPr lvl="0"/>
            <a:r>
              <a:rPr lang="en-US" dirty="0"/>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541868" y="1403352"/>
            <a:ext cx="11142133" cy="4138083"/>
          </a:xfrm>
          <a:prstGeom prst="rect">
            <a:avLst/>
          </a:prstGeom>
        </p:spPr>
        <p:txBody>
          <a:bodyPr/>
          <a:lstStyle>
            <a:lvl1pPr>
              <a:defRPr sz="20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917501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f Content 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A927DA-A993-3733-9260-4E105E7DEEA0}"/>
              </a:ext>
            </a:extLst>
          </p:cNvPr>
          <p:cNvSpPr>
            <a:spLocks noGrp="1"/>
          </p:cNvSpPr>
          <p:nvPr>
            <p:ph type="body" sz="quarter" idx="10" hasCustomPrompt="1"/>
          </p:nvPr>
        </p:nvSpPr>
        <p:spPr>
          <a:xfrm>
            <a:off x="541868" y="794940"/>
            <a:ext cx="11142133" cy="607361"/>
          </a:xfrm>
          <a:prstGeom prst="rect">
            <a:avLst/>
          </a:prstGeom>
        </p:spPr>
        <p:txBody>
          <a:bodyPr/>
          <a:lstStyle>
            <a:lvl1pPr>
              <a:defRPr sz="3333" b="1">
                <a:latin typeface="Arial" panose="020B0604020202020204" pitchFamily="34" charset="0"/>
                <a:cs typeface="Arial" panose="020B0604020202020204" pitchFamily="34" charset="0"/>
              </a:defRPr>
            </a:lvl1pPr>
            <a:lvl2pPr>
              <a:defRPr/>
            </a:lvl2pPr>
          </a:lstStyle>
          <a:p>
            <a:pPr lvl="0"/>
            <a:r>
              <a:rPr lang="en-US" dirty="0"/>
              <a:t>Title of Content Slide</a:t>
            </a:r>
          </a:p>
        </p:txBody>
      </p:sp>
      <p:sp>
        <p:nvSpPr>
          <p:cNvPr id="5" name="Text Placeholder 10">
            <a:extLst>
              <a:ext uri="{FF2B5EF4-FFF2-40B4-BE49-F238E27FC236}">
                <a16:creationId xmlns:a16="http://schemas.microsoft.com/office/drawing/2014/main" id="{44271B3D-3358-57B4-3BC6-4265669230CF}"/>
              </a:ext>
            </a:extLst>
          </p:cNvPr>
          <p:cNvSpPr>
            <a:spLocks noGrp="1"/>
          </p:cNvSpPr>
          <p:nvPr>
            <p:ph type="body" sz="quarter" idx="11" hasCustomPrompt="1"/>
          </p:nvPr>
        </p:nvSpPr>
        <p:spPr>
          <a:xfrm>
            <a:off x="541868" y="1403352"/>
            <a:ext cx="11142133" cy="4138083"/>
          </a:xfrm>
          <a:prstGeom prst="rect">
            <a:avLst/>
          </a:prstGeom>
        </p:spPr>
        <p:txBody>
          <a:bodyPr/>
          <a:lstStyle>
            <a:lvl1pPr>
              <a:defRPr sz="20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3520045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f Image/Chart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525193" y="-5120640"/>
            <a:ext cx="0" cy="0"/>
          </a:xfrm>
          <a:prstGeom prst="rect">
            <a:avLst/>
          </a:prstGeom>
          <a:noFill/>
          <a:ln>
            <a:noFill/>
          </a:ln>
        </p:spPr>
        <p:txBody>
          <a:bodyPr spcFirstLastPara="1" wrap="none" lIns="121900" tIns="121900" rIns="121900" bIns="121900" rtlCol="0" anchor="t" anchorCtr="0">
            <a:normAutofit fontScale="25000" lnSpcReduction="20000"/>
          </a:bodyPr>
          <a:lstStyle/>
          <a:p>
            <a:pPr marL="35982" marR="0" indent="0" algn="l" defTabSz="1219140" rtl="0" eaLnBrk="1" fontAlgn="auto" latinLnBrk="0" hangingPunct="1">
              <a:lnSpc>
                <a:spcPct val="100000"/>
              </a:lnSpc>
              <a:spcBef>
                <a:spcPts val="0"/>
              </a:spcBef>
              <a:spcAft>
                <a:spcPts val="0"/>
              </a:spcAft>
              <a:buClr>
                <a:srgbClr val="595959"/>
              </a:buClr>
              <a:buSzPts val="2800"/>
              <a:buFont typeface="Arial"/>
              <a:buNone/>
              <a:tabLst/>
            </a:pPr>
            <a:endParaRPr kumimoji="0" lang="en-US" sz="2933" b="0" i="0" u="none" strike="noStrike" kern="0" cap="none" spc="0" normalizeH="0" baseline="0" noProof="0" dirty="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6946901" y="910169"/>
            <a:ext cx="4474603" cy="2518833"/>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6942667" y="3560235"/>
            <a:ext cx="4478836" cy="2520951"/>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541869" y="794940"/>
            <a:ext cx="5352985" cy="607361"/>
          </a:xfrm>
          <a:prstGeom prst="rect">
            <a:avLst/>
          </a:prstGeom>
        </p:spPr>
        <p:txBody>
          <a:bodyPr/>
          <a:lstStyle>
            <a:lvl1pPr>
              <a:defRPr sz="3333" b="1">
                <a:latin typeface="Arial" panose="020B0604020202020204" pitchFamily="34" charset="0"/>
                <a:cs typeface="Arial" panose="020B0604020202020204" pitchFamily="34" charset="0"/>
              </a:defRPr>
            </a:lvl1pPr>
            <a:lvl2pPr>
              <a:defRPr/>
            </a:lvl2pPr>
          </a:lstStyle>
          <a:p>
            <a:pPr lvl="0"/>
            <a:r>
              <a:rPr lang="en-US" dirty="0"/>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541869" y="1403352"/>
            <a:ext cx="5352985" cy="4138083"/>
          </a:xfrm>
          <a:prstGeom prst="rect">
            <a:avLst/>
          </a:prstGeom>
        </p:spPr>
        <p:txBody>
          <a:bodyPr/>
          <a:lstStyle>
            <a:lvl1pPr>
              <a:defRPr sz="20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22000676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f Image/Chart 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525193" y="-5120640"/>
            <a:ext cx="0" cy="0"/>
          </a:xfrm>
          <a:prstGeom prst="rect">
            <a:avLst/>
          </a:prstGeom>
          <a:noFill/>
          <a:ln>
            <a:noFill/>
          </a:ln>
        </p:spPr>
        <p:txBody>
          <a:bodyPr spcFirstLastPara="1" wrap="none" lIns="121900" tIns="121900" rIns="121900" bIns="121900" rtlCol="0" anchor="t" anchorCtr="0">
            <a:normAutofit fontScale="25000" lnSpcReduction="20000"/>
          </a:bodyPr>
          <a:lstStyle/>
          <a:p>
            <a:pPr marL="35982" marR="0" indent="0" algn="l" defTabSz="1219140" rtl="0" eaLnBrk="1" fontAlgn="auto" latinLnBrk="0" hangingPunct="1">
              <a:lnSpc>
                <a:spcPct val="100000"/>
              </a:lnSpc>
              <a:spcBef>
                <a:spcPts val="0"/>
              </a:spcBef>
              <a:spcAft>
                <a:spcPts val="0"/>
              </a:spcAft>
              <a:buClr>
                <a:srgbClr val="595959"/>
              </a:buClr>
              <a:buSzPts val="2800"/>
              <a:buFont typeface="Arial"/>
              <a:buNone/>
              <a:tabLst/>
            </a:pPr>
            <a:endParaRPr kumimoji="0" lang="en-US" sz="2933" b="0" i="0" u="none" strike="noStrike" kern="0" cap="none" spc="0" normalizeH="0" baseline="0" noProof="0" dirty="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6946901" y="910169"/>
            <a:ext cx="4474603" cy="2518833"/>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6942667" y="3560235"/>
            <a:ext cx="4478836" cy="2520951"/>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541869" y="794940"/>
            <a:ext cx="5352985" cy="607361"/>
          </a:xfrm>
          <a:prstGeom prst="rect">
            <a:avLst/>
          </a:prstGeom>
        </p:spPr>
        <p:txBody>
          <a:bodyPr/>
          <a:lstStyle>
            <a:lvl1pPr>
              <a:defRPr sz="3333" b="1">
                <a:latin typeface="Arial" panose="020B0604020202020204" pitchFamily="34" charset="0"/>
                <a:cs typeface="Arial" panose="020B0604020202020204" pitchFamily="34" charset="0"/>
              </a:defRPr>
            </a:lvl1pPr>
            <a:lvl2pPr>
              <a:defRPr/>
            </a:lvl2pPr>
          </a:lstStyle>
          <a:p>
            <a:pPr lvl="0"/>
            <a:r>
              <a:rPr lang="en-US" dirty="0"/>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541869" y="1403352"/>
            <a:ext cx="5352985" cy="4138083"/>
          </a:xfrm>
          <a:prstGeom prst="rect">
            <a:avLst/>
          </a:prstGeom>
        </p:spPr>
        <p:txBody>
          <a:bodyPr/>
          <a:lstStyle>
            <a:lvl1pPr>
              <a:defRPr sz="20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820100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5AC851-4B9E-6D13-47BC-9E60D7D5C8D5}"/>
              </a:ext>
            </a:extLst>
          </p:cNvPr>
          <p:cNvSpPr>
            <a:spLocks noGrp="1"/>
          </p:cNvSpPr>
          <p:nvPr>
            <p:ph type="body" sz="quarter" idx="10" hasCustomPrompt="1"/>
          </p:nvPr>
        </p:nvSpPr>
        <p:spPr>
          <a:xfrm>
            <a:off x="726019" y="5602819"/>
            <a:ext cx="10924116" cy="569383"/>
          </a:xfrm>
          <a:prstGeom prst="rect">
            <a:avLst/>
          </a:prstGeom>
        </p:spPr>
        <p:txBody>
          <a:bodyPr/>
          <a:lstStyle>
            <a:lvl1pPr algn="ctr">
              <a:defRPr sz="2133" b="1">
                <a:latin typeface="Arial" panose="020B0604020202020204" pitchFamily="34" charset="0"/>
                <a:cs typeface="Arial" panose="020B0604020202020204" pitchFamily="34" charset="0"/>
              </a:defRPr>
            </a:lvl1pPr>
          </a:lstStyle>
          <a:p>
            <a:pPr lvl="0"/>
            <a:r>
              <a:rPr lang="en-US" dirty="0"/>
              <a:t>Image Caption: Details about a large image</a:t>
            </a:r>
          </a:p>
        </p:txBody>
      </p:sp>
      <p:sp>
        <p:nvSpPr>
          <p:cNvPr id="6" name="Picture Placeholder 5">
            <a:extLst>
              <a:ext uri="{FF2B5EF4-FFF2-40B4-BE49-F238E27FC236}">
                <a16:creationId xmlns:a16="http://schemas.microsoft.com/office/drawing/2014/main" id="{D57FED0D-4BEB-1389-615E-2AEB69CAA448}"/>
              </a:ext>
            </a:extLst>
          </p:cNvPr>
          <p:cNvSpPr>
            <a:spLocks noGrp="1"/>
          </p:cNvSpPr>
          <p:nvPr>
            <p:ph type="pic" sz="quarter" idx="11"/>
          </p:nvPr>
        </p:nvSpPr>
        <p:spPr>
          <a:xfrm>
            <a:off x="2713561" y="726135"/>
            <a:ext cx="6764867" cy="4523316"/>
          </a:xfrm>
          <a:prstGeom prst="rect">
            <a:avLst/>
          </a:prstGeom>
        </p:spPr>
        <p:txBody>
          <a:bodyPr/>
          <a:lstStyle/>
          <a:p>
            <a:endParaRPr lang="en-US"/>
          </a:p>
        </p:txBody>
      </p:sp>
    </p:spTree>
    <p:extLst>
      <p:ext uri="{BB962C8B-B14F-4D97-AF65-F5344CB8AC3E}">
        <p14:creationId xmlns:p14="http://schemas.microsoft.com/office/powerpoint/2010/main" val="15975274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Imag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5AC851-4B9E-6D13-47BC-9E60D7D5C8D5}"/>
              </a:ext>
            </a:extLst>
          </p:cNvPr>
          <p:cNvSpPr>
            <a:spLocks noGrp="1"/>
          </p:cNvSpPr>
          <p:nvPr>
            <p:ph type="body" sz="quarter" idx="10" hasCustomPrompt="1"/>
          </p:nvPr>
        </p:nvSpPr>
        <p:spPr>
          <a:xfrm>
            <a:off x="726019" y="5602819"/>
            <a:ext cx="10924116" cy="569383"/>
          </a:xfrm>
          <a:prstGeom prst="rect">
            <a:avLst/>
          </a:prstGeom>
        </p:spPr>
        <p:txBody>
          <a:bodyPr/>
          <a:lstStyle>
            <a:lvl1pPr algn="ctr">
              <a:defRPr sz="2133" b="1">
                <a:latin typeface="Arial" panose="020B0604020202020204" pitchFamily="34" charset="0"/>
                <a:cs typeface="Arial" panose="020B0604020202020204" pitchFamily="34" charset="0"/>
              </a:defRPr>
            </a:lvl1pPr>
          </a:lstStyle>
          <a:p>
            <a:pPr lvl="0"/>
            <a:r>
              <a:rPr lang="en-US" dirty="0"/>
              <a:t>Image Caption: Details about a large image</a:t>
            </a:r>
          </a:p>
        </p:txBody>
      </p:sp>
      <p:sp>
        <p:nvSpPr>
          <p:cNvPr id="6" name="Picture Placeholder 5">
            <a:extLst>
              <a:ext uri="{FF2B5EF4-FFF2-40B4-BE49-F238E27FC236}">
                <a16:creationId xmlns:a16="http://schemas.microsoft.com/office/drawing/2014/main" id="{D57FED0D-4BEB-1389-615E-2AEB69CAA448}"/>
              </a:ext>
            </a:extLst>
          </p:cNvPr>
          <p:cNvSpPr>
            <a:spLocks noGrp="1"/>
          </p:cNvSpPr>
          <p:nvPr>
            <p:ph type="pic" sz="quarter" idx="11"/>
          </p:nvPr>
        </p:nvSpPr>
        <p:spPr>
          <a:xfrm>
            <a:off x="2713561" y="726135"/>
            <a:ext cx="6764867" cy="4523316"/>
          </a:xfrm>
          <a:prstGeom prst="rect">
            <a:avLst/>
          </a:prstGeom>
        </p:spPr>
        <p:txBody>
          <a:bodyPr/>
          <a:lstStyle/>
          <a:p>
            <a:endParaRPr lang="en-US"/>
          </a:p>
        </p:txBody>
      </p:sp>
    </p:spTree>
    <p:extLst>
      <p:ext uri="{BB962C8B-B14F-4D97-AF65-F5344CB8AC3E}">
        <p14:creationId xmlns:p14="http://schemas.microsoft.com/office/powerpoint/2010/main" val="4167502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5915E9-DDB9-9258-4B7C-A2494B565A99}"/>
              </a:ext>
            </a:extLst>
          </p:cNvPr>
          <p:cNvSpPr>
            <a:spLocks noGrp="1"/>
          </p:cNvSpPr>
          <p:nvPr>
            <p:ph type="body" sz="quarter" idx="10" hasCustomPrompt="1"/>
          </p:nvPr>
        </p:nvSpPr>
        <p:spPr>
          <a:xfrm>
            <a:off x="1111251" y="1363135"/>
            <a:ext cx="9969501" cy="3613151"/>
          </a:xfrm>
          <a:prstGeom prst="rect">
            <a:avLst/>
          </a:prstGeom>
        </p:spPr>
        <p:txBody>
          <a:bodyPr anchor="ctr"/>
          <a:lstStyle>
            <a:lvl1pPr>
              <a:defRPr sz="4000" b="1">
                <a:latin typeface="Arial" panose="020B0604020202020204" pitchFamily="34" charset="0"/>
                <a:cs typeface="Arial" panose="020B0604020202020204" pitchFamily="34" charset="0"/>
              </a:defRPr>
            </a:lvl1pPr>
            <a:lvl2pPr>
              <a:defRPr sz="4000" b="1">
                <a:latin typeface="Arial" panose="020B0604020202020204" pitchFamily="34" charset="0"/>
                <a:cs typeface="Arial" panose="020B0604020202020204" pitchFamily="34" charset="0"/>
              </a:defRPr>
            </a:lvl2pPr>
            <a:lvl3pPr>
              <a:defRPr sz="4000" b="1">
                <a:latin typeface="Arial" panose="020B0604020202020204" pitchFamily="34" charset="0"/>
                <a:cs typeface="Arial" panose="020B0604020202020204" pitchFamily="34" charset="0"/>
              </a:defRPr>
            </a:lvl3pPr>
            <a:lvl4pPr>
              <a:defRPr sz="4000" b="1">
                <a:latin typeface="Arial" panose="020B0604020202020204" pitchFamily="34" charset="0"/>
                <a:cs typeface="Arial" panose="020B0604020202020204" pitchFamily="34" charset="0"/>
              </a:defRPr>
            </a:lvl4pPr>
            <a:lvl5pPr>
              <a:defRPr sz="4000" b="1">
                <a:latin typeface="Arial" panose="020B0604020202020204" pitchFamily="34" charset="0"/>
                <a:cs typeface="Arial" panose="020B0604020202020204" pitchFamily="34" charset="0"/>
              </a:defRPr>
            </a:lvl5pPr>
          </a:lstStyle>
          <a:p>
            <a:pPr lvl="0"/>
            <a:r>
              <a:rPr lang="en-US" dirty="0"/>
              <a:t>Click to edit Quote</a:t>
            </a:r>
          </a:p>
        </p:txBody>
      </p:sp>
      <p:sp>
        <p:nvSpPr>
          <p:cNvPr id="8" name="Text Placeholder 7">
            <a:extLst>
              <a:ext uri="{FF2B5EF4-FFF2-40B4-BE49-F238E27FC236}">
                <a16:creationId xmlns:a16="http://schemas.microsoft.com/office/drawing/2014/main" id="{8DD7F8F1-C837-575C-DCFB-B5D85968A515}"/>
              </a:ext>
            </a:extLst>
          </p:cNvPr>
          <p:cNvSpPr>
            <a:spLocks noGrp="1"/>
          </p:cNvSpPr>
          <p:nvPr>
            <p:ph type="body" sz="quarter" idx="11" hasCustomPrompt="1"/>
          </p:nvPr>
        </p:nvSpPr>
        <p:spPr>
          <a:xfrm>
            <a:off x="1111253" y="4976284"/>
            <a:ext cx="9112249" cy="726016"/>
          </a:xfrm>
          <a:prstGeom prst="rect">
            <a:avLst/>
          </a:prstGeom>
        </p:spPr>
        <p:txBody>
          <a:bodyPr/>
          <a:lstStyle>
            <a:lvl1pPr>
              <a:defRPr sz="2533">
                <a:latin typeface="Arial" panose="020B0604020202020204" pitchFamily="34" charset="0"/>
                <a:cs typeface="Arial" panose="020B0604020202020204" pitchFamily="34" charset="0"/>
              </a:defRPr>
            </a:lvl1pPr>
          </a:lstStyle>
          <a:p>
            <a:pPr lvl="0"/>
            <a:r>
              <a:rPr lang="en-US" dirty="0"/>
              <a:t>-Subject Matter Expert</a:t>
            </a:r>
          </a:p>
        </p:txBody>
      </p:sp>
    </p:spTree>
    <p:extLst>
      <p:ext uri="{BB962C8B-B14F-4D97-AF65-F5344CB8AC3E}">
        <p14:creationId xmlns:p14="http://schemas.microsoft.com/office/powerpoint/2010/main" val="19350462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5915E9-DDB9-9258-4B7C-A2494B565A99}"/>
              </a:ext>
            </a:extLst>
          </p:cNvPr>
          <p:cNvSpPr>
            <a:spLocks noGrp="1"/>
          </p:cNvSpPr>
          <p:nvPr>
            <p:ph type="body" sz="quarter" idx="10" hasCustomPrompt="1"/>
          </p:nvPr>
        </p:nvSpPr>
        <p:spPr>
          <a:xfrm>
            <a:off x="1111251" y="1363135"/>
            <a:ext cx="9969501" cy="3613151"/>
          </a:xfrm>
          <a:prstGeom prst="rect">
            <a:avLst/>
          </a:prstGeom>
        </p:spPr>
        <p:txBody>
          <a:bodyPr anchor="ctr"/>
          <a:lstStyle>
            <a:lvl1pPr>
              <a:defRPr sz="4000" b="1">
                <a:latin typeface="Arial" panose="020B0604020202020204" pitchFamily="34" charset="0"/>
                <a:cs typeface="Arial" panose="020B0604020202020204" pitchFamily="34" charset="0"/>
              </a:defRPr>
            </a:lvl1pPr>
            <a:lvl2pPr>
              <a:defRPr sz="4000" b="1">
                <a:latin typeface="Arial" panose="020B0604020202020204" pitchFamily="34" charset="0"/>
                <a:cs typeface="Arial" panose="020B0604020202020204" pitchFamily="34" charset="0"/>
              </a:defRPr>
            </a:lvl2pPr>
            <a:lvl3pPr>
              <a:defRPr sz="4000" b="1">
                <a:latin typeface="Arial" panose="020B0604020202020204" pitchFamily="34" charset="0"/>
                <a:cs typeface="Arial" panose="020B0604020202020204" pitchFamily="34" charset="0"/>
              </a:defRPr>
            </a:lvl3pPr>
            <a:lvl4pPr>
              <a:defRPr sz="4000" b="1">
                <a:latin typeface="Arial" panose="020B0604020202020204" pitchFamily="34" charset="0"/>
                <a:cs typeface="Arial" panose="020B0604020202020204" pitchFamily="34" charset="0"/>
              </a:defRPr>
            </a:lvl4pPr>
            <a:lvl5pPr>
              <a:defRPr sz="4000" b="1">
                <a:latin typeface="Arial" panose="020B0604020202020204" pitchFamily="34" charset="0"/>
                <a:cs typeface="Arial" panose="020B0604020202020204" pitchFamily="34" charset="0"/>
              </a:defRPr>
            </a:lvl5pPr>
          </a:lstStyle>
          <a:p>
            <a:pPr lvl="0"/>
            <a:r>
              <a:rPr lang="en-US" dirty="0"/>
              <a:t>Click to edit Quote</a:t>
            </a:r>
          </a:p>
        </p:txBody>
      </p:sp>
      <p:sp>
        <p:nvSpPr>
          <p:cNvPr id="8" name="Text Placeholder 7">
            <a:extLst>
              <a:ext uri="{FF2B5EF4-FFF2-40B4-BE49-F238E27FC236}">
                <a16:creationId xmlns:a16="http://schemas.microsoft.com/office/drawing/2014/main" id="{8DD7F8F1-C837-575C-DCFB-B5D85968A515}"/>
              </a:ext>
            </a:extLst>
          </p:cNvPr>
          <p:cNvSpPr>
            <a:spLocks noGrp="1"/>
          </p:cNvSpPr>
          <p:nvPr>
            <p:ph type="body" sz="quarter" idx="11" hasCustomPrompt="1"/>
          </p:nvPr>
        </p:nvSpPr>
        <p:spPr>
          <a:xfrm>
            <a:off x="1111253" y="4976284"/>
            <a:ext cx="9112249" cy="726016"/>
          </a:xfrm>
          <a:prstGeom prst="rect">
            <a:avLst/>
          </a:prstGeom>
        </p:spPr>
        <p:txBody>
          <a:bodyPr/>
          <a:lstStyle>
            <a:lvl1pPr>
              <a:defRPr sz="2533">
                <a:latin typeface="Arial" panose="020B0604020202020204" pitchFamily="34" charset="0"/>
                <a:cs typeface="Arial" panose="020B0604020202020204" pitchFamily="34" charset="0"/>
              </a:defRPr>
            </a:lvl1pPr>
          </a:lstStyle>
          <a:p>
            <a:pPr lvl="0"/>
            <a:r>
              <a:rPr lang="en-US" dirty="0"/>
              <a:t>-Subject Matter Expert</a:t>
            </a:r>
          </a:p>
        </p:txBody>
      </p:sp>
    </p:spTree>
    <p:extLst>
      <p:ext uri="{BB962C8B-B14F-4D97-AF65-F5344CB8AC3E}">
        <p14:creationId xmlns:p14="http://schemas.microsoft.com/office/powerpoint/2010/main" val="14208181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DE879C7-DD46-9333-89E2-E9AD077DE51C}"/>
              </a:ext>
            </a:extLst>
          </p:cNvPr>
          <p:cNvSpPr>
            <a:spLocks noGrp="1"/>
          </p:cNvSpPr>
          <p:nvPr>
            <p:ph type="body" sz="quarter" idx="10" hasCustomPrompt="1"/>
          </p:nvPr>
        </p:nvSpPr>
        <p:spPr>
          <a:xfrm>
            <a:off x="2801410" y="605368"/>
            <a:ext cx="6589183" cy="1178277"/>
          </a:xfrm>
          <a:prstGeom prst="rect">
            <a:avLst/>
          </a:prstGeom>
        </p:spPr>
        <p:txBody>
          <a:bodyPr/>
          <a:lstStyle>
            <a:lvl1pPr algn="ctr">
              <a:defRPr sz="6400" b="1">
                <a:latin typeface="Arial" panose="020B0604020202020204" pitchFamily="34" charset="0"/>
                <a:cs typeface="Arial" panose="020B0604020202020204" pitchFamily="34" charset="0"/>
              </a:defRPr>
            </a:lvl1pPr>
          </a:lstStyle>
          <a:p>
            <a:pPr lvl="0"/>
            <a:r>
              <a:rPr lang="en-US" dirty="0"/>
              <a:t>THANK YOU!</a:t>
            </a:r>
          </a:p>
        </p:txBody>
      </p:sp>
      <p:sp>
        <p:nvSpPr>
          <p:cNvPr id="11" name="Text Placeholder 10">
            <a:extLst>
              <a:ext uri="{FF2B5EF4-FFF2-40B4-BE49-F238E27FC236}">
                <a16:creationId xmlns:a16="http://schemas.microsoft.com/office/drawing/2014/main" id="{3799A256-6338-BF4B-03C8-A90ECEC4D9BB}"/>
              </a:ext>
            </a:extLst>
          </p:cNvPr>
          <p:cNvSpPr>
            <a:spLocks noGrp="1"/>
          </p:cNvSpPr>
          <p:nvPr>
            <p:ph type="body" sz="quarter" idx="11" hasCustomPrompt="1"/>
          </p:nvPr>
        </p:nvSpPr>
        <p:spPr>
          <a:xfrm>
            <a:off x="3350685" y="2655861"/>
            <a:ext cx="7897283" cy="831849"/>
          </a:xfrm>
          <a:prstGeom prst="rect">
            <a:avLst/>
          </a:prstGeom>
        </p:spPr>
        <p:txBody>
          <a:bodyPr/>
          <a:lstStyle>
            <a:lvl1pPr>
              <a:defRPr sz="5333" b="1">
                <a:latin typeface="Arial" panose="020B0604020202020204" pitchFamily="34" charset="0"/>
                <a:cs typeface="Arial" panose="020B0604020202020204" pitchFamily="34" charset="0"/>
              </a:defRPr>
            </a:lvl1pPr>
          </a:lstStyle>
          <a:p>
            <a:pPr lvl="0"/>
            <a:r>
              <a:rPr lang="en-US" dirty="0"/>
              <a:t>Questions?</a:t>
            </a:r>
          </a:p>
        </p:txBody>
      </p:sp>
      <p:sp>
        <p:nvSpPr>
          <p:cNvPr id="13" name="Text Placeholder 12">
            <a:extLst>
              <a:ext uri="{FF2B5EF4-FFF2-40B4-BE49-F238E27FC236}">
                <a16:creationId xmlns:a16="http://schemas.microsoft.com/office/drawing/2014/main" id="{F82E0D8D-B766-A011-3B98-2181F578A21C}"/>
              </a:ext>
            </a:extLst>
          </p:cNvPr>
          <p:cNvSpPr>
            <a:spLocks noGrp="1"/>
          </p:cNvSpPr>
          <p:nvPr>
            <p:ph type="body" sz="quarter" idx="12" hasCustomPrompt="1"/>
          </p:nvPr>
        </p:nvSpPr>
        <p:spPr>
          <a:xfrm>
            <a:off x="3327402" y="3708969"/>
            <a:ext cx="7903633" cy="857251"/>
          </a:xfrm>
          <a:prstGeom prst="rect">
            <a:avLst/>
          </a:prstGeom>
        </p:spPr>
        <p:txBody>
          <a:bodyPr/>
          <a:lstStyle>
            <a:lvl1pPr>
              <a:defRPr sz="2933">
                <a:latin typeface="Arial" panose="020B0604020202020204" pitchFamily="34" charset="0"/>
                <a:cs typeface="Arial" panose="020B0604020202020204" pitchFamily="34" charset="0"/>
              </a:defRPr>
            </a:lvl1pPr>
          </a:lstStyle>
          <a:p>
            <a:pPr lvl="0"/>
            <a:r>
              <a:rPr lang="en-US" dirty="0"/>
              <a:t>Name / Email / Phone</a:t>
            </a:r>
          </a:p>
        </p:txBody>
      </p:sp>
    </p:spTree>
    <p:extLst>
      <p:ext uri="{BB962C8B-B14F-4D97-AF65-F5344CB8AC3E}">
        <p14:creationId xmlns:p14="http://schemas.microsoft.com/office/powerpoint/2010/main" val="2538279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lt. Section Divid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CE393B2-7DA2-28B6-35F4-AEDD7DE525BC}"/>
              </a:ext>
            </a:extLst>
          </p:cNvPr>
          <p:cNvSpPr>
            <a:spLocks noGrp="1"/>
          </p:cNvSpPr>
          <p:nvPr>
            <p:ph type="body" sz="quarter" idx="10" hasCustomPrompt="1"/>
          </p:nvPr>
        </p:nvSpPr>
        <p:spPr>
          <a:xfrm>
            <a:off x="1408854" y="2243667"/>
            <a:ext cx="9392356" cy="1143000"/>
          </a:xfrm>
          <a:prstGeom prst="rect">
            <a:avLst/>
          </a:prstGeom>
        </p:spPr>
        <p:txBody>
          <a:bodyPr/>
          <a:lstStyle>
            <a:lvl1pPr algn="ctr">
              <a:defRPr sz="5333" b="1">
                <a:solidFill>
                  <a:schemeClr val="bg1"/>
                </a:solidFill>
              </a:defRPr>
            </a:lvl1pPr>
          </a:lstStyle>
          <a:p>
            <a:pPr lvl="0"/>
            <a:r>
              <a:rPr lang="en-US" dirty="0"/>
              <a:t>Alt. Section Divider 3</a:t>
            </a:r>
          </a:p>
        </p:txBody>
      </p:sp>
      <p:sp>
        <p:nvSpPr>
          <p:cNvPr id="10" name="Text Placeholder 2">
            <a:extLst>
              <a:ext uri="{FF2B5EF4-FFF2-40B4-BE49-F238E27FC236}">
                <a16:creationId xmlns:a16="http://schemas.microsoft.com/office/drawing/2014/main" id="{0E52F0F4-ADEF-0158-C929-4B1201D81639}"/>
              </a:ext>
            </a:extLst>
          </p:cNvPr>
          <p:cNvSpPr>
            <a:spLocks noGrp="1"/>
          </p:cNvSpPr>
          <p:nvPr>
            <p:ph type="body" sz="quarter" idx="11" hasCustomPrompt="1"/>
          </p:nvPr>
        </p:nvSpPr>
        <p:spPr>
          <a:xfrm>
            <a:off x="1408855" y="3492226"/>
            <a:ext cx="9392356" cy="786887"/>
          </a:xfrm>
          <a:prstGeom prst="rect">
            <a:avLst/>
          </a:prstGeom>
        </p:spPr>
        <p:txBody>
          <a:bodyPr/>
          <a:lstStyle>
            <a:lvl1pPr algn="ctr">
              <a:defRPr sz="2933">
                <a:solidFill>
                  <a:schemeClr val="bg1"/>
                </a:solidFill>
                <a:latin typeface="Arial" panose="020B0604020202020204" pitchFamily="34" charset="0"/>
                <a:cs typeface="Arial" panose="020B0604020202020204" pitchFamily="34" charset="0"/>
              </a:defRPr>
            </a:lvl1pPr>
            <a:lvl2pPr>
              <a:defRPr sz="2933">
                <a:solidFill>
                  <a:schemeClr val="bg1"/>
                </a:solidFill>
                <a:latin typeface="Arial" panose="020B0604020202020204" pitchFamily="34" charset="0"/>
                <a:cs typeface="Arial" panose="020B0604020202020204" pitchFamily="34" charset="0"/>
              </a:defRPr>
            </a:lvl2pPr>
            <a:lvl3pPr>
              <a:defRPr sz="2933">
                <a:solidFill>
                  <a:schemeClr val="bg1"/>
                </a:solidFill>
                <a:latin typeface="Arial" panose="020B0604020202020204" pitchFamily="34" charset="0"/>
                <a:cs typeface="Arial" panose="020B0604020202020204" pitchFamily="34" charset="0"/>
              </a:defRPr>
            </a:lvl3pPr>
            <a:lvl4pPr>
              <a:defRPr sz="2933">
                <a:solidFill>
                  <a:schemeClr val="bg1"/>
                </a:solidFill>
                <a:latin typeface="Arial" panose="020B0604020202020204" pitchFamily="34" charset="0"/>
                <a:cs typeface="Arial" panose="020B0604020202020204" pitchFamily="34" charset="0"/>
              </a:defRPr>
            </a:lvl4pPr>
            <a:lvl5pPr>
              <a:defRPr sz="2933">
                <a:solidFill>
                  <a:schemeClr val="bg1"/>
                </a:solidFill>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50493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lt. Section Divider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CE393B2-7DA2-28B6-35F4-AEDD7DE525BC}"/>
              </a:ext>
            </a:extLst>
          </p:cNvPr>
          <p:cNvSpPr>
            <a:spLocks noGrp="1"/>
          </p:cNvSpPr>
          <p:nvPr>
            <p:ph type="body" sz="quarter" idx="10" hasCustomPrompt="1"/>
          </p:nvPr>
        </p:nvSpPr>
        <p:spPr>
          <a:xfrm>
            <a:off x="1408854" y="2243667"/>
            <a:ext cx="9392356" cy="1143000"/>
          </a:xfrm>
          <a:prstGeom prst="rect">
            <a:avLst/>
          </a:prstGeom>
        </p:spPr>
        <p:txBody>
          <a:bodyPr/>
          <a:lstStyle>
            <a:lvl1pPr algn="ctr">
              <a:defRPr sz="5333" b="1">
                <a:solidFill>
                  <a:schemeClr val="bg1"/>
                </a:solidFill>
              </a:defRPr>
            </a:lvl1pPr>
          </a:lstStyle>
          <a:p>
            <a:pPr lvl="0"/>
            <a:r>
              <a:rPr lang="en-US" dirty="0"/>
              <a:t>Alt. Section Divider 3</a:t>
            </a:r>
          </a:p>
        </p:txBody>
      </p:sp>
      <p:sp>
        <p:nvSpPr>
          <p:cNvPr id="10" name="Text Placeholder 2">
            <a:extLst>
              <a:ext uri="{FF2B5EF4-FFF2-40B4-BE49-F238E27FC236}">
                <a16:creationId xmlns:a16="http://schemas.microsoft.com/office/drawing/2014/main" id="{0E52F0F4-ADEF-0158-C929-4B1201D81639}"/>
              </a:ext>
            </a:extLst>
          </p:cNvPr>
          <p:cNvSpPr>
            <a:spLocks noGrp="1"/>
          </p:cNvSpPr>
          <p:nvPr>
            <p:ph type="body" sz="quarter" idx="11" hasCustomPrompt="1"/>
          </p:nvPr>
        </p:nvSpPr>
        <p:spPr>
          <a:xfrm>
            <a:off x="1408855" y="3492226"/>
            <a:ext cx="9392356" cy="786887"/>
          </a:xfrm>
          <a:prstGeom prst="rect">
            <a:avLst/>
          </a:prstGeom>
        </p:spPr>
        <p:txBody>
          <a:bodyPr/>
          <a:lstStyle>
            <a:lvl1pPr algn="ctr">
              <a:defRPr sz="2933">
                <a:solidFill>
                  <a:schemeClr val="bg1"/>
                </a:solidFill>
                <a:latin typeface="Arial" panose="020B0604020202020204" pitchFamily="34" charset="0"/>
                <a:cs typeface="Arial" panose="020B0604020202020204" pitchFamily="34" charset="0"/>
              </a:defRPr>
            </a:lvl1pPr>
            <a:lvl2pPr>
              <a:defRPr sz="2933">
                <a:solidFill>
                  <a:schemeClr val="bg1"/>
                </a:solidFill>
                <a:latin typeface="Arial" panose="020B0604020202020204" pitchFamily="34" charset="0"/>
                <a:cs typeface="Arial" panose="020B0604020202020204" pitchFamily="34" charset="0"/>
              </a:defRPr>
            </a:lvl2pPr>
            <a:lvl3pPr>
              <a:defRPr sz="2933">
                <a:solidFill>
                  <a:schemeClr val="bg1"/>
                </a:solidFill>
                <a:latin typeface="Arial" panose="020B0604020202020204" pitchFamily="34" charset="0"/>
                <a:cs typeface="Arial" panose="020B0604020202020204" pitchFamily="34" charset="0"/>
              </a:defRPr>
            </a:lvl3pPr>
            <a:lvl4pPr>
              <a:defRPr sz="2933">
                <a:solidFill>
                  <a:schemeClr val="bg1"/>
                </a:solidFill>
                <a:latin typeface="Arial" panose="020B0604020202020204" pitchFamily="34" charset="0"/>
                <a:cs typeface="Arial" panose="020B0604020202020204" pitchFamily="34" charset="0"/>
              </a:defRPr>
            </a:lvl4pPr>
            <a:lvl5pPr>
              <a:defRPr sz="2933">
                <a:solidFill>
                  <a:schemeClr val="bg1"/>
                </a:solidFill>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9201053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l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7224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70" lvl="0" indent="-406381">
              <a:spcBef>
                <a:spcPts val="0"/>
              </a:spcBef>
              <a:spcAft>
                <a:spcPts val="0"/>
              </a:spcAft>
              <a:buSzPts val="1200"/>
              <a:buChar char="●"/>
              <a:defRPr sz="1600"/>
            </a:lvl1pPr>
            <a:lvl2pPr marL="1219140" lvl="1" indent="-406381">
              <a:spcBef>
                <a:spcPts val="0"/>
              </a:spcBef>
              <a:spcAft>
                <a:spcPts val="0"/>
              </a:spcAft>
              <a:buSzPts val="1200"/>
              <a:buChar char="○"/>
              <a:defRPr sz="1600"/>
            </a:lvl2pPr>
            <a:lvl3pPr marL="1828709" lvl="2" indent="-406381">
              <a:spcBef>
                <a:spcPts val="0"/>
              </a:spcBef>
              <a:spcAft>
                <a:spcPts val="0"/>
              </a:spcAft>
              <a:buSzPts val="1200"/>
              <a:buChar char="■"/>
              <a:defRPr sz="1600"/>
            </a:lvl3pPr>
            <a:lvl4pPr marL="2438278" lvl="3" indent="-406381">
              <a:spcBef>
                <a:spcPts val="0"/>
              </a:spcBef>
              <a:spcAft>
                <a:spcPts val="0"/>
              </a:spcAft>
              <a:buSzPts val="1200"/>
              <a:buChar char="●"/>
              <a:defRPr sz="1600"/>
            </a:lvl4pPr>
            <a:lvl5pPr marL="3047848" lvl="4" indent="-406381">
              <a:spcBef>
                <a:spcPts val="0"/>
              </a:spcBef>
              <a:spcAft>
                <a:spcPts val="0"/>
              </a:spcAft>
              <a:buSzPts val="1200"/>
              <a:buChar char="○"/>
              <a:defRPr sz="1600"/>
            </a:lvl5pPr>
            <a:lvl6pPr marL="3657418" lvl="5" indent="-406381">
              <a:spcBef>
                <a:spcPts val="0"/>
              </a:spcBef>
              <a:spcAft>
                <a:spcPts val="0"/>
              </a:spcAft>
              <a:buSzPts val="1200"/>
              <a:buChar char="■"/>
              <a:defRPr sz="1600"/>
            </a:lvl6pPr>
            <a:lvl7pPr marL="4266987" lvl="6" indent="-406381">
              <a:spcBef>
                <a:spcPts val="0"/>
              </a:spcBef>
              <a:spcAft>
                <a:spcPts val="0"/>
              </a:spcAft>
              <a:buSzPts val="1200"/>
              <a:buChar char="●"/>
              <a:defRPr sz="1600"/>
            </a:lvl7pPr>
            <a:lvl8pPr marL="4876557" lvl="7" indent="-406381">
              <a:spcBef>
                <a:spcPts val="0"/>
              </a:spcBef>
              <a:spcAft>
                <a:spcPts val="0"/>
              </a:spcAft>
              <a:buSzPts val="1200"/>
              <a:buChar char="○"/>
              <a:defRPr sz="1600"/>
            </a:lvl8pPr>
            <a:lvl9pPr marL="5486126" lvl="8" indent="-406381">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258557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2.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1.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1.jpe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3.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image" Target="../media/image3.jpe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theme" Target="../theme/theme4.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4550948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85D0B-1132-472E-89F7-AD57AF1BE56F}"/>
              </a:ext>
            </a:extLst>
          </p:cNvPr>
          <p:cNvSpPr>
            <a:spLocks noGrp="1"/>
          </p:cNvSpPr>
          <p:nvPr>
            <p:ph type="title"/>
          </p:nvPr>
        </p:nvSpPr>
        <p:spPr>
          <a:xfrm>
            <a:off x="493293" y="2"/>
            <a:ext cx="11274550" cy="922315"/>
          </a:xfrm>
          <a:prstGeom prst="rect">
            <a:avLst/>
          </a:prstGeom>
        </p:spPr>
        <p:txBody>
          <a:bodyPr anchor="ctr"/>
          <a:lstStyle/>
          <a:p>
            <a:pPr marL="0" lvl="0"/>
            <a:r>
              <a:rPr lang="en-US"/>
              <a:t>Click to edit Master title style</a:t>
            </a:r>
          </a:p>
        </p:txBody>
      </p:sp>
      <p:sp>
        <p:nvSpPr>
          <p:cNvPr id="3" name="Text Placeholder 2">
            <a:extLst>
              <a:ext uri="{FF2B5EF4-FFF2-40B4-BE49-F238E27FC236}">
                <a16:creationId xmlns:a16="http://schemas.microsoft.com/office/drawing/2014/main" id="{C881ACFC-7C45-42DB-B68F-95EFB66928D8}"/>
              </a:ext>
            </a:extLst>
          </p:cNvPr>
          <p:cNvSpPr>
            <a:spLocks noGrp="1"/>
          </p:cNvSpPr>
          <p:nvPr>
            <p:ph type="body" idx="1"/>
          </p:nvPr>
        </p:nvSpPr>
        <p:spPr>
          <a:xfrm>
            <a:off x="494005" y="997631"/>
            <a:ext cx="11273838" cy="53126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asellaDiTesto 12">
            <a:extLst>
              <a:ext uri="{FF2B5EF4-FFF2-40B4-BE49-F238E27FC236}">
                <a16:creationId xmlns:a16="http://schemas.microsoft.com/office/drawing/2014/main" id="{83E1E238-73D1-4EBD-9518-8A458505733B}"/>
              </a:ext>
            </a:extLst>
          </p:cNvPr>
          <p:cNvSpPr txBox="1"/>
          <p:nvPr userDrawn="1"/>
        </p:nvSpPr>
        <p:spPr>
          <a:xfrm>
            <a:off x="5741369" y="6506031"/>
            <a:ext cx="709264" cy="215444"/>
          </a:xfrm>
          <a:prstGeom prst="rect">
            <a:avLst/>
          </a:prstGeom>
          <a:noFill/>
        </p:spPr>
        <p:txBody>
          <a:bodyPr wrap="square" rtlCol="0">
            <a:spAutoFit/>
          </a:bodyPr>
          <a:lstStyle>
            <a:defPPr>
              <a:defRPr lang="en-US"/>
            </a:defPPr>
            <a:lvl1pPr algn="r">
              <a:defRPr sz="800">
                <a:solidFill>
                  <a:schemeClr val="tx2"/>
                </a:solidFill>
                <a:latin typeface="Arial Nova Light" panose="020B0304020202020204" pitchFamily="34" charset="0"/>
              </a:defRPr>
            </a:lvl1pPr>
          </a:lstStyle>
          <a:p>
            <a:pPr lvl="0" algn="ctr"/>
            <a:fld id="{36079A90-9308-4788-870A-959CA61833C6}" type="slidenum">
              <a:rPr lang="it-IT" sz="800" smtClean="0">
                <a:latin typeface="Arial Nova Light" panose="020B0304020202020204" pitchFamily="34" charset="0"/>
              </a:rPr>
              <a:pPr lvl="0" algn="ctr"/>
              <a:t>‹#›</a:t>
            </a:fld>
            <a:endParaRPr lang="it-IT" sz="800">
              <a:latin typeface="Arial Nova Light" panose="020B0304020202020204" pitchFamily="34" charset="0"/>
            </a:endParaRPr>
          </a:p>
        </p:txBody>
      </p:sp>
      <p:sp>
        <p:nvSpPr>
          <p:cNvPr id="9" name="CasellaDiTesto 13">
            <a:extLst>
              <a:ext uri="{FF2B5EF4-FFF2-40B4-BE49-F238E27FC236}">
                <a16:creationId xmlns:a16="http://schemas.microsoft.com/office/drawing/2014/main" id="{42DE6327-2385-4563-B0FE-124C8D377285}"/>
              </a:ext>
            </a:extLst>
          </p:cNvPr>
          <p:cNvSpPr txBox="1"/>
          <p:nvPr userDrawn="1"/>
        </p:nvSpPr>
        <p:spPr>
          <a:xfrm>
            <a:off x="9067776" y="6506033"/>
            <a:ext cx="2783799" cy="461665"/>
          </a:xfrm>
          <a:prstGeom prst="rect">
            <a:avLst/>
          </a:prstGeom>
          <a:noFill/>
        </p:spPr>
        <p:txBody>
          <a:bodyPr wrap="square" rtlCol="0">
            <a:spAutoFit/>
          </a:bodyPr>
          <a:lstStyle/>
          <a:p>
            <a:pPr algn="r"/>
            <a:r>
              <a:rPr lang="it-IT" sz="800">
                <a:solidFill>
                  <a:schemeClr val="tx2"/>
                </a:solidFill>
                <a:latin typeface="Arial Nova Light" panose="020B0304020202020204" pitchFamily="34" charset="0"/>
              </a:rPr>
              <a:t>© 2026 ACSI</a:t>
            </a:r>
            <a:r>
              <a:rPr lang="it-IT" sz="800" baseline="30000">
                <a:solidFill>
                  <a:schemeClr val="tx2"/>
                </a:solidFill>
                <a:latin typeface="Arial Nova Light" panose="020B0304020202020204" pitchFamily="34" charset="0"/>
              </a:rPr>
              <a:t>®</a:t>
            </a:r>
            <a:r>
              <a:rPr lang="it-IT" sz="800">
                <a:solidFill>
                  <a:schemeClr val="tx2"/>
                </a:solidFill>
                <a:latin typeface="Arial Nova Light" panose="020B0304020202020204" pitchFamily="34" charset="0"/>
              </a:rPr>
              <a:t>. All rights reserved.</a:t>
            </a:r>
          </a:p>
          <a:p>
            <a:pPr marL="0" marR="0" lvl="0" indent="0" algn="r" defTabSz="914126" rtl="0" eaLnBrk="1" fontAlgn="auto" latinLnBrk="0" hangingPunct="1">
              <a:lnSpc>
                <a:spcPct val="100000"/>
              </a:lnSpc>
              <a:spcBef>
                <a:spcPts val="0"/>
              </a:spcBef>
              <a:spcAft>
                <a:spcPts val="0"/>
              </a:spcAft>
              <a:buClrTx/>
              <a:buSzTx/>
              <a:buFontTx/>
              <a:buNone/>
              <a:tabLst/>
              <a:defRPr/>
            </a:pPr>
            <a:r>
              <a:rPr lang="it-IT" sz="800">
                <a:solidFill>
                  <a:schemeClr val="tx2"/>
                </a:solidFill>
                <a:latin typeface="Arial Nova Light" panose="020B0304020202020204" pitchFamily="34" charset="0"/>
              </a:rPr>
              <a:t>© Touchstone Energy, Inc 2026. All rights reserved.</a:t>
            </a:r>
          </a:p>
          <a:p>
            <a:pPr algn="r"/>
            <a:endParaRPr lang="it-IT" sz="800">
              <a:solidFill>
                <a:schemeClr val="tx2"/>
              </a:solidFill>
              <a:latin typeface="Arial Nova Light" panose="020B0304020202020204" pitchFamily="34" charset="0"/>
            </a:endParaRPr>
          </a:p>
        </p:txBody>
      </p:sp>
      <p:pic>
        <p:nvPicPr>
          <p:cNvPr id="4" name="Picture 3" descr="A blue and white logo&#10;&#10;Description automatically generated">
            <a:extLst>
              <a:ext uri="{FF2B5EF4-FFF2-40B4-BE49-F238E27FC236}">
                <a16:creationId xmlns:a16="http://schemas.microsoft.com/office/drawing/2014/main" id="{9094E8E0-4FC7-BABC-50DA-F28E060B1826}"/>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b="20090"/>
          <a:stretch/>
        </p:blipFill>
        <p:spPr>
          <a:xfrm>
            <a:off x="340425" y="6334367"/>
            <a:ext cx="835876" cy="497975"/>
          </a:xfrm>
          <a:prstGeom prst="rect">
            <a:avLst/>
          </a:prstGeom>
        </p:spPr>
      </p:pic>
      <p:pic>
        <p:nvPicPr>
          <p:cNvPr id="5" name="Picture 4">
            <a:extLst>
              <a:ext uri="{FF2B5EF4-FFF2-40B4-BE49-F238E27FC236}">
                <a16:creationId xmlns:a16="http://schemas.microsoft.com/office/drawing/2014/main" id="{4437D22C-84BC-90FD-441D-C61AFF00E02B}"/>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44301" y="6323348"/>
            <a:ext cx="2013585" cy="512618"/>
          </a:xfrm>
          <a:prstGeom prst="rect">
            <a:avLst/>
          </a:prstGeom>
          <a:noFill/>
        </p:spPr>
      </p:pic>
    </p:spTree>
    <p:extLst>
      <p:ext uri="{BB962C8B-B14F-4D97-AF65-F5344CB8AC3E}">
        <p14:creationId xmlns:p14="http://schemas.microsoft.com/office/powerpoint/2010/main" val="239116280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sldNum="0" hdr="0" dt="0"/>
  <p:txStyles>
    <p:titleStyle>
      <a:lvl1pPr algn="l" defTabSz="914126" rtl="0" eaLnBrk="1" latinLnBrk="0" hangingPunct="1">
        <a:lnSpc>
          <a:spcPct val="90000"/>
        </a:lnSpc>
        <a:spcBef>
          <a:spcPct val="0"/>
        </a:spcBef>
        <a:buNone/>
        <a:defRPr lang="en-US" sz="3599" kern="1200" dirty="0">
          <a:solidFill>
            <a:schemeClr val="accent1"/>
          </a:solidFill>
          <a:latin typeface="Arial Nova Light" panose="020B0304020202020204" pitchFamily="34" charset="0"/>
          <a:ea typeface="+mj-ea"/>
          <a:cs typeface="+mj-cs"/>
        </a:defRPr>
      </a:lvl1pPr>
    </p:titleStyle>
    <p:bodyStyle>
      <a:lvl1pPr marL="228531" indent="-228531" algn="l" defTabSz="914126"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594" indent="-228531" algn="l" defTabSz="914126"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2657"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599720"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6783"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85D0B-1132-472E-89F7-AD57AF1BE56F}"/>
              </a:ext>
            </a:extLst>
          </p:cNvPr>
          <p:cNvSpPr>
            <a:spLocks noGrp="1"/>
          </p:cNvSpPr>
          <p:nvPr>
            <p:ph type="title"/>
          </p:nvPr>
        </p:nvSpPr>
        <p:spPr>
          <a:xfrm>
            <a:off x="493293" y="2"/>
            <a:ext cx="11274550" cy="922315"/>
          </a:xfrm>
          <a:prstGeom prst="rect">
            <a:avLst/>
          </a:prstGeom>
        </p:spPr>
        <p:txBody>
          <a:bodyPr anchor="ctr"/>
          <a:lstStyle/>
          <a:p>
            <a:pPr marL="0" lvl="0"/>
            <a:r>
              <a:rPr lang="en-US"/>
              <a:t>Click to edit Master title style</a:t>
            </a:r>
          </a:p>
        </p:txBody>
      </p:sp>
      <p:sp>
        <p:nvSpPr>
          <p:cNvPr id="3" name="Text Placeholder 2">
            <a:extLst>
              <a:ext uri="{FF2B5EF4-FFF2-40B4-BE49-F238E27FC236}">
                <a16:creationId xmlns:a16="http://schemas.microsoft.com/office/drawing/2014/main" id="{C881ACFC-7C45-42DB-B68F-95EFB66928D8}"/>
              </a:ext>
            </a:extLst>
          </p:cNvPr>
          <p:cNvSpPr>
            <a:spLocks noGrp="1"/>
          </p:cNvSpPr>
          <p:nvPr>
            <p:ph type="body" idx="1"/>
          </p:nvPr>
        </p:nvSpPr>
        <p:spPr>
          <a:xfrm>
            <a:off x="494005" y="997631"/>
            <a:ext cx="11273838" cy="53126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asellaDiTesto 12">
            <a:extLst>
              <a:ext uri="{FF2B5EF4-FFF2-40B4-BE49-F238E27FC236}">
                <a16:creationId xmlns:a16="http://schemas.microsoft.com/office/drawing/2014/main" id="{83E1E238-73D1-4EBD-9518-8A458505733B}"/>
              </a:ext>
            </a:extLst>
          </p:cNvPr>
          <p:cNvSpPr txBox="1"/>
          <p:nvPr userDrawn="1"/>
        </p:nvSpPr>
        <p:spPr>
          <a:xfrm>
            <a:off x="5741369" y="6506031"/>
            <a:ext cx="709264" cy="215444"/>
          </a:xfrm>
          <a:prstGeom prst="rect">
            <a:avLst/>
          </a:prstGeom>
          <a:noFill/>
        </p:spPr>
        <p:txBody>
          <a:bodyPr wrap="square" rtlCol="0">
            <a:spAutoFit/>
          </a:bodyPr>
          <a:lstStyle>
            <a:defPPr>
              <a:defRPr lang="en-US"/>
            </a:defPPr>
            <a:lvl1pPr algn="r">
              <a:defRPr sz="800">
                <a:solidFill>
                  <a:schemeClr val="tx2"/>
                </a:solidFill>
                <a:latin typeface="Arial Nova Light" panose="020B0304020202020204" pitchFamily="34" charset="0"/>
              </a:defRPr>
            </a:lvl1pPr>
          </a:lstStyle>
          <a:p>
            <a:pPr lvl="0" algn="ctr"/>
            <a:fld id="{36079A90-9308-4788-870A-959CA61833C6}" type="slidenum">
              <a:rPr lang="it-IT" sz="800" smtClean="0">
                <a:latin typeface="Arial Nova Light" panose="020B0304020202020204" pitchFamily="34" charset="0"/>
              </a:rPr>
              <a:pPr lvl="0" algn="ctr"/>
              <a:t>‹#›</a:t>
            </a:fld>
            <a:endParaRPr lang="it-IT" sz="800">
              <a:latin typeface="Arial Nova Light" panose="020B03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8E6244A-1368-AC24-ABEE-0668423B8167}"/>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b="20090"/>
          <a:stretch/>
        </p:blipFill>
        <p:spPr>
          <a:xfrm>
            <a:off x="340425" y="6334367"/>
            <a:ext cx="835876" cy="497975"/>
          </a:xfrm>
          <a:prstGeom prst="rect">
            <a:avLst/>
          </a:prstGeom>
        </p:spPr>
      </p:pic>
      <p:pic>
        <p:nvPicPr>
          <p:cNvPr id="6" name="Picture 5">
            <a:extLst>
              <a:ext uri="{FF2B5EF4-FFF2-40B4-BE49-F238E27FC236}">
                <a16:creationId xmlns:a16="http://schemas.microsoft.com/office/drawing/2014/main" id="{E1C16F08-1ECC-3122-FDEF-2D0018A6B73E}"/>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44301" y="6323348"/>
            <a:ext cx="2013585" cy="512618"/>
          </a:xfrm>
          <a:prstGeom prst="rect">
            <a:avLst/>
          </a:prstGeom>
          <a:noFill/>
        </p:spPr>
      </p:pic>
      <p:sp>
        <p:nvSpPr>
          <p:cNvPr id="7" name="CasellaDiTesto 13">
            <a:extLst>
              <a:ext uri="{FF2B5EF4-FFF2-40B4-BE49-F238E27FC236}">
                <a16:creationId xmlns:a16="http://schemas.microsoft.com/office/drawing/2014/main" id="{CE6DD912-F2C1-39A8-E60A-33278F00890F}"/>
              </a:ext>
            </a:extLst>
          </p:cNvPr>
          <p:cNvSpPr txBox="1"/>
          <p:nvPr userDrawn="1"/>
        </p:nvSpPr>
        <p:spPr>
          <a:xfrm>
            <a:off x="9067776" y="6506033"/>
            <a:ext cx="2783799" cy="461665"/>
          </a:xfrm>
          <a:prstGeom prst="rect">
            <a:avLst/>
          </a:prstGeom>
          <a:noFill/>
        </p:spPr>
        <p:txBody>
          <a:bodyPr wrap="square" rtlCol="0">
            <a:spAutoFit/>
          </a:bodyPr>
          <a:lstStyle/>
          <a:p>
            <a:pPr algn="r"/>
            <a:r>
              <a:rPr lang="it-IT" sz="800">
                <a:solidFill>
                  <a:schemeClr val="tx2"/>
                </a:solidFill>
                <a:latin typeface="Arial Nova Light" panose="020B0304020202020204" pitchFamily="34" charset="0"/>
              </a:rPr>
              <a:t>© 2026 ACSI</a:t>
            </a:r>
            <a:r>
              <a:rPr lang="it-IT" sz="800" baseline="30000">
                <a:solidFill>
                  <a:schemeClr val="tx2"/>
                </a:solidFill>
                <a:latin typeface="Arial Nova Light" panose="020B0304020202020204" pitchFamily="34" charset="0"/>
              </a:rPr>
              <a:t>®</a:t>
            </a:r>
            <a:r>
              <a:rPr lang="it-IT" sz="800">
                <a:solidFill>
                  <a:schemeClr val="tx2"/>
                </a:solidFill>
                <a:latin typeface="Arial Nova Light" panose="020B0304020202020204" pitchFamily="34" charset="0"/>
              </a:rPr>
              <a:t>. All rights reserved.</a:t>
            </a:r>
          </a:p>
          <a:p>
            <a:pPr marL="0" marR="0" lvl="0" indent="0" algn="r" defTabSz="914126" rtl="0" eaLnBrk="1" fontAlgn="auto" latinLnBrk="0" hangingPunct="1">
              <a:lnSpc>
                <a:spcPct val="100000"/>
              </a:lnSpc>
              <a:spcBef>
                <a:spcPts val="0"/>
              </a:spcBef>
              <a:spcAft>
                <a:spcPts val="0"/>
              </a:spcAft>
              <a:buClrTx/>
              <a:buSzTx/>
              <a:buFontTx/>
              <a:buNone/>
              <a:tabLst/>
              <a:defRPr/>
            </a:pPr>
            <a:r>
              <a:rPr lang="it-IT" sz="800">
                <a:solidFill>
                  <a:schemeClr val="tx2"/>
                </a:solidFill>
                <a:latin typeface="Arial Nova Light" panose="020B0304020202020204" pitchFamily="34" charset="0"/>
              </a:rPr>
              <a:t>© Touchstone Energy, Inc 2026. All rights reserved.</a:t>
            </a:r>
          </a:p>
          <a:p>
            <a:pPr algn="r"/>
            <a:endParaRPr lang="it-IT" sz="800">
              <a:solidFill>
                <a:schemeClr val="tx2"/>
              </a:solidFill>
              <a:latin typeface="Arial Nova Light" panose="020B0304020202020204" pitchFamily="34" charset="0"/>
            </a:endParaRPr>
          </a:p>
        </p:txBody>
      </p:sp>
    </p:spTree>
    <p:extLst>
      <p:ext uri="{BB962C8B-B14F-4D97-AF65-F5344CB8AC3E}">
        <p14:creationId xmlns:p14="http://schemas.microsoft.com/office/powerpoint/2010/main" val="26804115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hdr="0" dt="0"/>
  <p:txStyles>
    <p:titleStyle>
      <a:lvl1pPr algn="l" defTabSz="914126" rtl="0" eaLnBrk="1" latinLnBrk="0" hangingPunct="1">
        <a:lnSpc>
          <a:spcPct val="90000"/>
        </a:lnSpc>
        <a:spcBef>
          <a:spcPct val="0"/>
        </a:spcBef>
        <a:buNone/>
        <a:defRPr lang="en-US" sz="3599" kern="1200" dirty="0">
          <a:solidFill>
            <a:schemeClr val="accent1"/>
          </a:solidFill>
          <a:latin typeface="Arial Nova Light" panose="020B0304020202020204" pitchFamily="34" charset="0"/>
          <a:ea typeface="+mj-ea"/>
          <a:cs typeface="+mj-cs"/>
        </a:defRPr>
      </a:lvl1pPr>
    </p:titleStyle>
    <p:bodyStyle>
      <a:lvl1pPr marL="228531" indent="-228531" algn="l" defTabSz="914126"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594" indent="-228531" algn="l" defTabSz="914126"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2657"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599720"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6783" indent="-228531" algn="l" defTabSz="914126"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8"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660065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txStyles>
    <p:titleStyle>
      <a:lvl1pPr marL="0" marR="0" indent="0" algn="l" defTabSz="914354" rtl="0" eaLnBrk="1" fontAlgn="auto" latinLnBrk="0" hangingPunct="1">
        <a:lnSpc>
          <a:spcPct val="100000"/>
        </a:lnSpc>
        <a:spcBef>
          <a:spcPts val="0"/>
        </a:spcBef>
        <a:spcAft>
          <a:spcPts val="0"/>
        </a:spcAft>
        <a:buClr>
          <a:srgbClr val="000000"/>
        </a:buClr>
        <a:buSzPts val="5200"/>
        <a:buFont typeface="Arial"/>
        <a:buNone/>
        <a:tabLst/>
        <a:defRPr sz="5333" kern="1200">
          <a:solidFill>
            <a:schemeClr val="tx1"/>
          </a:solidFill>
          <a:latin typeface="+mj-lt"/>
          <a:ea typeface="+mj-ea"/>
          <a:cs typeface="+mj-cs"/>
        </a:defRPr>
      </a:lvl1pPr>
    </p:titleStyle>
    <p:bodyStyle>
      <a:lvl1pPr marL="0" marR="0" indent="0" algn="l" defTabSz="914354" rtl="0" eaLnBrk="1" fontAlgn="auto" latinLnBrk="0" hangingPunct="1">
        <a:lnSpc>
          <a:spcPct val="100000"/>
        </a:lnSpc>
        <a:spcBef>
          <a:spcPts val="0"/>
        </a:spcBef>
        <a:spcAft>
          <a:spcPts val="0"/>
        </a:spcAft>
        <a:buClr>
          <a:srgbClr val="595959"/>
        </a:buClr>
        <a:buSzPts val="2800"/>
        <a:buFont typeface="Arial"/>
        <a:buNone/>
        <a:tabLst/>
        <a:defRPr sz="2667"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6.xml"/><Relationship Id="rId1" Type="http://schemas.openxmlformats.org/officeDocument/2006/relationships/tags" Target="../tags/tag1.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6.xml"/><Relationship Id="rId1" Type="http://schemas.openxmlformats.org/officeDocument/2006/relationships/tags" Target="../tags/tag2.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1">
          <a:extLst>
            <a:ext uri="{FF2B5EF4-FFF2-40B4-BE49-F238E27FC236}">
              <a16:creationId xmlns:a16="http://schemas.microsoft.com/office/drawing/2014/main" id="{3F3B4790-8CF4-5F44-C3EC-C016301993AA}"/>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6EBB631F-DE6B-C65A-B67A-60BD7BF4AA9A}"/>
              </a:ext>
            </a:extLst>
          </p:cNvPr>
          <p:cNvSpPr txBox="1">
            <a:spLocks noGrp="1"/>
          </p:cNvSpPr>
          <p:nvPr>
            <p:ph type="ctrTitle"/>
          </p:nvPr>
        </p:nvSpPr>
        <p:spPr>
          <a:xfrm>
            <a:off x="415600" y="2325405"/>
            <a:ext cx="11360800" cy="1337200"/>
          </a:xfrm>
          <a:prstGeom prst="rect">
            <a:avLst/>
          </a:prstGeom>
          <a:noFill/>
          <a:ln>
            <a:noFill/>
          </a:ln>
        </p:spPr>
        <p:txBody>
          <a:bodyPr spcFirstLastPara="1" wrap="square" lIns="121900" tIns="121900" rIns="121900" bIns="121900" anchor="b" anchorCtr="0">
            <a:normAutofit fontScale="90000"/>
          </a:bodyPr>
          <a:lstStyle/>
          <a:p>
            <a:r>
              <a:rPr lang="en-US" sz="5400" b="1" dirty="0">
                <a:solidFill>
                  <a:schemeClr val="bg1"/>
                </a:solidFill>
                <a:cs typeface="Calibri Light"/>
              </a:rPr>
              <a:t>Member Perspectives </a:t>
            </a:r>
            <a:br>
              <a:rPr lang="en-US" sz="5400" b="1" dirty="0">
                <a:solidFill>
                  <a:schemeClr val="bg1"/>
                </a:solidFill>
                <a:cs typeface="Calibri Light"/>
              </a:rPr>
            </a:br>
            <a:r>
              <a:rPr lang="en-US" sz="5400" b="1" dirty="0">
                <a:solidFill>
                  <a:schemeClr val="bg1"/>
                </a:solidFill>
                <a:cs typeface="Calibri Light"/>
              </a:rPr>
              <a:t>Research Series</a:t>
            </a:r>
            <a:endParaRPr sz="5333" b="1" dirty="0">
              <a:solidFill>
                <a:schemeClr val="bg1"/>
              </a:solidFill>
            </a:endParaRPr>
          </a:p>
        </p:txBody>
      </p:sp>
    </p:spTree>
    <p:extLst>
      <p:ext uri="{BB962C8B-B14F-4D97-AF65-F5344CB8AC3E}">
        <p14:creationId xmlns:p14="http://schemas.microsoft.com/office/powerpoint/2010/main" val="19520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A772F3B-36E8-4B3D-A471-16633FF40742}"/>
              </a:ext>
            </a:extLst>
          </p:cNvPr>
          <p:cNvSpPr>
            <a:spLocks noGrp="1"/>
          </p:cNvSpPr>
          <p:nvPr>
            <p:ph type="title"/>
          </p:nvPr>
        </p:nvSpPr>
        <p:spPr>
          <a:xfrm>
            <a:off x="808757" y="826163"/>
            <a:ext cx="3493451" cy="4928962"/>
          </a:xfrm>
        </p:spPr>
        <p:txBody>
          <a:bodyPr anchor="ctr">
            <a:normAutofit/>
          </a:bodyPr>
          <a:lstStyle/>
          <a:p>
            <a:r>
              <a:rPr lang="en-US" sz="3999" dirty="0"/>
              <a:t>Member Perspectives Methodology Overview</a:t>
            </a:r>
          </a:p>
        </p:txBody>
      </p:sp>
      <p:sp>
        <p:nvSpPr>
          <p:cNvPr id="11" name="Text Placeholder 10">
            <a:extLst>
              <a:ext uri="{FF2B5EF4-FFF2-40B4-BE49-F238E27FC236}">
                <a16:creationId xmlns:a16="http://schemas.microsoft.com/office/drawing/2014/main" id="{91C6A73D-03C6-4E3D-9540-83C182A745C3}"/>
              </a:ext>
            </a:extLst>
          </p:cNvPr>
          <p:cNvSpPr>
            <a:spLocks noGrp="1"/>
          </p:cNvSpPr>
          <p:nvPr>
            <p:ph type="body" sz="quarter" idx="10"/>
          </p:nvPr>
        </p:nvSpPr>
        <p:spPr>
          <a:xfrm>
            <a:off x="4991388" y="411754"/>
            <a:ext cx="6740233" cy="5834201"/>
          </a:xfrm>
        </p:spPr>
        <p:txBody>
          <a:bodyPr anchor="ctr">
            <a:normAutofit/>
          </a:bodyPr>
          <a:lstStyle/>
          <a:p>
            <a:pPr>
              <a:lnSpc>
                <a:spcPct val="90000"/>
              </a:lnSpc>
            </a:pPr>
            <a:r>
              <a:rPr lang="en-US" sz="1400" dirty="0"/>
              <a:t>Survey results were collected from 03/16/2026 through 04/02/2026.</a:t>
            </a:r>
          </a:p>
          <a:p>
            <a:pPr>
              <a:lnSpc>
                <a:spcPct val="90000"/>
              </a:lnSpc>
            </a:pPr>
            <a:r>
              <a:rPr lang="en-US" sz="1400" dirty="0"/>
              <a:t>A total of </a:t>
            </a:r>
            <a:r>
              <a:rPr lang="en-US" sz="1400" b="1" dirty="0"/>
              <a:t>4 cooperatives </a:t>
            </a:r>
            <a:r>
              <a:rPr lang="en-US" sz="1400" dirty="0"/>
              <a:t>participated in the Q1 study on cooperative provided broadband internet services. </a:t>
            </a:r>
          </a:p>
          <a:p>
            <a:pPr>
              <a:lnSpc>
                <a:spcPct val="90000"/>
              </a:lnSpc>
            </a:pPr>
            <a:r>
              <a:rPr lang="en-US" sz="1400" dirty="0"/>
              <a:t>A total of </a:t>
            </a:r>
            <a:r>
              <a:rPr lang="en-US" sz="1400" b="1" dirty="0"/>
              <a:t>143 responses</a:t>
            </a:r>
            <a:r>
              <a:rPr lang="en-US" sz="1400" dirty="0"/>
              <a:t> were collected as follows: </a:t>
            </a:r>
          </a:p>
          <a:p>
            <a:pPr marL="912538" lvl="1" indent="-285664">
              <a:lnSpc>
                <a:spcPct val="90000"/>
              </a:lnSpc>
              <a:buFontTx/>
              <a:buChar char="-"/>
            </a:pPr>
            <a:r>
              <a:rPr lang="en-US" sz="1400" dirty="0"/>
              <a:t>Continental Divide Electric Cooperative: 33</a:t>
            </a:r>
            <a:endParaRPr lang="en-US" sz="1200" dirty="0"/>
          </a:p>
          <a:p>
            <a:pPr marL="912538" lvl="1" indent="-285664">
              <a:lnSpc>
                <a:spcPct val="90000"/>
              </a:lnSpc>
              <a:buFontTx/>
              <a:buChar char="-"/>
            </a:pPr>
            <a:r>
              <a:rPr lang="en-US" sz="1400" dirty="0"/>
              <a:t>Coos-Curry Electric Cooperative, Inc.: 44</a:t>
            </a:r>
          </a:p>
          <a:p>
            <a:pPr marL="912538" lvl="1" indent="-285664">
              <a:lnSpc>
                <a:spcPct val="90000"/>
              </a:lnSpc>
              <a:buFontTx/>
              <a:buChar char="-"/>
            </a:pPr>
            <a:r>
              <a:rPr lang="en-US" sz="1400" dirty="0"/>
              <a:t>Maquoketa Valley Electric Cooperative: 27</a:t>
            </a:r>
          </a:p>
          <a:p>
            <a:pPr marL="912538" lvl="1" indent="-285664">
              <a:lnSpc>
                <a:spcPct val="90000"/>
              </a:lnSpc>
              <a:buFontTx/>
              <a:buChar char="-"/>
            </a:pPr>
            <a:r>
              <a:rPr lang="en-US" sz="1400" dirty="0"/>
              <a:t>Otsego Electric Cooperative, Inc.: 39</a:t>
            </a:r>
          </a:p>
        </p:txBody>
      </p:sp>
    </p:spTree>
    <p:extLst>
      <p:ext uri="{BB962C8B-B14F-4D97-AF65-F5344CB8AC3E}">
        <p14:creationId xmlns:p14="http://schemas.microsoft.com/office/powerpoint/2010/main" val="2140936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396C1-A714-8940-2209-E4AE6894E62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31DD845-9C99-431E-5746-35D491E11604}"/>
              </a:ext>
            </a:extLst>
          </p:cNvPr>
          <p:cNvSpPr>
            <a:spLocks noGrp="1"/>
          </p:cNvSpPr>
          <p:nvPr>
            <p:ph type="title"/>
          </p:nvPr>
        </p:nvSpPr>
        <p:spPr/>
        <p:txBody>
          <a:bodyPr>
            <a:normAutofit fontScale="90000"/>
          </a:bodyPr>
          <a:lstStyle/>
          <a:p>
            <a:r>
              <a:rPr lang="en-US" dirty="0"/>
              <a:t>Importance ISP Locally Owned and Supports Community</a:t>
            </a:r>
          </a:p>
        </p:txBody>
      </p:sp>
      <p:sp>
        <p:nvSpPr>
          <p:cNvPr id="2" name="Text Placeholder 1">
            <a:extLst>
              <a:ext uri="{FF2B5EF4-FFF2-40B4-BE49-F238E27FC236}">
                <a16:creationId xmlns:a16="http://schemas.microsoft.com/office/drawing/2014/main" id="{61F2BB1F-2BFC-C739-9D00-656C081119AE}"/>
              </a:ext>
            </a:extLst>
          </p:cNvPr>
          <p:cNvSpPr>
            <a:spLocks noGrp="1"/>
          </p:cNvSpPr>
          <p:nvPr>
            <p:ph type="body" sz="quarter" idx="10"/>
          </p:nvPr>
        </p:nvSpPr>
        <p:spPr/>
        <p:txBody>
          <a:bodyPr/>
          <a:lstStyle/>
          <a:p>
            <a:r>
              <a:rPr lang="en-US" dirty="0"/>
              <a:t>More than three-quarters of members emphasized the importance of having an ISP that is locally owned and supportive of the community with 36% saying it’s extremely important and 41% responding that it’s very important. </a:t>
            </a:r>
          </a:p>
          <a:p>
            <a:r>
              <a:rPr lang="en-US" dirty="0"/>
              <a:t>Open-end comments from members reflect this sentiment and suggest even when there is another option, the cooperative is the preferred provider.  </a:t>
            </a:r>
          </a:p>
          <a:p>
            <a:endParaRPr lang="en-US" dirty="0"/>
          </a:p>
        </p:txBody>
      </p:sp>
      <p:graphicFrame>
        <p:nvGraphicFramePr>
          <p:cNvPr id="4" name="Chart 3">
            <a:extLst>
              <a:ext uri="{FF2B5EF4-FFF2-40B4-BE49-F238E27FC236}">
                <a16:creationId xmlns:a16="http://schemas.microsoft.com/office/drawing/2014/main" id="{6855E50E-BC39-01CA-70BE-F2CEB09D5535}"/>
              </a:ext>
            </a:extLst>
          </p:cNvPr>
          <p:cNvGraphicFramePr/>
          <p:nvPr/>
        </p:nvGraphicFramePr>
        <p:xfrm>
          <a:off x="624757" y="2091699"/>
          <a:ext cx="7459470" cy="3846805"/>
        </p:xfrm>
        <a:graphic>
          <a:graphicData uri="http://schemas.openxmlformats.org/drawingml/2006/chart">
            <c:chart xmlns:c="http://schemas.openxmlformats.org/drawingml/2006/chart" xmlns:r="http://schemas.openxmlformats.org/officeDocument/2006/relationships" r:id="rId3"/>
          </a:graphicData>
        </a:graphic>
      </p:graphicFrame>
      <p:sp>
        <p:nvSpPr>
          <p:cNvPr id="3" name="Speech Bubble: Rectangle with Corners Rounded 2">
            <a:extLst>
              <a:ext uri="{FF2B5EF4-FFF2-40B4-BE49-F238E27FC236}">
                <a16:creationId xmlns:a16="http://schemas.microsoft.com/office/drawing/2014/main" id="{6D44484D-E602-D6C5-E185-2547254B3BF1}"/>
              </a:ext>
            </a:extLst>
          </p:cNvPr>
          <p:cNvSpPr/>
          <p:nvPr/>
        </p:nvSpPr>
        <p:spPr>
          <a:xfrm>
            <a:off x="8084227" y="2361030"/>
            <a:ext cx="3949340" cy="1511576"/>
          </a:xfrm>
          <a:prstGeom prst="wedgeRoundRectCallou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F3F3F">
                    <a:lumMod val="50000"/>
                  </a:srgbClr>
                </a:solidFill>
                <a:effectLst/>
                <a:uLnTx/>
                <a:uFillTx/>
                <a:latin typeface="Arial Nova Light"/>
                <a:ea typeface="+mn-ea"/>
                <a:cs typeface="+mn-cs"/>
              </a:rPr>
              <a:t>“As a member-owner of the co-op, I am very invested in keeping our cooperative current and meeting the needs of all of us.  I advocated strongly for the expansion of the fiber optic service and know that of all options, my co-op would best meet my needs.”</a:t>
            </a:r>
          </a:p>
        </p:txBody>
      </p:sp>
      <p:sp>
        <p:nvSpPr>
          <p:cNvPr id="5" name="Speech Bubble: Rectangle with Corners Rounded 4">
            <a:extLst>
              <a:ext uri="{FF2B5EF4-FFF2-40B4-BE49-F238E27FC236}">
                <a16:creationId xmlns:a16="http://schemas.microsoft.com/office/drawing/2014/main" id="{F3F49C49-FC75-40D3-08B2-AE2884E36BD1}"/>
              </a:ext>
            </a:extLst>
          </p:cNvPr>
          <p:cNvSpPr/>
          <p:nvPr/>
        </p:nvSpPr>
        <p:spPr>
          <a:xfrm>
            <a:off x="8247146" y="4114192"/>
            <a:ext cx="3701710" cy="1579848"/>
          </a:xfrm>
          <a:prstGeom prst="wedgeRoundRectCallou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F3F3F">
                    <a:lumMod val="50000"/>
                  </a:srgbClr>
                </a:solidFill>
                <a:effectLst/>
                <a:uLnTx/>
                <a:uFillTx/>
                <a:latin typeface="Arial Nova Light"/>
                <a:ea typeface="+mn-ea"/>
                <a:cs typeface="+mn-cs"/>
              </a:rPr>
              <a:t>“It’s a feeling of ownership. From the very beginning it was very obvious that ALL the people involved with the co-op put the customer first.I have used several different internet servises but none of them came close to the quality of caring for the customer like you do.”</a:t>
            </a:r>
          </a:p>
        </p:txBody>
      </p:sp>
      <p:sp>
        <p:nvSpPr>
          <p:cNvPr id="6" name="TextBox 5">
            <a:extLst>
              <a:ext uri="{FF2B5EF4-FFF2-40B4-BE49-F238E27FC236}">
                <a16:creationId xmlns:a16="http://schemas.microsoft.com/office/drawing/2014/main" id="{B7E1AB3F-1448-EA70-F3A3-502DBC3A1DDB}"/>
              </a:ext>
            </a:extLst>
          </p:cNvPr>
          <p:cNvSpPr txBox="1"/>
          <p:nvPr/>
        </p:nvSpPr>
        <p:spPr>
          <a:xfrm>
            <a:off x="3822809" y="5938502"/>
            <a:ext cx="1240002" cy="261542"/>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3F3F"/>
                </a:solidFill>
                <a:effectLst/>
                <a:uLnTx/>
                <a:uFillTx/>
                <a:latin typeface="Arial Nova Light"/>
                <a:ea typeface="+mn-ea"/>
                <a:cs typeface="+mn-cs"/>
              </a:rPr>
              <a:t>n=143</a:t>
            </a:r>
          </a:p>
        </p:txBody>
      </p:sp>
    </p:spTree>
    <p:extLst>
      <p:ext uri="{BB962C8B-B14F-4D97-AF65-F5344CB8AC3E}">
        <p14:creationId xmlns:p14="http://schemas.microsoft.com/office/powerpoint/2010/main" val="2920086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47FC-2706-D359-947D-B7F29ED63AC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4AB7486-BE4E-72B3-FEA9-43CEAF53FE0B}"/>
              </a:ext>
            </a:extLst>
          </p:cNvPr>
          <p:cNvSpPr>
            <a:spLocks noGrp="1"/>
          </p:cNvSpPr>
          <p:nvPr>
            <p:ph type="title"/>
          </p:nvPr>
        </p:nvSpPr>
        <p:spPr/>
        <p:txBody>
          <a:bodyPr>
            <a:normAutofit/>
          </a:bodyPr>
          <a:lstStyle/>
          <a:p>
            <a:r>
              <a:rPr lang="en-US" dirty="0"/>
              <a:t>Broadband Internet Service as a Utility</a:t>
            </a:r>
          </a:p>
        </p:txBody>
      </p:sp>
      <p:graphicFrame>
        <p:nvGraphicFramePr>
          <p:cNvPr id="4" name="Chart 3">
            <a:extLst>
              <a:ext uri="{FF2B5EF4-FFF2-40B4-BE49-F238E27FC236}">
                <a16:creationId xmlns:a16="http://schemas.microsoft.com/office/drawing/2014/main" id="{51ACB33D-E1F4-8915-0CE5-32A61EDC881A}"/>
              </a:ext>
            </a:extLst>
          </p:cNvPr>
          <p:cNvGraphicFramePr/>
          <p:nvPr/>
        </p:nvGraphicFramePr>
        <p:xfrm>
          <a:off x="6385636" y="2589509"/>
          <a:ext cx="4875530" cy="33337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Placeholder 10">
            <a:extLst>
              <a:ext uri="{FF2B5EF4-FFF2-40B4-BE49-F238E27FC236}">
                <a16:creationId xmlns:a16="http://schemas.microsoft.com/office/drawing/2014/main" id="{82A145D8-B3FE-4E0F-D238-A19138DCF1B2}"/>
              </a:ext>
            </a:extLst>
          </p:cNvPr>
          <p:cNvGraphicFramePr>
            <a:graphicFrameLocks/>
          </p:cNvGraphicFramePr>
          <p:nvPr>
            <p:custDataLst>
              <p:tags r:id="rId1"/>
            </p:custDataLst>
          </p:nvPr>
        </p:nvGraphicFramePr>
        <p:xfrm>
          <a:off x="297596" y="2038848"/>
          <a:ext cx="5670369" cy="471571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 Placeholder 4">
            <a:extLst>
              <a:ext uri="{FF2B5EF4-FFF2-40B4-BE49-F238E27FC236}">
                <a16:creationId xmlns:a16="http://schemas.microsoft.com/office/drawing/2014/main" id="{E4C65E90-DF28-4A27-0041-7F2690075700}"/>
              </a:ext>
            </a:extLst>
          </p:cNvPr>
          <p:cNvSpPr>
            <a:spLocks noGrp="1"/>
          </p:cNvSpPr>
          <p:nvPr>
            <p:ph type="body" sz="quarter" idx="10"/>
          </p:nvPr>
        </p:nvSpPr>
        <p:spPr>
          <a:xfrm>
            <a:off x="495174" y="997584"/>
            <a:ext cx="11269901" cy="923684"/>
          </a:xfrm>
        </p:spPr>
        <p:txBody>
          <a:bodyPr vert="horz" lIns="91416" tIns="45708" rIns="91416" bIns="45708" rtlCol="0" anchor="t">
            <a:normAutofit fontScale="92500"/>
          </a:bodyPr>
          <a:lstStyle/>
          <a:p>
            <a:r>
              <a:rPr lang="en-US" dirty="0">
                <a:latin typeface="Arial Nova Light"/>
              </a:rPr>
              <a:t>Over nine in ten (92%) members say they consider broadband internet service a utility suggesting they view it as an essential service needed for daily life. </a:t>
            </a:r>
          </a:p>
          <a:p>
            <a:r>
              <a:rPr lang="en-US" dirty="0">
                <a:latin typeface="Arial Nova Light"/>
              </a:rPr>
              <a:t>Likewise, 78% say their expectations of their internet service are either extremely similar (28%) or very similar (50%) to other utilities.  </a:t>
            </a:r>
          </a:p>
        </p:txBody>
      </p:sp>
    </p:spTree>
    <p:extLst>
      <p:ext uri="{BB962C8B-B14F-4D97-AF65-F5344CB8AC3E}">
        <p14:creationId xmlns:p14="http://schemas.microsoft.com/office/powerpoint/2010/main" val="63655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07FA0-FD18-28AE-51C3-54C6FF4321E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2120EEA-1493-2737-AF12-9D3EFF72526F}"/>
              </a:ext>
            </a:extLst>
          </p:cNvPr>
          <p:cNvSpPr>
            <a:spLocks noGrp="1"/>
          </p:cNvSpPr>
          <p:nvPr>
            <p:ph type="title"/>
          </p:nvPr>
        </p:nvSpPr>
        <p:spPr/>
        <p:txBody>
          <a:bodyPr/>
          <a:lstStyle/>
          <a:p>
            <a:r>
              <a:rPr lang="en-US" dirty="0"/>
              <a:t>Value of Internet Service </a:t>
            </a:r>
          </a:p>
        </p:txBody>
      </p:sp>
      <p:sp>
        <p:nvSpPr>
          <p:cNvPr id="2" name="Text Placeholder 1">
            <a:extLst>
              <a:ext uri="{FF2B5EF4-FFF2-40B4-BE49-F238E27FC236}">
                <a16:creationId xmlns:a16="http://schemas.microsoft.com/office/drawing/2014/main" id="{B0147299-98CF-2DAC-D5C0-B77EA2464AC9}"/>
              </a:ext>
            </a:extLst>
          </p:cNvPr>
          <p:cNvSpPr>
            <a:spLocks noGrp="1"/>
          </p:cNvSpPr>
          <p:nvPr>
            <p:ph type="body" sz="quarter" idx="10"/>
          </p:nvPr>
        </p:nvSpPr>
        <p:spPr/>
        <p:txBody>
          <a:bodyPr/>
          <a:lstStyle/>
          <a:p>
            <a:r>
              <a:rPr lang="en-US" dirty="0"/>
              <a:t>Nearly half of members surveyed consider their internet service provided by their local cooperative extremely valuable, while an additional 38% say its very valuable. </a:t>
            </a:r>
          </a:p>
          <a:p>
            <a:endParaRPr lang="en-US" dirty="0"/>
          </a:p>
        </p:txBody>
      </p:sp>
      <p:graphicFrame>
        <p:nvGraphicFramePr>
          <p:cNvPr id="4" name="Chart 3">
            <a:extLst>
              <a:ext uri="{FF2B5EF4-FFF2-40B4-BE49-F238E27FC236}">
                <a16:creationId xmlns:a16="http://schemas.microsoft.com/office/drawing/2014/main" id="{5DC6EA85-C2C5-CAEC-8C39-A56B7A4993CE}"/>
              </a:ext>
            </a:extLst>
          </p:cNvPr>
          <p:cNvGraphicFramePr/>
          <p:nvPr/>
        </p:nvGraphicFramePr>
        <p:xfrm>
          <a:off x="2255314" y="2136953"/>
          <a:ext cx="6661615" cy="380146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E87D182-8FE0-6116-7C1A-00B8CBD25711}"/>
              </a:ext>
            </a:extLst>
          </p:cNvPr>
          <p:cNvSpPr txBox="1"/>
          <p:nvPr/>
        </p:nvSpPr>
        <p:spPr>
          <a:xfrm>
            <a:off x="5332008" y="5938419"/>
            <a:ext cx="1240002" cy="261542"/>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3F3F"/>
                </a:solidFill>
                <a:effectLst/>
                <a:uLnTx/>
                <a:uFillTx/>
                <a:latin typeface="Arial Nova Light"/>
                <a:ea typeface="+mn-ea"/>
                <a:cs typeface="+mn-cs"/>
              </a:rPr>
              <a:t>n=143</a:t>
            </a:r>
          </a:p>
        </p:txBody>
      </p:sp>
    </p:spTree>
    <p:extLst>
      <p:ext uri="{BB962C8B-B14F-4D97-AF65-F5344CB8AC3E}">
        <p14:creationId xmlns:p14="http://schemas.microsoft.com/office/powerpoint/2010/main" val="2683367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A295A-6D7E-4F82-7945-5157B9FF628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D79F2D9-94D2-C3B7-9607-979B0C452F5C}"/>
              </a:ext>
            </a:extLst>
          </p:cNvPr>
          <p:cNvSpPr>
            <a:spLocks noGrp="1"/>
          </p:cNvSpPr>
          <p:nvPr>
            <p:ph type="title"/>
          </p:nvPr>
        </p:nvSpPr>
        <p:spPr/>
        <p:txBody>
          <a:bodyPr>
            <a:normAutofit/>
          </a:bodyPr>
          <a:lstStyle/>
          <a:p>
            <a:r>
              <a:rPr lang="en-US" dirty="0"/>
              <a:t>Concern About Online Security and Privacy</a:t>
            </a:r>
          </a:p>
        </p:txBody>
      </p:sp>
      <p:sp>
        <p:nvSpPr>
          <p:cNvPr id="3" name="Text Placeholder 2">
            <a:extLst>
              <a:ext uri="{FF2B5EF4-FFF2-40B4-BE49-F238E27FC236}">
                <a16:creationId xmlns:a16="http://schemas.microsoft.com/office/drawing/2014/main" id="{D6B0878A-DD71-7512-402E-446B1F696DF0}"/>
              </a:ext>
            </a:extLst>
          </p:cNvPr>
          <p:cNvSpPr>
            <a:spLocks noGrp="1"/>
          </p:cNvSpPr>
          <p:nvPr>
            <p:ph type="body" sz="quarter" idx="10"/>
          </p:nvPr>
        </p:nvSpPr>
        <p:spPr/>
        <p:txBody>
          <a:bodyPr/>
          <a:lstStyle/>
          <a:p>
            <a:r>
              <a:rPr lang="en-US" dirty="0"/>
              <a:t>Only 2% of members indicated they are not at all concerned about online security and privacy. </a:t>
            </a:r>
          </a:p>
          <a:p>
            <a:r>
              <a:rPr lang="en-US" dirty="0"/>
              <a:t>Nearly two in ten (22%) members have experienced a security issue that has caused them to reconsider using the internet. </a:t>
            </a:r>
          </a:p>
        </p:txBody>
      </p:sp>
      <p:graphicFrame>
        <p:nvGraphicFramePr>
          <p:cNvPr id="7" name="Chart 6">
            <a:extLst>
              <a:ext uri="{FF2B5EF4-FFF2-40B4-BE49-F238E27FC236}">
                <a16:creationId xmlns:a16="http://schemas.microsoft.com/office/drawing/2014/main" id="{0499B958-9B61-3D1A-7EA3-45299BBA08A0}"/>
              </a:ext>
            </a:extLst>
          </p:cNvPr>
          <p:cNvGraphicFramePr/>
          <p:nvPr/>
        </p:nvGraphicFramePr>
        <p:xfrm>
          <a:off x="1014331" y="2128632"/>
          <a:ext cx="9345856" cy="15738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Placeholder 10">
            <a:extLst>
              <a:ext uri="{FF2B5EF4-FFF2-40B4-BE49-F238E27FC236}">
                <a16:creationId xmlns:a16="http://schemas.microsoft.com/office/drawing/2014/main" id="{C298D92F-E147-7A7D-3E8A-C00D152E1ABE}"/>
              </a:ext>
            </a:extLst>
          </p:cNvPr>
          <p:cNvGraphicFramePr>
            <a:graphicFrameLocks/>
          </p:cNvGraphicFramePr>
          <p:nvPr>
            <p:custDataLst>
              <p:tags r:id="rId1"/>
            </p:custDataLst>
          </p:nvPr>
        </p:nvGraphicFramePr>
        <p:xfrm>
          <a:off x="2039685" y="3429000"/>
          <a:ext cx="8320503" cy="3477760"/>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a:extLst>
              <a:ext uri="{FF2B5EF4-FFF2-40B4-BE49-F238E27FC236}">
                <a16:creationId xmlns:a16="http://schemas.microsoft.com/office/drawing/2014/main" id="{EB15CE27-FCB1-EC51-77DD-1DD5D48EDB13}"/>
              </a:ext>
            </a:extLst>
          </p:cNvPr>
          <p:cNvSpPr txBox="1"/>
          <p:nvPr/>
        </p:nvSpPr>
        <p:spPr>
          <a:xfrm>
            <a:off x="4032066" y="3602695"/>
            <a:ext cx="2943541" cy="307697"/>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F3F3F"/>
                </a:solidFill>
                <a:effectLst/>
                <a:uLnTx/>
                <a:uFillTx/>
                <a:latin typeface="Arial Nova Light"/>
                <a:ea typeface="+mn-ea"/>
                <a:cs typeface="+mn-cs"/>
              </a:rPr>
              <a:t>Experience with Security Issues </a:t>
            </a:r>
          </a:p>
        </p:txBody>
      </p:sp>
      <p:sp>
        <p:nvSpPr>
          <p:cNvPr id="5" name="Right Brace 4">
            <a:extLst>
              <a:ext uri="{FF2B5EF4-FFF2-40B4-BE49-F238E27FC236}">
                <a16:creationId xmlns:a16="http://schemas.microsoft.com/office/drawing/2014/main" id="{F0C85724-4E3E-AD7C-B775-6442C93EE336}"/>
              </a:ext>
            </a:extLst>
          </p:cNvPr>
          <p:cNvSpPr/>
          <p:nvPr/>
        </p:nvSpPr>
        <p:spPr>
          <a:xfrm rot="16200000">
            <a:off x="6378629" y="535528"/>
            <a:ext cx="202928" cy="37154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3F3F3F"/>
              </a:solidFill>
              <a:effectLst/>
              <a:uLnTx/>
              <a:uFillTx/>
              <a:latin typeface="Arial Nova Light"/>
              <a:ea typeface="+mn-ea"/>
              <a:cs typeface="+mn-cs"/>
            </a:endParaRPr>
          </a:p>
        </p:txBody>
      </p:sp>
      <p:sp>
        <p:nvSpPr>
          <p:cNvPr id="6" name="TextBox 5">
            <a:extLst>
              <a:ext uri="{FF2B5EF4-FFF2-40B4-BE49-F238E27FC236}">
                <a16:creationId xmlns:a16="http://schemas.microsoft.com/office/drawing/2014/main" id="{FFAC87B9-6872-3B22-7303-7F2AB69BBFCB}"/>
              </a:ext>
            </a:extLst>
          </p:cNvPr>
          <p:cNvSpPr txBox="1"/>
          <p:nvPr/>
        </p:nvSpPr>
        <p:spPr>
          <a:xfrm>
            <a:off x="5442539" y="2027350"/>
            <a:ext cx="4219006" cy="276927"/>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F3F3F"/>
                </a:solidFill>
                <a:effectLst/>
                <a:uLnTx/>
                <a:uFillTx/>
                <a:latin typeface="Arial Nova Light"/>
                <a:ea typeface="+mn-ea"/>
                <a:cs typeface="+mn-cs"/>
              </a:rPr>
              <a:t>72%  Very or Extremely Concerned about Online Security</a:t>
            </a:r>
          </a:p>
        </p:txBody>
      </p:sp>
      <p:sp>
        <p:nvSpPr>
          <p:cNvPr id="9" name="TextBox 8">
            <a:extLst>
              <a:ext uri="{FF2B5EF4-FFF2-40B4-BE49-F238E27FC236}">
                <a16:creationId xmlns:a16="http://schemas.microsoft.com/office/drawing/2014/main" id="{B5369CBE-9D0B-C2EA-094E-BA7384E4CD57}"/>
              </a:ext>
            </a:extLst>
          </p:cNvPr>
          <p:cNvSpPr txBox="1"/>
          <p:nvPr/>
        </p:nvSpPr>
        <p:spPr>
          <a:xfrm>
            <a:off x="4855999" y="4906338"/>
            <a:ext cx="1240002" cy="261542"/>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3F3F"/>
                </a:solidFill>
                <a:effectLst/>
                <a:uLnTx/>
                <a:uFillTx/>
                <a:latin typeface="Arial Nova Light"/>
                <a:ea typeface="+mn-ea"/>
                <a:cs typeface="+mn-cs"/>
              </a:rPr>
              <a:t>n=143</a:t>
            </a:r>
          </a:p>
        </p:txBody>
      </p:sp>
      <p:sp>
        <p:nvSpPr>
          <p:cNvPr id="10" name="TextBox 9">
            <a:extLst>
              <a:ext uri="{FF2B5EF4-FFF2-40B4-BE49-F238E27FC236}">
                <a16:creationId xmlns:a16="http://schemas.microsoft.com/office/drawing/2014/main" id="{5A37E6D2-424E-644E-2B10-913C3BB06535}"/>
              </a:ext>
            </a:extLst>
          </p:cNvPr>
          <p:cNvSpPr txBox="1"/>
          <p:nvPr/>
        </p:nvSpPr>
        <p:spPr>
          <a:xfrm>
            <a:off x="5304855" y="2923479"/>
            <a:ext cx="1240002" cy="261542"/>
          </a:xfrm>
          <a:prstGeom prst="rect">
            <a:avLst/>
          </a:prstGeom>
          <a:noFill/>
        </p:spPr>
        <p:txBody>
          <a:bodyPr wrap="squar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3F3F"/>
                </a:solidFill>
                <a:effectLst/>
                <a:uLnTx/>
                <a:uFillTx/>
                <a:latin typeface="Arial Nova Light"/>
                <a:ea typeface="+mn-ea"/>
                <a:cs typeface="+mn-cs"/>
              </a:rPr>
              <a:t>n=143</a:t>
            </a:r>
          </a:p>
        </p:txBody>
      </p:sp>
    </p:spTree>
    <p:extLst>
      <p:ext uri="{BB962C8B-B14F-4D97-AF65-F5344CB8AC3E}">
        <p14:creationId xmlns:p14="http://schemas.microsoft.com/office/powerpoint/2010/main" val="3204366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BB0B729-6B8C-42D7-9734-3104CC24D487}"/>
              </a:ext>
            </a:extLst>
          </p:cNvPr>
          <p:cNvSpPr>
            <a:spLocks noGrp="1"/>
          </p:cNvSpPr>
          <p:nvPr>
            <p:ph type="title"/>
          </p:nvPr>
        </p:nvSpPr>
        <p:spPr/>
        <p:txBody>
          <a:bodyPr/>
          <a:lstStyle/>
          <a:p>
            <a:r>
              <a:rPr lang="en-US" dirty="0"/>
              <a:t>Implications and Recommendations</a:t>
            </a:r>
          </a:p>
        </p:txBody>
      </p:sp>
      <p:sp>
        <p:nvSpPr>
          <p:cNvPr id="2" name="Content Placeholder 1">
            <a:extLst>
              <a:ext uri="{FF2B5EF4-FFF2-40B4-BE49-F238E27FC236}">
                <a16:creationId xmlns:a16="http://schemas.microsoft.com/office/drawing/2014/main" id="{D1E12A33-08D9-2573-BFAE-3ABD2540546C}"/>
              </a:ext>
            </a:extLst>
          </p:cNvPr>
          <p:cNvSpPr>
            <a:spLocks noGrp="1"/>
          </p:cNvSpPr>
          <p:nvPr>
            <p:ph idx="1"/>
          </p:nvPr>
        </p:nvSpPr>
        <p:spPr/>
        <p:txBody>
          <a:bodyPr/>
          <a:lstStyle/>
          <a:p>
            <a:r>
              <a:rPr lang="en-US" dirty="0"/>
              <a:t>Member experience with the internet service provided by their local cooperatives appears to be meeting and/or exceeding  expectations. Regular measurement and communication of the results should be considered to leverage this positive sentiment and increase broadband penetration.  </a:t>
            </a:r>
          </a:p>
          <a:p>
            <a:endParaRPr lang="en-US" dirty="0"/>
          </a:p>
          <a:p>
            <a:r>
              <a:rPr lang="en-US" dirty="0"/>
              <a:t>Member preference for local ownership supports maintaining clear visibility into the cooperative’s role in providing and supporting internet services.</a:t>
            </a:r>
          </a:p>
          <a:p>
            <a:endParaRPr lang="en-US" dirty="0"/>
          </a:p>
          <a:p>
            <a:r>
              <a:rPr lang="en-US" dirty="0"/>
              <a:t>Considering members’ openness to digital literacy education, consideration should be given to providing resources to help members get the most out of their internet service and reinforce its perceived value.      </a:t>
            </a:r>
          </a:p>
          <a:p>
            <a:endParaRPr lang="en-US" dirty="0"/>
          </a:p>
          <a:p>
            <a:r>
              <a:rPr lang="en-US" dirty="0"/>
              <a:t>Strong positive comparisons to prior ISP experiences suggest that member testimonials may be a credible way to illustrate the differentiation for cooperatives and potentially support long-term competitiveness as broadband options expand. </a:t>
            </a:r>
          </a:p>
          <a:p>
            <a:endParaRPr lang="en-US" dirty="0"/>
          </a:p>
          <a:p>
            <a:r>
              <a:rPr lang="en-US" dirty="0"/>
              <a:t>Given that online security and privacy are major concerns for members, cooperatives should consider ways to alleviate the concerns by providing resources to educate them on best practices for keeping them safe.   </a:t>
            </a:r>
          </a:p>
        </p:txBody>
      </p:sp>
    </p:spTree>
    <p:extLst>
      <p:ext uri="{BB962C8B-B14F-4D97-AF65-F5344CB8AC3E}">
        <p14:creationId xmlns:p14="http://schemas.microsoft.com/office/powerpoint/2010/main" val="3296401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2B52D-93C4-EE7F-D7B8-51FBDAC705E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2D937E-966A-5D7F-1020-C3B13A091385}"/>
              </a:ext>
            </a:extLst>
          </p:cNvPr>
          <p:cNvSpPr>
            <a:spLocks noGrp="1"/>
          </p:cNvSpPr>
          <p:nvPr>
            <p:ph type="body" sz="quarter" idx="10"/>
          </p:nvPr>
        </p:nvSpPr>
        <p:spPr>
          <a:xfrm>
            <a:off x="524933" y="564807"/>
            <a:ext cx="11142133" cy="607361"/>
          </a:xfrm>
        </p:spPr>
        <p:txBody>
          <a:bodyPr/>
          <a:lstStyle/>
          <a:p>
            <a:r>
              <a:rPr lang="en-US" dirty="0"/>
              <a:t>Member Perspectives </a:t>
            </a:r>
          </a:p>
        </p:txBody>
      </p:sp>
      <p:sp>
        <p:nvSpPr>
          <p:cNvPr id="5" name="TextBox 4">
            <a:extLst>
              <a:ext uri="{FF2B5EF4-FFF2-40B4-BE49-F238E27FC236}">
                <a16:creationId xmlns:a16="http://schemas.microsoft.com/office/drawing/2014/main" id="{9CB5E65E-6578-B1D4-3989-70E085314688}"/>
              </a:ext>
            </a:extLst>
          </p:cNvPr>
          <p:cNvSpPr txBox="1"/>
          <p:nvPr/>
        </p:nvSpPr>
        <p:spPr>
          <a:xfrm>
            <a:off x="600636" y="1424493"/>
            <a:ext cx="10838329" cy="476025"/>
          </a:xfrm>
          <a:prstGeom prst="rect">
            <a:avLst/>
          </a:prstGeom>
          <a:noFill/>
          <a:ln>
            <a:noFill/>
          </a:ln>
        </p:spPr>
        <p:txBody>
          <a:bodyPr spcFirstLastPara="1" wrap="square" lIns="91425" tIns="91425" rIns="91425" bIns="91425" rtlCol="0" anchor="t" anchorCtr="0">
            <a:noAutofit/>
          </a:bodyPr>
          <a:lstStyle/>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sng"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Q2 (2026):</a:t>
            </a: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 Gen Z</a:t>
            </a: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Participation of members from Boone Power (IN), The Energy Cooperative (OH), Middle Tennessee Electric (TN), and Sioux Valley Energy (SD)</a:t>
            </a: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Report Release: Q3 (2026)</a:t>
            </a:r>
          </a:p>
        </p:txBody>
      </p:sp>
      <p:pic>
        <p:nvPicPr>
          <p:cNvPr id="7" name="Picture 6" descr="A logo with blue and green letters&#10;&#10;AI-generated content may be incorrect.">
            <a:extLst>
              <a:ext uri="{FF2B5EF4-FFF2-40B4-BE49-F238E27FC236}">
                <a16:creationId xmlns:a16="http://schemas.microsoft.com/office/drawing/2014/main" id="{A1F23DFE-43A4-B7EE-6150-94D085303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3608" y="0"/>
            <a:ext cx="2103120" cy="1365085"/>
          </a:xfrm>
          <a:prstGeom prst="rect">
            <a:avLst/>
          </a:prstGeom>
        </p:spPr>
      </p:pic>
    </p:spTree>
    <p:extLst>
      <p:ext uri="{BB962C8B-B14F-4D97-AF65-F5344CB8AC3E}">
        <p14:creationId xmlns:p14="http://schemas.microsoft.com/office/powerpoint/2010/main" val="1208468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13B68-28C5-E444-227B-1E46AA1DF62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9EAD9D5-3CE1-A7F3-A6CB-6E192AECE388}"/>
              </a:ext>
            </a:extLst>
          </p:cNvPr>
          <p:cNvSpPr>
            <a:spLocks noGrp="1"/>
          </p:cNvSpPr>
          <p:nvPr>
            <p:ph type="body" sz="quarter" idx="10"/>
          </p:nvPr>
        </p:nvSpPr>
        <p:spPr>
          <a:xfrm>
            <a:off x="524933" y="564807"/>
            <a:ext cx="11142133" cy="607361"/>
          </a:xfrm>
        </p:spPr>
        <p:txBody>
          <a:bodyPr/>
          <a:lstStyle/>
          <a:p>
            <a:r>
              <a:rPr lang="en-US" dirty="0"/>
              <a:t>Member Perspectives </a:t>
            </a:r>
          </a:p>
        </p:txBody>
      </p:sp>
      <p:sp>
        <p:nvSpPr>
          <p:cNvPr id="5" name="TextBox 4">
            <a:extLst>
              <a:ext uri="{FF2B5EF4-FFF2-40B4-BE49-F238E27FC236}">
                <a16:creationId xmlns:a16="http://schemas.microsoft.com/office/drawing/2014/main" id="{E7346A31-BF3E-978B-6916-A5187879FABD}"/>
              </a:ext>
            </a:extLst>
          </p:cNvPr>
          <p:cNvSpPr txBox="1"/>
          <p:nvPr/>
        </p:nvSpPr>
        <p:spPr>
          <a:xfrm>
            <a:off x="600636" y="1424493"/>
            <a:ext cx="10838329" cy="476025"/>
          </a:xfrm>
          <a:prstGeom prst="rect">
            <a:avLst/>
          </a:prstGeom>
          <a:noFill/>
          <a:ln>
            <a:noFill/>
          </a:ln>
        </p:spPr>
        <p:txBody>
          <a:bodyPr spcFirstLastPara="1" wrap="square" lIns="91425" tIns="91425" rIns="91425" bIns="91425" rtlCol="0" anchor="t" anchorCtr="0">
            <a:noAutofit/>
          </a:bodyPr>
          <a:lstStyle/>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sng"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Q3 (2026):</a:t>
            </a: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 Community Engagement</a:t>
            </a: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Participation of members from Cass County Electric (ND), Grand Valley Power (CO), Jackson Energy (KY), and United Cooperative Services (TX)</a:t>
            </a: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Report Release: Q4 (2026)</a:t>
            </a:r>
          </a:p>
        </p:txBody>
      </p:sp>
      <p:pic>
        <p:nvPicPr>
          <p:cNvPr id="7" name="Picture 6" descr="A logo with blue and green letters&#10;&#10;AI-generated content may be incorrect.">
            <a:extLst>
              <a:ext uri="{FF2B5EF4-FFF2-40B4-BE49-F238E27FC236}">
                <a16:creationId xmlns:a16="http://schemas.microsoft.com/office/drawing/2014/main" id="{CFA5E514-3171-BD49-59E5-4C90F99B2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3608" y="0"/>
            <a:ext cx="2103120" cy="1365085"/>
          </a:xfrm>
          <a:prstGeom prst="rect">
            <a:avLst/>
          </a:prstGeom>
        </p:spPr>
      </p:pic>
    </p:spTree>
    <p:extLst>
      <p:ext uri="{BB962C8B-B14F-4D97-AF65-F5344CB8AC3E}">
        <p14:creationId xmlns:p14="http://schemas.microsoft.com/office/powerpoint/2010/main" val="1585740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F4EC1-B0E7-5534-BA19-2441FCBE011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BE7BED-00AB-70B4-D1B7-6A1A3711DE73}"/>
              </a:ext>
            </a:extLst>
          </p:cNvPr>
          <p:cNvSpPr>
            <a:spLocks noGrp="1"/>
          </p:cNvSpPr>
          <p:nvPr>
            <p:ph type="body" sz="quarter" idx="10"/>
          </p:nvPr>
        </p:nvSpPr>
        <p:spPr>
          <a:xfrm>
            <a:off x="524933" y="564807"/>
            <a:ext cx="11142133" cy="607361"/>
          </a:xfrm>
        </p:spPr>
        <p:txBody>
          <a:bodyPr/>
          <a:lstStyle/>
          <a:p>
            <a:r>
              <a:rPr lang="en-US" dirty="0"/>
              <a:t>Member Perspectives </a:t>
            </a:r>
          </a:p>
        </p:txBody>
      </p:sp>
      <p:sp>
        <p:nvSpPr>
          <p:cNvPr id="5" name="TextBox 4">
            <a:extLst>
              <a:ext uri="{FF2B5EF4-FFF2-40B4-BE49-F238E27FC236}">
                <a16:creationId xmlns:a16="http://schemas.microsoft.com/office/drawing/2014/main" id="{6D8AE6BD-C1A8-D569-D90F-DA7C34595D46}"/>
              </a:ext>
            </a:extLst>
          </p:cNvPr>
          <p:cNvSpPr txBox="1"/>
          <p:nvPr/>
        </p:nvSpPr>
        <p:spPr>
          <a:xfrm>
            <a:off x="613606" y="1424493"/>
            <a:ext cx="10838329" cy="476025"/>
          </a:xfrm>
          <a:prstGeom prst="rect">
            <a:avLst/>
          </a:prstGeom>
          <a:noFill/>
          <a:ln>
            <a:noFill/>
          </a:ln>
        </p:spPr>
        <p:txBody>
          <a:bodyPr spcFirstLastPara="1" wrap="square" lIns="91425" tIns="91425" rIns="91425" bIns="91425" rtlCol="0" anchor="t" anchorCtr="0">
            <a:noAutofit/>
          </a:bodyPr>
          <a:lstStyle/>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sng"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Q4 (2026):</a:t>
            </a: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 Member Satisfaction and Engagement</a:t>
            </a: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What topics and/or questions should be included in the survey instrument?</a:t>
            </a:r>
          </a:p>
        </p:txBody>
      </p:sp>
      <p:pic>
        <p:nvPicPr>
          <p:cNvPr id="7" name="Picture 6" descr="A logo with blue and green letters&#10;&#10;AI-generated content may be incorrect.">
            <a:extLst>
              <a:ext uri="{FF2B5EF4-FFF2-40B4-BE49-F238E27FC236}">
                <a16:creationId xmlns:a16="http://schemas.microsoft.com/office/drawing/2014/main" id="{4D79DD58-C594-75CD-E788-A5EE8BF96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3608" y="0"/>
            <a:ext cx="2103120" cy="1365085"/>
          </a:xfrm>
          <a:prstGeom prst="rect">
            <a:avLst/>
          </a:prstGeom>
        </p:spPr>
      </p:pic>
    </p:spTree>
    <p:extLst>
      <p:ext uri="{BB962C8B-B14F-4D97-AF65-F5344CB8AC3E}">
        <p14:creationId xmlns:p14="http://schemas.microsoft.com/office/powerpoint/2010/main" val="660094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1E4F4-9432-1EAC-D4FE-6CF86B0E4D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F446F2-7FF7-848C-8350-EBACA4FC0E7B}"/>
              </a:ext>
            </a:extLst>
          </p:cNvPr>
          <p:cNvSpPr>
            <a:spLocks noGrp="1"/>
          </p:cNvSpPr>
          <p:nvPr>
            <p:ph type="body" sz="quarter" idx="10"/>
          </p:nvPr>
        </p:nvSpPr>
        <p:spPr>
          <a:xfrm>
            <a:off x="524933" y="564807"/>
            <a:ext cx="11142133" cy="607361"/>
          </a:xfrm>
        </p:spPr>
        <p:txBody>
          <a:bodyPr/>
          <a:lstStyle/>
          <a:p>
            <a:r>
              <a:rPr lang="en-US" dirty="0"/>
              <a:t>Member Perspectives </a:t>
            </a:r>
          </a:p>
        </p:txBody>
      </p:sp>
      <p:sp>
        <p:nvSpPr>
          <p:cNvPr id="5" name="TextBox 4">
            <a:extLst>
              <a:ext uri="{FF2B5EF4-FFF2-40B4-BE49-F238E27FC236}">
                <a16:creationId xmlns:a16="http://schemas.microsoft.com/office/drawing/2014/main" id="{43D36003-E4BE-D132-0B99-97EC779F8067}"/>
              </a:ext>
            </a:extLst>
          </p:cNvPr>
          <p:cNvSpPr txBox="1"/>
          <p:nvPr/>
        </p:nvSpPr>
        <p:spPr>
          <a:xfrm>
            <a:off x="600636" y="1424493"/>
            <a:ext cx="10838329" cy="476025"/>
          </a:xfrm>
          <a:prstGeom prst="rect">
            <a:avLst/>
          </a:prstGeom>
          <a:noFill/>
          <a:ln>
            <a:noFill/>
          </a:ln>
        </p:spPr>
        <p:txBody>
          <a:bodyPr spcFirstLastPara="1" wrap="square" lIns="91425" tIns="91425" rIns="91425" bIns="91425" rtlCol="0" anchor="t" anchorCtr="0">
            <a:noAutofit/>
          </a:bodyPr>
          <a:lstStyle/>
          <a:p>
            <a:pPr marL="0" marR="0" lvl="0" indent="0" algn="just" defTabSz="914400" rtl="0" eaLnBrk="1" fontAlgn="auto" latinLnBrk="0" hangingPunct="1">
              <a:lnSpc>
                <a:spcPct val="100000"/>
              </a:lnSpc>
              <a:spcBef>
                <a:spcPts val="0"/>
              </a:spcBef>
              <a:spcAft>
                <a:spcPts val="0"/>
              </a:spcAft>
              <a:buClr>
                <a:srgbClr val="595959"/>
              </a:buClr>
              <a:buSzPts val="2800"/>
              <a:buFont typeface="Arial"/>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rPr>
              <a:t>Topics for 2027</a:t>
            </a:r>
          </a:p>
        </p:txBody>
      </p:sp>
      <p:pic>
        <p:nvPicPr>
          <p:cNvPr id="7" name="Picture 6" descr="A logo with blue and green letters&#10;&#10;AI-generated content may be incorrect.">
            <a:extLst>
              <a:ext uri="{FF2B5EF4-FFF2-40B4-BE49-F238E27FC236}">
                <a16:creationId xmlns:a16="http://schemas.microsoft.com/office/drawing/2014/main" id="{39BBD3D4-3396-9BDF-AA37-3DAAA4CD6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3608" y="0"/>
            <a:ext cx="2103120" cy="1365085"/>
          </a:xfrm>
          <a:prstGeom prst="rect">
            <a:avLst/>
          </a:prstGeom>
        </p:spPr>
      </p:pic>
    </p:spTree>
    <p:extLst>
      <p:ext uri="{BB962C8B-B14F-4D97-AF65-F5344CB8AC3E}">
        <p14:creationId xmlns:p14="http://schemas.microsoft.com/office/powerpoint/2010/main" val="391318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8C30B-EC11-B89B-02D6-5CE7B55577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DC412F-FACA-EAD9-75C5-5B895060F171}"/>
              </a:ext>
            </a:extLst>
          </p:cNvPr>
          <p:cNvSpPr>
            <a:spLocks noGrp="1"/>
          </p:cNvSpPr>
          <p:nvPr>
            <p:ph type="body" sz="quarter" idx="10"/>
          </p:nvPr>
        </p:nvSpPr>
        <p:spPr>
          <a:xfrm>
            <a:off x="524933" y="564807"/>
            <a:ext cx="11142133" cy="607361"/>
          </a:xfrm>
        </p:spPr>
        <p:txBody>
          <a:bodyPr/>
          <a:lstStyle/>
          <a:p>
            <a:r>
              <a:rPr lang="en-US" dirty="0"/>
              <a:t>New Resources in 2026</a:t>
            </a:r>
          </a:p>
        </p:txBody>
      </p:sp>
      <p:sp>
        <p:nvSpPr>
          <p:cNvPr id="5" name="TextBox 4">
            <a:extLst>
              <a:ext uri="{FF2B5EF4-FFF2-40B4-BE49-F238E27FC236}">
                <a16:creationId xmlns:a16="http://schemas.microsoft.com/office/drawing/2014/main" id="{F65E5A36-0533-14DB-EF93-EEE49EFDEE1D}"/>
              </a:ext>
            </a:extLst>
          </p:cNvPr>
          <p:cNvSpPr txBox="1"/>
          <p:nvPr/>
        </p:nvSpPr>
        <p:spPr>
          <a:xfrm>
            <a:off x="524933" y="1667434"/>
            <a:ext cx="11048502" cy="3890683"/>
          </a:xfrm>
          <a:prstGeom prst="rect">
            <a:avLst/>
          </a:prstGeom>
          <a:noFill/>
          <a:ln>
            <a:noFill/>
          </a:ln>
        </p:spPr>
        <p:txBody>
          <a:bodyPr spcFirstLastPara="1" wrap="none" lIns="91425" tIns="91425" rIns="91425" bIns="91425" rtlCol="0" anchor="t" anchorCtr="0">
            <a:normAutofit/>
          </a:bodyPr>
          <a:lstStyle/>
          <a:p>
            <a:pPr marL="0" marR="0" lvl="0" indent="0" algn="l" defTabSz="914400" rtl="0" eaLnBrk="1" fontAlgn="auto" latinLnBrk="0" hangingPunct="1">
              <a:lnSpc>
                <a:spcPct val="100000"/>
              </a:lnSpc>
              <a:spcBef>
                <a:spcPts val="0"/>
              </a:spcBef>
              <a:spcAft>
                <a:spcPts val="0"/>
              </a:spcAft>
              <a:buClr>
                <a:srgbClr val="595959"/>
              </a:buClr>
              <a:buSzPts val="2800"/>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Touchstone Energy has commissioned Advanced Energy to create three new resources:</a:t>
            </a:r>
          </a:p>
          <a:p>
            <a:pPr marL="0" marR="0" lvl="0" indent="0" algn="l" defTabSz="914400" rtl="0" eaLnBrk="1" fontAlgn="auto" latinLnBrk="0" hangingPunct="1">
              <a:lnSpc>
                <a:spcPct val="100000"/>
              </a:lnSpc>
              <a:spcBef>
                <a:spcPts val="0"/>
              </a:spcBef>
              <a:spcAft>
                <a:spcPts val="0"/>
              </a:spcAft>
              <a:buClr>
                <a:srgbClr val="595959"/>
              </a:buClr>
              <a:buSzPts val="28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595959"/>
              </a:buClr>
              <a:buSzPts val="2800"/>
              <a:buFontTx/>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Air Source Heat Pumps</a:t>
            </a:r>
          </a:p>
          <a:p>
            <a:pPr marL="0" marR="0" lvl="0" indent="0" algn="l" defTabSz="914400" rtl="0" eaLnBrk="1" fontAlgn="auto" latinLnBrk="0" hangingPunct="1">
              <a:lnSpc>
                <a:spcPct val="100000"/>
              </a:lnSpc>
              <a:spcBef>
                <a:spcPts val="0"/>
              </a:spcBef>
              <a:spcAft>
                <a:spcPts val="0"/>
              </a:spcAft>
              <a:buClr>
                <a:srgbClr val="595959"/>
              </a:buClr>
              <a:buSzPts val="28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595959"/>
              </a:buClr>
              <a:buSzPts val="2800"/>
              <a:buFontTx/>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Geothermal</a:t>
            </a:r>
          </a:p>
          <a:p>
            <a:pPr marL="0" marR="0" lvl="0" indent="0" algn="l" defTabSz="914400" rtl="0" eaLnBrk="1" fontAlgn="auto" latinLnBrk="0" hangingPunct="1">
              <a:lnSpc>
                <a:spcPct val="100000"/>
              </a:lnSpc>
              <a:spcBef>
                <a:spcPts val="0"/>
              </a:spcBef>
              <a:spcAft>
                <a:spcPts val="0"/>
              </a:spcAft>
              <a:buClr>
                <a:srgbClr val="595959"/>
              </a:buClr>
              <a:buSzPts val="28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595959"/>
              </a:buClr>
              <a:buSzPts val="2800"/>
              <a:buFontTx/>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Beneficial Electrification</a:t>
            </a:r>
          </a:p>
          <a:p>
            <a:pPr marL="285750" marR="0" lvl="0" indent="-285750" algn="l" defTabSz="914400" rtl="0" eaLnBrk="1" fontAlgn="auto" latinLnBrk="0" hangingPunct="1">
              <a:lnSpc>
                <a:spcPct val="100000"/>
              </a:lnSpc>
              <a:spcBef>
                <a:spcPts val="0"/>
              </a:spcBef>
              <a:spcAft>
                <a:spcPts val="0"/>
              </a:spcAft>
              <a:buClr>
                <a:srgbClr val="595959"/>
              </a:buClr>
              <a:buSzPts val="2800"/>
              <a:buFontTx/>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595959"/>
              </a:buClr>
              <a:buSzPts val="2800"/>
              <a:buFontTx/>
              <a:buNone/>
              <a:tabLst/>
              <a:defRPr/>
            </a:pPr>
            <a:endParaRPr kumimoji="0" lang="en-US" sz="2200" b="0" i="0" u="none" strike="noStrike" kern="0" cap="none" spc="0" normalizeH="0" baseline="0" noProof="0" dirty="0">
              <a:ln>
                <a:noFill/>
              </a:ln>
              <a:solidFill>
                <a:srgbClr val="000000">
                  <a:lumMod val="95000"/>
                  <a:lumOff val="5000"/>
                </a:srgbClr>
              </a:solidFill>
              <a:effectLst/>
              <a:uLnTx/>
              <a:uFillTx/>
              <a:latin typeface="Arial"/>
              <a:ea typeface="+mn-ea"/>
              <a:cs typeface="Arial"/>
              <a:sym typeface="Arial"/>
            </a:endParaRPr>
          </a:p>
        </p:txBody>
      </p:sp>
    </p:spTree>
    <p:extLst>
      <p:ext uri="{BB962C8B-B14F-4D97-AF65-F5344CB8AC3E}">
        <p14:creationId xmlns:p14="http://schemas.microsoft.com/office/powerpoint/2010/main" val="32963535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VZ_ETABS" val=""/>
</p:tagLst>
</file>

<file path=ppt/tags/tag2.xml><?xml version="1.0" encoding="utf-8"?>
<p:tagLst xmlns:a="http://schemas.openxmlformats.org/drawingml/2006/main" xmlns:r="http://schemas.openxmlformats.org/officeDocument/2006/relationships" xmlns:p="http://schemas.openxmlformats.org/presentationml/2006/main">
  <p:tag name="VZ_ETABS" val=""/>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FI Group MPT 2.0">
  <a:themeElements>
    <a:clrScheme name="Custom 9">
      <a:dk1>
        <a:srgbClr val="3F3F3F"/>
      </a:dk1>
      <a:lt1>
        <a:srgbClr val="FFFFFF"/>
      </a:lt1>
      <a:dk2>
        <a:srgbClr val="595959"/>
      </a:dk2>
      <a:lt2>
        <a:srgbClr val="F2F2F2"/>
      </a:lt2>
      <a:accent1>
        <a:srgbClr val="45546D"/>
      </a:accent1>
      <a:accent2>
        <a:srgbClr val="0D7988"/>
      </a:accent2>
      <a:accent3>
        <a:srgbClr val="06BA63"/>
      </a:accent3>
      <a:accent4>
        <a:srgbClr val="2F58A7"/>
      </a:accent4>
      <a:accent5>
        <a:srgbClr val="A1CAEC"/>
      </a:accent5>
      <a:accent6>
        <a:srgbClr val="EF9562"/>
      </a:accent6>
      <a:hlink>
        <a:srgbClr val="0563C1"/>
      </a:hlink>
      <a:folHlink>
        <a:srgbClr val="954F72"/>
      </a:folHlink>
    </a:clrScheme>
    <a:fontScheme name="CFI Group">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FI Group MPT 2.0">
  <a:themeElements>
    <a:clrScheme name="Custom 9">
      <a:dk1>
        <a:srgbClr val="3F3F3F"/>
      </a:dk1>
      <a:lt1>
        <a:srgbClr val="FFFFFF"/>
      </a:lt1>
      <a:dk2>
        <a:srgbClr val="595959"/>
      </a:dk2>
      <a:lt2>
        <a:srgbClr val="F2F2F2"/>
      </a:lt2>
      <a:accent1>
        <a:srgbClr val="45546D"/>
      </a:accent1>
      <a:accent2>
        <a:srgbClr val="0D7988"/>
      </a:accent2>
      <a:accent3>
        <a:srgbClr val="06BA63"/>
      </a:accent3>
      <a:accent4>
        <a:srgbClr val="2F58A7"/>
      </a:accent4>
      <a:accent5>
        <a:srgbClr val="A1CAEC"/>
      </a:accent5>
      <a:accent6>
        <a:srgbClr val="EF9562"/>
      </a:accent6>
      <a:hlink>
        <a:srgbClr val="0563C1"/>
      </a:hlink>
      <a:folHlink>
        <a:srgbClr val="954F72"/>
      </a:folHlink>
    </a:clrScheme>
    <a:fontScheme name="CFI Group">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Touchstone Energy ">
      <a:dk1>
        <a:srgbClr val="000000"/>
      </a:dk1>
      <a:lt1>
        <a:srgbClr val="FFFFFF"/>
      </a:lt1>
      <a:dk2>
        <a:srgbClr val="00599C"/>
      </a:dk2>
      <a:lt2>
        <a:srgbClr val="E7E6E6"/>
      </a:lt2>
      <a:accent1>
        <a:srgbClr val="00599C"/>
      </a:accent1>
      <a:accent2>
        <a:srgbClr val="3B3B3B"/>
      </a:accent2>
      <a:accent3>
        <a:srgbClr val="000000"/>
      </a:accent3>
      <a:accent4>
        <a:srgbClr val="FFFFFF"/>
      </a:accent4>
      <a:accent5>
        <a:srgbClr val="005BA1"/>
      </a:accent5>
      <a:accent6>
        <a:srgbClr val="000000"/>
      </a:accent6>
      <a:hlink>
        <a:srgbClr val="7EADE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spcFirstLastPara="1" wrap="square" lIns="91425" tIns="91425" rIns="91425" bIns="91425" anchor="t" anchorCtr="0">
        <a:normAutofit lnSpcReduction="10000"/>
      </a:bodyPr>
      <a:lstStyle>
        <a:defPPr marL="0" marR="0" indent="0" algn="l" defTabSz="914400" rtl="0" eaLnBrk="1" fontAlgn="auto" latinLnBrk="0" hangingPunct="1">
          <a:lnSpc>
            <a:spcPct val="100000"/>
          </a:lnSpc>
          <a:spcBef>
            <a:spcPts val="0"/>
          </a:spcBef>
          <a:spcAft>
            <a:spcPts val="0"/>
          </a:spcAft>
          <a:buClr>
            <a:srgbClr val="595959"/>
          </a:buClr>
          <a:buSzPts val="2800"/>
          <a:buFont typeface="Arial"/>
          <a:buNone/>
          <a:tabLst/>
          <a:defRPr kumimoji="0" sz="2200" b="0" i="0" u="none" strike="noStrike" kern="0" cap="none" spc="0" normalizeH="0" baseline="0" noProof="0" dirty="0" smtClean="0">
            <a:ln>
              <a:noFill/>
            </a:ln>
            <a:solidFill>
              <a:srgbClr val="FFFFFF"/>
            </a:solidFill>
            <a:effectLst/>
            <a:uLnTx/>
            <a:uFillTx/>
            <a:latin typeface="Arial"/>
            <a:cs typeface="Arial"/>
            <a:sym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758</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Aptos</vt:lpstr>
      <vt:lpstr>Arial</vt:lpstr>
      <vt:lpstr>Arial Nova</vt:lpstr>
      <vt:lpstr>Arial Nova Light</vt:lpstr>
      <vt:lpstr>Calibri</vt:lpstr>
      <vt:lpstr>Calibri Light</vt:lpstr>
      <vt:lpstr>Wingdings</vt:lpstr>
      <vt:lpstr>Simple Light</vt:lpstr>
      <vt:lpstr>CFI Group MPT 2.0</vt:lpstr>
      <vt:lpstr>2_CFI Group MPT 2.0</vt:lpstr>
      <vt:lpstr>2_Office Theme</vt:lpstr>
      <vt:lpstr>Member Perspectives  Research Series</vt:lpstr>
      <vt:lpstr>Member Perspectives Methodology Overview</vt:lpstr>
      <vt:lpstr>Importance ISP Locally Owned and Supports Community</vt:lpstr>
      <vt:lpstr>Broadband Internet Service as a Utility</vt:lpstr>
      <vt:lpstr>Value of Internet Service </vt:lpstr>
      <vt:lpstr>Concern About Online Security and Privacy</vt:lpstr>
      <vt:lpstr>Implications and Recommendations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Hoelger, Angelika</dc:creator>
  <cp:lastModifiedBy>Hoelger, Angelika</cp:lastModifiedBy>
  <cp:revision>1</cp:revision>
  <dcterms:created xsi:type="dcterms:W3CDTF">2026-07-15T17:27:30Z</dcterms:created>
  <dcterms:modified xsi:type="dcterms:W3CDTF">2026-07-15T17:27:46Z</dcterms:modified>
</cp:coreProperties>
</file>