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</p:sldMasterIdLst>
  <p:notesMasterIdLst>
    <p:notesMasterId r:id="rId9"/>
  </p:notesMasterIdLst>
  <p:sldIdLst>
    <p:sldId id="3878" r:id="rId3"/>
    <p:sldId id="2146851033" r:id="rId4"/>
    <p:sldId id="3951" r:id="rId5"/>
    <p:sldId id="2147482537" r:id="rId6"/>
    <p:sldId id="3946" r:id="rId7"/>
    <p:sldId id="3956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57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62093-ABD4-4973-BABE-C9A5A4AB8DD4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E80F9-6E8E-4E14-AC19-5A3B4A7B3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304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1800" y="708025"/>
            <a:ext cx="6302375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32" tIns="94932" rIns="94932" bIns="94932" anchor="t" anchorCtr="0">
            <a:noAutofit/>
          </a:bodyPr>
          <a:lstStyle/>
          <a:p>
            <a:pPr>
              <a:buSzPts val="11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7363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1800" y="708025"/>
            <a:ext cx="6302375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6:notes"/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32" tIns="94932" rIns="94932" bIns="94932" anchor="t" anchorCtr="0">
            <a:noAutofit/>
          </a:bodyPr>
          <a:lstStyle/>
          <a:p>
            <a:pPr>
              <a:buSzPts val="11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0053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1800" y="708025"/>
            <a:ext cx="6302375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6:notes"/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32" tIns="94932" rIns="94932" bIns="94932" anchor="t" anchorCtr="0">
            <a:noAutofit/>
          </a:bodyPr>
          <a:lstStyle/>
          <a:p>
            <a:pPr>
              <a:buSzPts val="11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5404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838CE20D-725A-9400-1497-EA612D491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>
            <a:extLst>
              <a:ext uri="{FF2B5EF4-FFF2-40B4-BE49-F238E27FC236}">
                <a16:creationId xmlns:a16="http://schemas.microsoft.com/office/drawing/2014/main" id="{E0A8D2BF-DC2A-6EEF-1BFE-39334812C2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1800" y="708025"/>
            <a:ext cx="6302375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6:notes">
            <a:extLst>
              <a:ext uri="{FF2B5EF4-FFF2-40B4-BE49-F238E27FC236}">
                <a16:creationId xmlns:a16="http://schemas.microsoft.com/office/drawing/2014/main" id="{79E232B7-0CF5-A6BD-23C0-FD981875C2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32" tIns="94932" rIns="94932" bIns="94932" anchor="t" anchorCtr="0">
            <a:noAutofit/>
          </a:bodyPr>
          <a:lstStyle/>
          <a:p>
            <a:pPr>
              <a:buSzPts val="11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619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1800" y="708025"/>
            <a:ext cx="6302375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6:notes"/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32" tIns="94932" rIns="94932" bIns="94932" anchor="t" anchorCtr="0">
            <a:noAutofit/>
          </a:bodyPr>
          <a:lstStyle/>
          <a:p>
            <a:pPr>
              <a:buSzPts val="11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50484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52131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95727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24730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5740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1741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34982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81121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98200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f Presenta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C20DB03B-6834-9BB1-D1DA-96048F5FAD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0272" y="2569115"/>
            <a:ext cx="8202025" cy="1128960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of Presentation</a:t>
            </a:r>
            <a:br>
              <a:rPr lang="en-US" dirty="0"/>
            </a:b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BD01C2D-3A2F-8EC9-D926-97590E3573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13017" y="3658321"/>
            <a:ext cx="8209281" cy="1128961"/>
          </a:xfrm>
          <a:prstGeom prst="rect">
            <a:avLst/>
          </a:prstGeom>
          <a:noFill/>
        </p:spPr>
        <p:txBody>
          <a:bodyPr/>
          <a:lstStyle>
            <a:lvl1pPr>
              <a:defRPr sz="2933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Subtitle of Presentation / Name of Presenter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1251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evider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EC46D22A-2C6A-EA46-7FA7-367090E818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47" y="2380944"/>
            <a:ext cx="10515600" cy="945781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Divider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15D6D9-C182-8D98-6AEA-17DDB4B3DE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5353" y="3429000"/>
            <a:ext cx="10483849" cy="786887"/>
          </a:xfrm>
          <a:prstGeom prst="rect">
            <a:avLst/>
          </a:prstGeom>
        </p:spPr>
        <p:txBody>
          <a:bodyPr/>
          <a:lstStyle>
            <a:lvl1pPr algn="ctr"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316615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0">
            <a:extLst>
              <a:ext uri="{FF2B5EF4-FFF2-40B4-BE49-F238E27FC236}">
                <a16:creationId xmlns:a16="http://schemas.microsoft.com/office/drawing/2014/main" id="{9B7F2B3A-1F64-3F8F-BDEC-65D382179D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4947" y="2380944"/>
            <a:ext cx="10515600" cy="945781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Section Divider 2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8900EDD-D9EF-F2A6-D324-25BE69EFFE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5353" y="3429000"/>
            <a:ext cx="10483849" cy="786887"/>
          </a:xfrm>
          <a:prstGeom prst="rect">
            <a:avLst/>
          </a:prstGeom>
        </p:spPr>
        <p:txBody>
          <a:bodyPr/>
          <a:lstStyle>
            <a:lvl1pPr algn="ctr"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84820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f Content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E84C1-8C83-B225-BA76-56F306A39E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868" y="794940"/>
            <a:ext cx="11142133" cy="607361"/>
          </a:xfrm>
          <a:prstGeom prst="rect">
            <a:avLst/>
          </a:prstGeom>
        </p:spPr>
        <p:txBody>
          <a:bodyPr/>
          <a:lstStyle>
            <a:lvl1pPr>
              <a:defRPr sz="3333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Title of Content Slide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4545DE3-D5F9-23F0-91C4-84DAC43B45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868" y="1403352"/>
            <a:ext cx="11142133" cy="4138083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470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f Content Slide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A927DA-A993-3733-9260-4E105E7DEE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868" y="794940"/>
            <a:ext cx="11142133" cy="607361"/>
          </a:xfrm>
          <a:prstGeom prst="rect">
            <a:avLst/>
          </a:prstGeom>
        </p:spPr>
        <p:txBody>
          <a:bodyPr/>
          <a:lstStyle>
            <a:lvl1pPr>
              <a:defRPr sz="3333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Title of Content Slide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4271B3D-3358-57B4-3BC6-4265669230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868" y="1403352"/>
            <a:ext cx="11142133" cy="4138083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50751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f Image/Chart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A92325E8-7FD2-B383-2529-E6D3BC43BEF5}"/>
              </a:ext>
            </a:extLst>
          </p:cNvPr>
          <p:cNvSpPr txBox="1"/>
          <p:nvPr userDrawn="1"/>
        </p:nvSpPr>
        <p:spPr>
          <a:xfrm>
            <a:off x="-525193" y="-512064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121900" tIns="121900" rIns="121900" bIns="121900" rtlCol="0" anchor="t" anchorCtr="0">
            <a:normAutofit fontScale="25000" lnSpcReduction="20000"/>
          </a:bodyPr>
          <a:lstStyle/>
          <a:p>
            <a:pPr marL="35982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</a:pPr>
            <a:endParaRPr kumimoji="0" lang="en-US" sz="2933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6E997D06-3A9B-C5E4-7CAD-C0E8365569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46901" y="910169"/>
            <a:ext cx="4474603" cy="2518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C36379CC-E919-5AA7-F57D-9859B4D160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42667" y="3560235"/>
            <a:ext cx="4478836" cy="25209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EB3DB4A-5C67-A6B5-2E54-EB81C27F47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869" y="794940"/>
            <a:ext cx="5352985" cy="607361"/>
          </a:xfrm>
          <a:prstGeom prst="rect">
            <a:avLst/>
          </a:prstGeom>
        </p:spPr>
        <p:txBody>
          <a:bodyPr/>
          <a:lstStyle>
            <a:lvl1pPr>
              <a:defRPr sz="3333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Title of Image/Chart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14C077F-1B2F-8A53-C3F0-71F4CC96EF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869" y="1403352"/>
            <a:ext cx="5352985" cy="4138083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2655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f Image/Chart Slide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A92325E8-7FD2-B383-2529-E6D3BC43BEF5}"/>
              </a:ext>
            </a:extLst>
          </p:cNvPr>
          <p:cNvSpPr txBox="1"/>
          <p:nvPr userDrawn="1"/>
        </p:nvSpPr>
        <p:spPr>
          <a:xfrm>
            <a:off x="-525193" y="-512064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121900" tIns="121900" rIns="121900" bIns="121900" rtlCol="0" anchor="t" anchorCtr="0">
            <a:normAutofit fontScale="25000" lnSpcReduction="20000"/>
          </a:bodyPr>
          <a:lstStyle/>
          <a:p>
            <a:pPr marL="35982" marR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</a:pPr>
            <a:endParaRPr kumimoji="0" lang="en-US" sz="2933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6E997D06-3A9B-C5E4-7CAD-C0E8365569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46901" y="910169"/>
            <a:ext cx="4474603" cy="251883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C36379CC-E919-5AA7-F57D-9859B4D160B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42667" y="3560235"/>
            <a:ext cx="4478836" cy="252095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EB3DB4A-5C67-A6B5-2E54-EB81C27F47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1869" y="794940"/>
            <a:ext cx="5352985" cy="607361"/>
          </a:xfrm>
          <a:prstGeom prst="rect">
            <a:avLst/>
          </a:prstGeom>
        </p:spPr>
        <p:txBody>
          <a:bodyPr/>
          <a:lstStyle>
            <a:lvl1pPr>
              <a:defRPr sz="3333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/>
            </a:lvl2pPr>
          </a:lstStyle>
          <a:p>
            <a:pPr lvl="0"/>
            <a:r>
              <a:rPr lang="en-US" dirty="0"/>
              <a:t>Title of Image/Chart Slide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914C077F-1B2F-8A53-C3F0-71F4CC96EF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1869" y="1403352"/>
            <a:ext cx="5352985" cy="4138083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labore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00114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AC851-4B9E-6D13-47BC-9E60D7D5C8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6019" y="5602819"/>
            <a:ext cx="10924116" cy="569383"/>
          </a:xfrm>
          <a:prstGeom prst="rect">
            <a:avLst/>
          </a:prstGeom>
        </p:spPr>
        <p:txBody>
          <a:bodyPr/>
          <a:lstStyle>
            <a:lvl1pPr algn="ctr">
              <a:defRPr sz="2133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Image Caption: Details about a large image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57FED0D-4BEB-1389-615E-2AEB69CAA4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13561" y="726135"/>
            <a:ext cx="6764867" cy="452331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08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AC851-4B9E-6D13-47BC-9E60D7D5C8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6019" y="5602819"/>
            <a:ext cx="10924116" cy="569383"/>
          </a:xfrm>
          <a:prstGeom prst="rect">
            <a:avLst/>
          </a:prstGeom>
        </p:spPr>
        <p:txBody>
          <a:bodyPr/>
          <a:lstStyle>
            <a:lvl1pPr algn="ctr">
              <a:defRPr sz="2133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Image Caption: Details about a large image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57FED0D-4BEB-1389-615E-2AEB69CAA4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713561" y="726135"/>
            <a:ext cx="6764867" cy="452331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265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5915E9-DDB9-9258-4B7C-A2494B565A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1251" y="1363135"/>
            <a:ext cx="9969501" cy="3613151"/>
          </a:xfrm>
          <a:prstGeom prst="rect">
            <a:avLst/>
          </a:prstGeom>
        </p:spPr>
        <p:txBody>
          <a:bodyPr anchor="ctr"/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DD7F8F1-C837-575C-DCFB-B5D85968A5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11253" y="4976284"/>
            <a:ext cx="9112249" cy="726016"/>
          </a:xfrm>
          <a:prstGeom prst="rect">
            <a:avLst/>
          </a:prstGeom>
        </p:spPr>
        <p:txBody>
          <a:bodyPr/>
          <a:lstStyle>
            <a:lvl1pPr>
              <a:defRPr sz="2533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-Subject Matter Expert</a:t>
            </a:r>
          </a:p>
        </p:txBody>
      </p:sp>
    </p:spTree>
    <p:extLst>
      <p:ext uri="{BB962C8B-B14F-4D97-AF65-F5344CB8AC3E}">
        <p14:creationId xmlns:p14="http://schemas.microsoft.com/office/powerpoint/2010/main" val="21344853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5915E9-DDB9-9258-4B7C-A2494B565A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1251" y="1363135"/>
            <a:ext cx="9969501" cy="3613151"/>
          </a:xfrm>
          <a:prstGeom prst="rect">
            <a:avLst/>
          </a:prstGeom>
        </p:spPr>
        <p:txBody>
          <a:bodyPr anchor="ctr"/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DD7F8F1-C837-575C-DCFB-B5D85968A51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11253" y="4976284"/>
            <a:ext cx="9112249" cy="726016"/>
          </a:xfrm>
          <a:prstGeom prst="rect">
            <a:avLst/>
          </a:prstGeom>
        </p:spPr>
        <p:txBody>
          <a:bodyPr/>
          <a:lstStyle>
            <a:lvl1pPr>
              <a:defRPr sz="2533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-Subject Matter Expert</a:t>
            </a:r>
          </a:p>
        </p:txBody>
      </p:sp>
    </p:spTree>
    <p:extLst>
      <p:ext uri="{BB962C8B-B14F-4D97-AF65-F5344CB8AC3E}">
        <p14:creationId xmlns:p14="http://schemas.microsoft.com/office/powerpoint/2010/main" val="1496308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E879C7-DD46-9333-89E2-E9AD077DE5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01410" y="605368"/>
            <a:ext cx="6589183" cy="1178277"/>
          </a:xfrm>
          <a:prstGeom prst="rect">
            <a:avLst/>
          </a:prstGeom>
        </p:spPr>
        <p:txBody>
          <a:bodyPr/>
          <a:lstStyle>
            <a:lvl1pPr algn="ctr">
              <a:defRPr sz="64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799A256-6338-BF4B-03C8-A90ECEC4D9B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50685" y="2655861"/>
            <a:ext cx="7897283" cy="831849"/>
          </a:xfrm>
          <a:prstGeom prst="rect">
            <a:avLst/>
          </a:prstGeom>
        </p:spPr>
        <p:txBody>
          <a:bodyPr/>
          <a:lstStyle>
            <a:lvl1pPr>
              <a:defRPr sz="5333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Questions?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82E0D8D-B766-A011-3B98-2181F578A2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27402" y="3708969"/>
            <a:ext cx="7903633" cy="857251"/>
          </a:xfrm>
          <a:prstGeom prst="rect">
            <a:avLst/>
          </a:prstGeom>
        </p:spPr>
        <p:txBody>
          <a:bodyPr/>
          <a:lstStyle>
            <a:lvl1pPr>
              <a:defRPr sz="2933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 / Email / Phone</a:t>
            </a:r>
          </a:p>
        </p:txBody>
      </p:sp>
    </p:spTree>
    <p:extLst>
      <p:ext uri="{BB962C8B-B14F-4D97-AF65-F5344CB8AC3E}">
        <p14:creationId xmlns:p14="http://schemas.microsoft.com/office/powerpoint/2010/main" val="40649832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. Section Divider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E393B2-7DA2-28B6-35F4-AEDD7DE525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08854" y="2243667"/>
            <a:ext cx="9392356" cy="1143000"/>
          </a:xfrm>
          <a:prstGeom prst="rect">
            <a:avLst/>
          </a:prstGeom>
        </p:spPr>
        <p:txBody>
          <a:bodyPr/>
          <a:lstStyle>
            <a:lvl1pPr algn="ctr">
              <a:defRPr sz="53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Alt. Section Divider 3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E52F0F4-ADEF-0158-C929-4B1201D816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08855" y="3492226"/>
            <a:ext cx="9392356" cy="786887"/>
          </a:xfrm>
          <a:prstGeom prst="rect">
            <a:avLst/>
          </a:prstGeom>
        </p:spPr>
        <p:txBody>
          <a:bodyPr/>
          <a:lstStyle>
            <a:lvl1pPr algn="ctr"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23247320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. Section Divider 4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E393B2-7DA2-28B6-35F4-AEDD7DE525B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08854" y="2243667"/>
            <a:ext cx="9392356" cy="1143000"/>
          </a:xfrm>
          <a:prstGeom prst="rect">
            <a:avLst/>
          </a:prstGeom>
        </p:spPr>
        <p:txBody>
          <a:bodyPr/>
          <a:lstStyle>
            <a:lvl1pPr algn="ctr">
              <a:defRPr sz="5333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Alt. Section Divider 3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E52F0F4-ADEF-0158-C929-4B1201D816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08855" y="3492226"/>
            <a:ext cx="9392356" cy="786887"/>
          </a:xfrm>
          <a:prstGeom prst="rect">
            <a:avLst/>
          </a:prstGeom>
        </p:spPr>
        <p:txBody>
          <a:bodyPr/>
          <a:lstStyle>
            <a:lvl1pPr algn="ctr"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9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9093619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29117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70" lvl="0" indent="-406381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40" lvl="1" indent="-406381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09" lvl="2" indent="-406381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278" lvl="3" indent="-406381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848" lvl="4" indent="-406381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418" lvl="5" indent="-406381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6987" lvl="6" indent="-406381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557" lvl="7" indent="-406381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126" lvl="8" indent="-406381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en" smtClean="0"/>
              <a:pPr algn="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8156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6" Type="http://schemas.openxmlformats.org/officeDocument/2006/relationships/slideLayout" Target="../slideLayouts/slideLayout24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0146412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4957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marL="0" marR="0" indent="0" algn="l" defTabSz="914354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ts val="5200"/>
        <a:buFont typeface="Arial"/>
        <a:buNone/>
        <a:tabLst/>
        <a:defRPr sz="5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354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>
          <a:srgbClr val="595959"/>
        </a:buClr>
        <a:buSzPts val="2800"/>
        <a:buFont typeface="Arial"/>
        <a:buNone/>
        <a:tabLst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ctrTitle"/>
          </p:nvPr>
        </p:nvSpPr>
        <p:spPr>
          <a:xfrm>
            <a:off x="415600" y="2856034"/>
            <a:ext cx="11360800" cy="1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br>
              <a:rPr lang="en" sz="5333" b="1" dirty="0">
                <a:solidFill>
                  <a:srgbClr val="FFFFFF"/>
                </a:solidFill>
              </a:rPr>
            </a:br>
            <a:br>
              <a:rPr lang="en" sz="5333" b="1" dirty="0">
                <a:solidFill>
                  <a:srgbClr val="FFFFFF"/>
                </a:solidFill>
              </a:rPr>
            </a:br>
            <a:br>
              <a:rPr lang="en" sz="5333" b="1" dirty="0">
                <a:solidFill>
                  <a:srgbClr val="FFFFFF"/>
                </a:solidFill>
              </a:rPr>
            </a:br>
            <a:br>
              <a:rPr lang="en" sz="5333" b="1" dirty="0">
                <a:solidFill>
                  <a:srgbClr val="FFFFFF"/>
                </a:solidFill>
              </a:rPr>
            </a:br>
            <a:r>
              <a:rPr lang="en" sz="5333" b="1" dirty="0">
                <a:solidFill>
                  <a:srgbClr val="FFFFFF"/>
                </a:solidFill>
              </a:rPr>
              <a:t>Other Business</a:t>
            </a:r>
            <a:br>
              <a:rPr lang="en" sz="5333" b="1" dirty="0">
                <a:solidFill>
                  <a:srgbClr val="FFFFFF"/>
                </a:solidFill>
              </a:rPr>
            </a:br>
            <a:r>
              <a:rPr lang="en" sz="5333" b="1" dirty="0">
                <a:solidFill>
                  <a:srgbClr val="FFFFFF"/>
                </a:solidFill>
              </a:rPr>
              <a:t>Committee Vacancies/Nominations</a:t>
            </a:r>
            <a:endParaRPr sz="5333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6121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1AF668BC-2680-4E65-34A3-4CFA1DF0D336}"/>
              </a:ext>
            </a:extLst>
          </p:cNvPr>
          <p:cNvSpPr txBox="1"/>
          <p:nvPr/>
        </p:nvSpPr>
        <p:spPr>
          <a:xfrm>
            <a:off x="472292" y="56619"/>
            <a:ext cx="6846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CURRENT COMMITTEE COMPOSITION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411F450-77D2-8D94-9764-50E3C455BA33}"/>
              </a:ext>
            </a:extLst>
          </p:cNvPr>
          <p:cNvGraphicFramePr>
            <a:graphicFrameLocks noGrp="1"/>
          </p:cNvGraphicFramePr>
          <p:nvPr/>
        </p:nvGraphicFramePr>
        <p:xfrm>
          <a:off x="571873" y="579839"/>
          <a:ext cx="9638205" cy="5669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04535">
                  <a:extLst>
                    <a:ext uri="{9D8B030D-6E8A-4147-A177-3AD203B41FA5}">
                      <a16:colId xmlns:a16="http://schemas.microsoft.com/office/drawing/2014/main" val="3775798541"/>
                    </a:ext>
                  </a:extLst>
                </a:gridCol>
                <a:gridCol w="1718305">
                  <a:extLst>
                    <a:ext uri="{9D8B030D-6E8A-4147-A177-3AD203B41FA5}">
                      <a16:colId xmlns:a16="http://schemas.microsoft.com/office/drawing/2014/main" val="1646061366"/>
                    </a:ext>
                  </a:extLst>
                </a:gridCol>
                <a:gridCol w="2218303">
                  <a:extLst>
                    <a:ext uri="{9D8B030D-6E8A-4147-A177-3AD203B41FA5}">
                      <a16:colId xmlns:a16="http://schemas.microsoft.com/office/drawing/2014/main" val="613279692"/>
                    </a:ext>
                  </a:extLst>
                </a:gridCol>
                <a:gridCol w="1268904">
                  <a:extLst>
                    <a:ext uri="{9D8B030D-6E8A-4147-A177-3AD203B41FA5}">
                      <a16:colId xmlns:a16="http://schemas.microsoft.com/office/drawing/2014/main" val="2135507630"/>
                    </a:ext>
                  </a:extLst>
                </a:gridCol>
                <a:gridCol w="1268904">
                  <a:extLst>
                    <a:ext uri="{9D8B030D-6E8A-4147-A177-3AD203B41FA5}">
                      <a16:colId xmlns:a16="http://schemas.microsoft.com/office/drawing/2014/main" val="4125536632"/>
                    </a:ext>
                  </a:extLst>
                </a:gridCol>
                <a:gridCol w="1181794">
                  <a:extLst>
                    <a:ext uri="{9D8B030D-6E8A-4147-A177-3AD203B41FA5}">
                      <a16:colId xmlns:a16="http://schemas.microsoft.com/office/drawing/2014/main" val="2527982115"/>
                    </a:ext>
                  </a:extLst>
                </a:gridCol>
                <a:gridCol w="1077460">
                  <a:extLst>
                    <a:ext uri="{9D8B030D-6E8A-4147-A177-3AD203B41FA5}">
                      <a16:colId xmlns:a16="http://schemas.microsoft.com/office/drawing/2014/main" val="215755495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Position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Cooperative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Start 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End 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Term Number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22144354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r>
                        <a:rPr lang="en-US" sz="1200" dirty="0"/>
                        <a:t>Chair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Eric Hawkins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Trico Electric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Arizona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11/15/2022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11/15/2028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872443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Beau Baggett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Cumberland EMC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Tennessee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7/24/2024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7/24/2027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073055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Terri Bakken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Minnesota Valley Electric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Minnesota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698103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Dana Bolwerk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Dairyland Power Cooperative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Wisconsin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862539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Emily Cowan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CHELCO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Florida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7/23/2021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7/23/2027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114456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Matthew Hackman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Bartholomew County REMC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Indiana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11/20/2020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11/20/2026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4402782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Andrew Haggard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Mountain View Electric Assn.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Colorado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887378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Lynn Hutchison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Tri-County Electric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Illinois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672537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Heather Juzenas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The Energy Cooperative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Ohio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3/3/2024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3/3/2027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571766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Brett Kinlaw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Lumbee River EMC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North Carolina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11/5/2025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11/5/2028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7635129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David Latona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DEMCO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Louisiana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3/3/2024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3/3/2027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846599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Jason Lingle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Blue Ridge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North Carolina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995209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Seth Mitchell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/>
                        <a:t>GreyStone</a:t>
                      </a:r>
                      <a:r>
                        <a:rPr lang="en-US" sz="1200" dirty="0"/>
                        <a:t>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44869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Stephanie Okuniewski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Pennsylvania 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Pennsylvania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7/23/2024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7/23/2027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952076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Mark Owen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South Central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Ohio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550988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Ben Pierson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East River Electric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South Dakota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6/29/2023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6/29/2029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730665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Kimberly Sanchez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Karnes Electric Cooperative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Texas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476590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Rita Sanders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Grand Valley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Colorado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6/29/2023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6/29/2029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307954"/>
                  </a:ext>
                </a:extLst>
              </a:tr>
              <a:tr h="20537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dirty="0"/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Brealee Villareal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United Cooperative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Texas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3/9/2029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797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7588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61E42B1-5B87-421C-9F74-E36B5F44919E}"/>
              </a:ext>
            </a:extLst>
          </p:cNvPr>
          <p:cNvSpPr txBox="1"/>
          <p:nvPr/>
        </p:nvSpPr>
        <p:spPr>
          <a:xfrm>
            <a:off x="6204383" y="582552"/>
            <a:ext cx="5573486" cy="230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As of </a:t>
            </a:r>
            <a:r>
              <a:rPr kumimoji="0" lang="en-US" sz="1867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July 21, 2026,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the Cooperative Performance &amp; Research Committee has 19 members from</a:t>
            </a:r>
          </a:p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Distribution Cooperatives (16)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G&amp;T (2)</a:t>
            </a:r>
          </a:p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Statewide (1)</a:t>
            </a:r>
          </a:p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3D38060-52C9-8821-929B-33AC6D471A25}"/>
              </a:ext>
            </a:extLst>
          </p:cNvPr>
          <p:cNvGraphicFramePr>
            <a:graphicFrameLocks noGrp="1"/>
          </p:cNvGraphicFramePr>
          <p:nvPr/>
        </p:nvGraphicFramePr>
        <p:xfrm>
          <a:off x="6429466" y="3175781"/>
          <a:ext cx="5703920" cy="2083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1960">
                  <a:extLst>
                    <a:ext uri="{9D8B030D-6E8A-4147-A177-3AD203B41FA5}">
                      <a16:colId xmlns:a16="http://schemas.microsoft.com/office/drawing/2014/main" val="2135830951"/>
                    </a:ext>
                  </a:extLst>
                </a:gridCol>
                <a:gridCol w="2851960">
                  <a:extLst>
                    <a:ext uri="{9D8B030D-6E8A-4147-A177-3AD203B41FA5}">
                      <a16:colId xmlns:a16="http://schemas.microsoft.com/office/drawing/2014/main" val="1448219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Arizona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Colorado (2)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Florida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Georgia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Illinois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Indiana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Louisiana (1)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North Carolina (2)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Ohio (2)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Pennsylvania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South Dakota (2)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Tennessee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Texas (2)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Wisconsin (1)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35835"/>
                  </a:ext>
                </a:extLst>
              </a:tr>
            </a:tbl>
          </a:graphicData>
        </a:graphic>
      </p:graphicFrame>
      <p:pic>
        <p:nvPicPr>
          <p:cNvPr id="4" name="Picture 3" descr="A map of the united states&#10;&#10;AI-generated content may be incorrect.">
            <a:extLst>
              <a:ext uri="{FF2B5EF4-FFF2-40B4-BE49-F238E27FC236}">
                <a16:creationId xmlns:a16="http://schemas.microsoft.com/office/drawing/2014/main" id="{BC302D92-7BEB-52BC-49B8-FB567D9D5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22" y="1090663"/>
            <a:ext cx="5760720" cy="2984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16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3">
          <a:extLst>
            <a:ext uri="{FF2B5EF4-FFF2-40B4-BE49-F238E27FC236}">
              <a16:creationId xmlns:a16="http://schemas.microsoft.com/office/drawing/2014/main" id="{4ED0C52E-ACCB-2A80-3301-76D5AFB36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F6AB3FC-3020-A37E-5F10-13CD0BDCA29B}"/>
              </a:ext>
            </a:extLst>
          </p:cNvPr>
          <p:cNvSpPr txBox="1"/>
          <p:nvPr/>
        </p:nvSpPr>
        <p:spPr>
          <a:xfrm>
            <a:off x="6204383" y="582552"/>
            <a:ext cx="5573486" cy="230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After </a:t>
            </a:r>
            <a:r>
              <a:rPr kumimoji="0" lang="en-US" sz="1867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July 21, 2026,</a:t>
            </a: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the Cooperative Performance &amp; Research Committee will have 20 members from</a:t>
            </a:r>
          </a:p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Distribution Cooperatives (17)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G&amp;T (2)</a:t>
            </a:r>
          </a:p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Statewide (1)</a:t>
            </a:r>
          </a:p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DCF1C8-2421-E774-0E23-562A037827F5}"/>
              </a:ext>
            </a:extLst>
          </p:cNvPr>
          <p:cNvGraphicFramePr>
            <a:graphicFrameLocks noGrp="1"/>
          </p:cNvGraphicFramePr>
          <p:nvPr/>
        </p:nvGraphicFramePr>
        <p:xfrm>
          <a:off x="6429466" y="3175781"/>
          <a:ext cx="5703920" cy="23677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1960">
                  <a:extLst>
                    <a:ext uri="{9D8B030D-6E8A-4147-A177-3AD203B41FA5}">
                      <a16:colId xmlns:a16="http://schemas.microsoft.com/office/drawing/2014/main" val="2135830951"/>
                    </a:ext>
                  </a:extLst>
                </a:gridCol>
                <a:gridCol w="2851960">
                  <a:extLst>
                    <a:ext uri="{9D8B030D-6E8A-4147-A177-3AD203B41FA5}">
                      <a16:colId xmlns:a16="http://schemas.microsoft.com/office/drawing/2014/main" val="1448219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Arizona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Colorado (2)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Florida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Georgia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Illinois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Indiana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Kentucky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Louisiana (1)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North Carolina (2)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Ohio (2)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Pennsylvania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South Dakota (2)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Tennessee (1)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Texas (2)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Wisconsin (1)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35835"/>
                  </a:ext>
                </a:extLst>
              </a:tr>
            </a:tbl>
          </a:graphicData>
        </a:graphic>
      </p:graphicFrame>
      <p:pic>
        <p:nvPicPr>
          <p:cNvPr id="5" name="Picture 4" descr="A map of united states with blue squares&#10;&#10;AI-generated content may be incorrect.">
            <a:extLst>
              <a:ext uri="{FF2B5EF4-FFF2-40B4-BE49-F238E27FC236}">
                <a16:creationId xmlns:a16="http://schemas.microsoft.com/office/drawing/2014/main" id="{78F9A65B-6A13-857B-4786-A49FC96E8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83" y="1080853"/>
            <a:ext cx="5943600" cy="327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184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165AE2-F8B0-4B36-B388-05AF032AF2BF}"/>
              </a:ext>
            </a:extLst>
          </p:cNvPr>
          <p:cNvSpPr txBox="1"/>
          <p:nvPr/>
        </p:nvSpPr>
        <p:spPr>
          <a:xfrm>
            <a:off x="618308" y="697373"/>
            <a:ext cx="109292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Committee Member Recruitment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89BBF7-166F-4029-9F9D-3115852A92E0}"/>
              </a:ext>
            </a:extLst>
          </p:cNvPr>
          <p:cNvSpPr txBox="1"/>
          <p:nvPr/>
        </p:nvSpPr>
        <p:spPr>
          <a:xfrm>
            <a:off x="618307" y="1220593"/>
            <a:ext cx="109292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 you know someone who might be a good fit for the Cooperative Performance &amp; Research Committee and is interested in actively contributing to ongoing research efforts, please encourage them to submit an application.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8828F720-54CE-4B2E-8CD3-C82C379268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7747" y="2778257"/>
            <a:ext cx="6447425" cy="301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434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6EBD491-9FED-4C2A-955A-10873FC7FD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Meetings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9AC8C-D240-4987-B5E7-5D95E50BE52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8105" y="1591598"/>
            <a:ext cx="5527895" cy="4138083"/>
          </a:xfrm>
        </p:spPr>
        <p:txBody>
          <a:bodyPr/>
          <a:lstStyle/>
          <a:p>
            <a:pPr algn="ctr"/>
            <a:r>
              <a:rPr lang="en-US" b="1" dirty="0"/>
              <a:t>Cooperative Performance &amp; Research Committee Meeting</a:t>
            </a:r>
          </a:p>
          <a:p>
            <a:endParaRPr lang="en-US" dirty="0"/>
          </a:p>
          <a:p>
            <a:r>
              <a:rPr lang="en-US" dirty="0"/>
              <a:t>October (Virtual)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914462-9FCE-ECA0-9D77-EC74FCBC7576}"/>
              </a:ext>
            </a:extLst>
          </p:cNvPr>
          <p:cNvSpPr txBox="1"/>
          <p:nvPr/>
        </p:nvSpPr>
        <p:spPr>
          <a:xfrm>
            <a:off x="6459523" y="889233"/>
            <a:ext cx="5143030" cy="4840448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rtlCol="0" anchor="t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en-US" sz="22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NEXT Conference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February 1-3, 2027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Amelia Island, FL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endParaRPr kumimoji="0" lang="en-US" sz="22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en-US" sz="22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Power </a:t>
            </a:r>
            <a:r>
              <a:rPr kumimoji="0" lang="en-US" sz="2200" b="1" i="0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XChange</a:t>
            </a:r>
            <a:endParaRPr kumimoji="0" lang="en-US" sz="22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February 12-17, 2027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San Diego, 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en-US" sz="22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Connect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May 4-6,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Columbus, OH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Arial"/>
              <a:buNone/>
              <a:tabLst/>
              <a:defRPr/>
            </a:pP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886359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Touchstone Energy ">
      <a:dk1>
        <a:srgbClr val="000000"/>
      </a:dk1>
      <a:lt1>
        <a:srgbClr val="FFFFFF"/>
      </a:lt1>
      <a:dk2>
        <a:srgbClr val="00599C"/>
      </a:dk2>
      <a:lt2>
        <a:srgbClr val="E7E6E6"/>
      </a:lt2>
      <a:accent1>
        <a:srgbClr val="00599C"/>
      </a:accent1>
      <a:accent2>
        <a:srgbClr val="3B3B3B"/>
      </a:accent2>
      <a:accent3>
        <a:srgbClr val="000000"/>
      </a:accent3>
      <a:accent4>
        <a:srgbClr val="FFFFFF"/>
      </a:accent4>
      <a:accent5>
        <a:srgbClr val="005BA1"/>
      </a:accent5>
      <a:accent6>
        <a:srgbClr val="000000"/>
      </a:accent6>
      <a:hlink>
        <a:srgbClr val="7EADE3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>
          <a:noFill/>
        </a:ln>
      </a:spPr>
      <a:bodyPr spcFirstLastPara="1" wrap="square" lIns="91425" tIns="91425" rIns="91425" bIns="91425" anchor="t" anchorCtr="0">
        <a:normAutofit lnSpcReduction="10000"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>
            <a:srgbClr val="595959"/>
          </a:buClr>
          <a:buSzPts val="2800"/>
          <a:buFont typeface="Arial"/>
          <a:buNone/>
          <a:tabLst/>
          <a:defRPr kumimoji="0" sz="2200" b="0" i="0" u="none" strike="noStrike" kern="0" cap="none" spc="0" normalizeH="0" baseline="0" noProof="0" dirty="0" smtClean="0">
            <a:ln>
              <a:noFill/>
            </a:ln>
            <a:solidFill>
              <a:srgbClr val="FFFFFF"/>
            </a:solidFill>
            <a:effectLst/>
            <a:uLnTx/>
            <a:uFillTx/>
            <a:latin typeface="Arial"/>
            <a:cs typeface="Arial"/>
            <a:sym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472</Words>
  <Application>Microsoft Office PowerPoint</Application>
  <PresentationFormat>Widescreen</PresentationFormat>
  <Paragraphs>203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Arial</vt:lpstr>
      <vt:lpstr>Wingdings</vt:lpstr>
      <vt:lpstr>Simple Light</vt:lpstr>
      <vt:lpstr>2_Office Theme</vt:lpstr>
      <vt:lpstr>    Other Business Committee Vacancies/Nominations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Hoelger, Angelika</dc:creator>
  <cp:lastModifiedBy>Hoelger, Angelika</cp:lastModifiedBy>
  <cp:revision>1</cp:revision>
  <dcterms:created xsi:type="dcterms:W3CDTF">2026-07-15T17:28:06Z</dcterms:created>
  <dcterms:modified xsi:type="dcterms:W3CDTF">2026-07-15T17:28:24Z</dcterms:modified>
</cp:coreProperties>
</file>