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9"/>
  </p:notesMasterIdLst>
  <p:sldIdLst>
    <p:sldId id="2134805910" r:id="rId3"/>
    <p:sldId id="2146851043" r:id="rId4"/>
    <p:sldId id="2147482539" r:id="rId5"/>
    <p:sldId id="2147482531" r:id="rId6"/>
    <p:sldId id="2147482538" r:id="rId7"/>
    <p:sldId id="214748253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67" d="100"/>
          <a:sy n="67" d="100"/>
        </p:scale>
        <p:origin x="572"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3A2F08-D281-46C1-953E-18B23AE481BD}" type="datetimeFigureOut">
              <a:rPr lang="en-US" smtClean="0"/>
              <a:t>7/15/2026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FE1618-83B3-47C7-9867-63B124B60F43}" type="slidenum">
              <a:rPr lang="en-US" smtClean="0"/>
              <a:t>‹#›</a:t>
            </a:fld>
            <a:endParaRPr lang="en-US"/>
          </a:p>
        </p:txBody>
      </p:sp>
    </p:spTree>
    <p:extLst>
      <p:ext uri="{BB962C8B-B14F-4D97-AF65-F5344CB8AC3E}">
        <p14:creationId xmlns:p14="http://schemas.microsoft.com/office/powerpoint/2010/main" val="307171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a:buSzPts val="1100"/>
            </a:pPr>
            <a:endParaRPr/>
          </a:p>
        </p:txBody>
      </p:sp>
    </p:spTree>
    <p:extLst>
      <p:ext uri="{BB962C8B-B14F-4D97-AF65-F5344CB8AC3E}">
        <p14:creationId xmlns:p14="http://schemas.microsoft.com/office/powerpoint/2010/main" val="4137341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9B1F9-2103-3006-A3F9-F794880FD1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9DD05-ACD6-02BA-1F52-FC0767BBD4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87A23-70D9-4D28-003F-D710E905D2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52900B-D199-0D05-92C0-EC496207EB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8280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E8A0A-E87E-FD69-5443-DECAC3162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51DF9-7720-5026-8201-F3D8C9522F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08FBD7-DE87-E09D-44EC-9A1BA62E7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1DCC8D-166F-8C30-6394-B4F0DB27FE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3358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774DA-B656-873D-E691-E48FCDFBB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017FD-A548-5F68-275F-00D1B6510C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9855D-636C-FEF6-B723-6061F3BFFB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5D9EA1-4691-A516-311C-7FD4ACDF59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8357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555AE-6A07-655A-31BE-E78CAB7763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B809B-4F80-268A-3F0B-57F1050D8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EC39C-4D9B-2B64-6175-9592E4752D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20D011-8C5E-1515-DE25-578A1938D0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5984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710E1-7704-E047-34A3-F0A879B6D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3F5CF3-37A6-1850-502F-72117F633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BDC00-9285-2672-09FD-40DDB40D4E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1DAA7F-8CBC-D8B2-F5D7-908AE8D8E4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AC96-E58C-4523-B1C7-E9BAB1C217C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8655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1698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03236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27" name="Google Shape;27;p6"/>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28" name="Google Shape;28;p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761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8089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69353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9293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0"/>
              </a:spcBef>
              <a:spcAft>
                <a:spcPts val="0"/>
              </a:spcAft>
              <a:buSzPts val="1400"/>
              <a:buChar char="○"/>
              <a:defRPr/>
            </a:lvl2pPr>
            <a:lvl3pPr marL="1828754" lvl="2" indent="-423323" algn="ctr">
              <a:lnSpc>
                <a:spcPct val="115000"/>
              </a:lnSpc>
              <a:spcBef>
                <a:spcPts val="0"/>
              </a:spcBef>
              <a:spcAft>
                <a:spcPts val="0"/>
              </a:spcAft>
              <a:buSzPts val="1400"/>
              <a:buChar char="■"/>
              <a:defRPr/>
            </a:lvl3pPr>
            <a:lvl4pPr marL="2438339" lvl="3" indent="-423323" algn="ctr">
              <a:lnSpc>
                <a:spcPct val="115000"/>
              </a:lnSpc>
              <a:spcBef>
                <a:spcPts val="0"/>
              </a:spcBef>
              <a:spcAft>
                <a:spcPts val="0"/>
              </a:spcAft>
              <a:buSzPts val="1400"/>
              <a:buChar char="●"/>
              <a:defRPr/>
            </a:lvl4pPr>
            <a:lvl5pPr marL="3047924" lvl="4" indent="-423323" algn="ctr">
              <a:lnSpc>
                <a:spcPct val="115000"/>
              </a:lnSpc>
              <a:spcBef>
                <a:spcPts val="0"/>
              </a:spcBef>
              <a:spcAft>
                <a:spcPts val="0"/>
              </a:spcAft>
              <a:buSzPts val="1400"/>
              <a:buChar char="○"/>
              <a:defRPr/>
            </a:lvl5pPr>
            <a:lvl6pPr marL="3657509" lvl="5" indent="-423323" algn="ctr">
              <a:lnSpc>
                <a:spcPct val="115000"/>
              </a:lnSpc>
              <a:spcBef>
                <a:spcPts val="0"/>
              </a:spcBef>
              <a:spcAft>
                <a:spcPts val="0"/>
              </a:spcAft>
              <a:buSzPts val="1400"/>
              <a:buChar char="■"/>
              <a:defRPr/>
            </a:lvl6pPr>
            <a:lvl7pPr marL="4267093" lvl="6" indent="-423323" algn="ctr">
              <a:lnSpc>
                <a:spcPct val="115000"/>
              </a:lnSpc>
              <a:spcBef>
                <a:spcPts val="0"/>
              </a:spcBef>
              <a:spcAft>
                <a:spcPts val="0"/>
              </a:spcAft>
              <a:buSzPts val="1400"/>
              <a:buChar char="●"/>
              <a:defRPr/>
            </a:lvl7pPr>
            <a:lvl8pPr marL="4876678" lvl="7" indent="-423323" algn="ctr">
              <a:lnSpc>
                <a:spcPct val="115000"/>
              </a:lnSpc>
              <a:spcBef>
                <a:spcPts val="0"/>
              </a:spcBef>
              <a:spcAft>
                <a:spcPts val="0"/>
              </a:spcAft>
              <a:buSzPts val="1400"/>
              <a:buChar char="○"/>
              <a:defRPr/>
            </a:lvl8pPr>
            <a:lvl9pPr marL="5486263" lvl="8" indent="-423323"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3641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4333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78815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6"/>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27" name="Google Shape;27;p6"/>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28" name="Google Shape;28;p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40973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99222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55917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94523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0"/>
              </a:spcBef>
              <a:spcAft>
                <a:spcPts val="0"/>
              </a:spcAft>
              <a:buSzPts val="1400"/>
              <a:buChar char="○"/>
              <a:defRPr/>
            </a:lvl2pPr>
            <a:lvl3pPr marL="1828754" lvl="2" indent="-423323" algn="ctr">
              <a:lnSpc>
                <a:spcPct val="115000"/>
              </a:lnSpc>
              <a:spcBef>
                <a:spcPts val="0"/>
              </a:spcBef>
              <a:spcAft>
                <a:spcPts val="0"/>
              </a:spcAft>
              <a:buSzPts val="1400"/>
              <a:buChar char="■"/>
              <a:defRPr/>
            </a:lvl3pPr>
            <a:lvl4pPr marL="2438339" lvl="3" indent="-423323" algn="ctr">
              <a:lnSpc>
                <a:spcPct val="115000"/>
              </a:lnSpc>
              <a:spcBef>
                <a:spcPts val="0"/>
              </a:spcBef>
              <a:spcAft>
                <a:spcPts val="0"/>
              </a:spcAft>
              <a:buSzPts val="1400"/>
              <a:buChar char="●"/>
              <a:defRPr/>
            </a:lvl4pPr>
            <a:lvl5pPr marL="3047924" lvl="4" indent="-423323" algn="ctr">
              <a:lnSpc>
                <a:spcPct val="115000"/>
              </a:lnSpc>
              <a:spcBef>
                <a:spcPts val="0"/>
              </a:spcBef>
              <a:spcAft>
                <a:spcPts val="0"/>
              </a:spcAft>
              <a:buSzPts val="1400"/>
              <a:buChar char="○"/>
              <a:defRPr/>
            </a:lvl5pPr>
            <a:lvl6pPr marL="3657509" lvl="5" indent="-423323" algn="ctr">
              <a:lnSpc>
                <a:spcPct val="115000"/>
              </a:lnSpc>
              <a:spcBef>
                <a:spcPts val="0"/>
              </a:spcBef>
              <a:spcAft>
                <a:spcPts val="0"/>
              </a:spcAft>
              <a:buSzPts val="1400"/>
              <a:buChar char="■"/>
              <a:defRPr/>
            </a:lvl6pPr>
            <a:lvl7pPr marL="4267093" lvl="6" indent="-423323" algn="ctr">
              <a:lnSpc>
                <a:spcPct val="115000"/>
              </a:lnSpc>
              <a:spcBef>
                <a:spcPts val="0"/>
              </a:spcBef>
              <a:spcAft>
                <a:spcPts val="0"/>
              </a:spcAft>
              <a:buSzPts val="1400"/>
              <a:buChar char="●"/>
              <a:defRPr/>
            </a:lvl7pPr>
            <a:lvl8pPr marL="4876678" lvl="7" indent="-423323" algn="ctr">
              <a:lnSpc>
                <a:spcPct val="115000"/>
              </a:lnSpc>
              <a:spcBef>
                <a:spcPts val="0"/>
              </a:spcBef>
              <a:spcAft>
                <a:spcPts val="0"/>
              </a:spcAft>
              <a:buSzPts val="1400"/>
              <a:buChar char="○"/>
              <a:defRPr/>
            </a:lvl8pPr>
            <a:lvl9pPr marL="5486263" lvl="8" indent="-423323"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6303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6663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f Content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BE84C1-8C83-B225-BA76-56F306A39E6A}"/>
              </a:ext>
            </a:extLst>
          </p:cNvPr>
          <p:cNvSpPr>
            <a:spLocks noGrp="1"/>
          </p:cNvSpPr>
          <p:nvPr>
            <p:ph type="body" sz="quarter" idx="10" hasCustomPrompt="1"/>
          </p:nvPr>
        </p:nvSpPr>
        <p:spPr>
          <a:xfrm>
            <a:off x="541868" y="794940"/>
            <a:ext cx="11142133" cy="607361"/>
          </a:xfrm>
          <a:prstGeom prst="rect">
            <a:avLst/>
          </a:prstGeom>
        </p:spPr>
        <p:txBody>
          <a:bodyPr/>
          <a:lstStyle>
            <a:lvl1pPr>
              <a:defRPr sz="3333" b="1">
                <a:latin typeface="Arial" panose="020B0604020202020204" pitchFamily="34" charset="0"/>
                <a:cs typeface="Arial" panose="020B0604020202020204" pitchFamily="34" charset="0"/>
              </a:defRPr>
            </a:lvl1pPr>
            <a:lvl2pPr>
              <a:defRPr/>
            </a:lvl2pPr>
          </a:lstStyle>
          <a:p>
            <a:pPr lvl="0"/>
            <a:r>
              <a:rPr lang="en-US" dirty="0"/>
              <a:t>Title of Content Slide</a:t>
            </a:r>
          </a:p>
        </p:txBody>
      </p:sp>
      <p:sp>
        <p:nvSpPr>
          <p:cNvPr id="11" name="Text Placeholder 10">
            <a:extLst>
              <a:ext uri="{FF2B5EF4-FFF2-40B4-BE49-F238E27FC236}">
                <a16:creationId xmlns:a16="http://schemas.microsoft.com/office/drawing/2014/main" id="{C4545DE3-D5F9-23F0-91C4-84DAC43B4535}"/>
              </a:ext>
            </a:extLst>
          </p:cNvPr>
          <p:cNvSpPr>
            <a:spLocks noGrp="1"/>
          </p:cNvSpPr>
          <p:nvPr>
            <p:ph type="body" sz="quarter" idx="11" hasCustomPrompt="1"/>
          </p:nvPr>
        </p:nvSpPr>
        <p:spPr>
          <a:xfrm>
            <a:off x="541868" y="1403352"/>
            <a:ext cx="11142133" cy="4138083"/>
          </a:xfrm>
          <a:prstGeom prst="rect">
            <a:avLst/>
          </a:prstGeom>
        </p:spPr>
        <p:txBody>
          <a:bodyPr/>
          <a:lstStyle>
            <a:lvl1pPr>
              <a:defRPr sz="20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1528867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3667978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15338282"/>
      </p:ext>
    </p:extLst>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6.jpg"/><Relationship Id="rId4" Type="http://schemas.openxmlformats.org/officeDocument/2006/relationships/hyperlink" Target="https://www.cooperative.com/programs-services/touchstone/cooperative-performance/Documents/Secure/Broadband-Internet-Services-2026.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ctrTitle"/>
          </p:nvPr>
        </p:nvSpPr>
        <p:spPr>
          <a:xfrm>
            <a:off x="415600" y="2325405"/>
            <a:ext cx="11360800" cy="1337200"/>
          </a:xfrm>
          <a:prstGeom prst="rect">
            <a:avLst/>
          </a:prstGeom>
          <a:noFill/>
          <a:ln>
            <a:noFill/>
          </a:ln>
        </p:spPr>
        <p:txBody>
          <a:bodyPr spcFirstLastPara="1" wrap="square" lIns="121900" tIns="121900" rIns="121900" bIns="121900" anchor="b" anchorCtr="0">
            <a:normAutofit/>
          </a:bodyPr>
          <a:lstStyle/>
          <a:p>
            <a:r>
              <a:rPr lang="en-US" sz="5400" b="1" dirty="0">
                <a:solidFill>
                  <a:schemeClr val="bg1"/>
                </a:solidFill>
                <a:cs typeface="Calibri Light"/>
              </a:rPr>
              <a:t>Published and Pending Studies</a:t>
            </a:r>
            <a:endParaRPr sz="5333" b="1" dirty="0">
              <a:solidFill>
                <a:schemeClr val="bg1"/>
              </a:solidFill>
            </a:endParaRPr>
          </a:p>
        </p:txBody>
      </p:sp>
    </p:spTree>
    <p:extLst>
      <p:ext uri="{BB962C8B-B14F-4D97-AF65-F5344CB8AC3E}">
        <p14:creationId xmlns:p14="http://schemas.microsoft.com/office/powerpoint/2010/main" val="473340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1F164-B06D-4F0D-D9C6-4A8EFC29EC1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4354D1-89A8-7124-AFB9-4A823A0EA7B4}"/>
              </a:ext>
            </a:extLst>
          </p:cNvPr>
          <p:cNvSpPr>
            <a:spLocks noGrp="1"/>
          </p:cNvSpPr>
          <p:nvPr>
            <p:ph type="body" sz="quarter" idx="10"/>
          </p:nvPr>
        </p:nvSpPr>
        <p:spPr>
          <a:xfrm>
            <a:off x="541867" y="587417"/>
            <a:ext cx="11142133" cy="607361"/>
          </a:xfrm>
        </p:spPr>
        <p:txBody>
          <a:bodyPr>
            <a:normAutofit fontScale="85000" lnSpcReduction="20000"/>
          </a:bodyPr>
          <a:lstStyle/>
          <a:p>
            <a:pPr marL="114300" indent="0">
              <a:buNone/>
            </a:pPr>
            <a:r>
              <a:rPr lang="en-US" dirty="0">
                <a:solidFill>
                  <a:schemeClr val="tx1">
                    <a:lumMod val="95000"/>
                    <a:lumOff val="5000"/>
                  </a:schemeClr>
                </a:solidFill>
              </a:rPr>
              <a:t>Published Studies</a:t>
            </a:r>
          </a:p>
        </p:txBody>
      </p:sp>
      <p:pic>
        <p:nvPicPr>
          <p:cNvPr id="7" name="Picture 6" descr="A blue text on a white background&#10;&#10;AI-generated content may be incorrect.">
            <a:extLst>
              <a:ext uri="{FF2B5EF4-FFF2-40B4-BE49-F238E27FC236}">
                <a16:creationId xmlns:a16="http://schemas.microsoft.com/office/drawing/2014/main" id="{0A01C894-7661-1F3E-8220-F287D65C5B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729" y="2113519"/>
            <a:ext cx="2468880" cy="447042"/>
          </a:xfrm>
          <a:prstGeom prst="rect">
            <a:avLst/>
          </a:prstGeom>
        </p:spPr>
      </p:pic>
      <p:graphicFrame>
        <p:nvGraphicFramePr>
          <p:cNvPr id="8" name="Table 7">
            <a:extLst>
              <a:ext uri="{FF2B5EF4-FFF2-40B4-BE49-F238E27FC236}">
                <a16:creationId xmlns:a16="http://schemas.microsoft.com/office/drawing/2014/main" id="{6590C974-6005-D7F2-32C9-DD2634501C5C}"/>
              </a:ext>
            </a:extLst>
          </p:cNvPr>
          <p:cNvGraphicFramePr>
            <a:graphicFrameLocks noGrp="1"/>
          </p:cNvGraphicFramePr>
          <p:nvPr/>
        </p:nvGraphicFramePr>
        <p:xfrm>
          <a:off x="663553" y="1570527"/>
          <a:ext cx="11020447" cy="4389369"/>
        </p:xfrm>
        <a:graphic>
          <a:graphicData uri="http://schemas.openxmlformats.org/drawingml/2006/table">
            <a:tbl>
              <a:tblPr firstRow="1" bandRow="1">
                <a:tableStyleId>{5C22544A-7EE6-4342-B048-85BDC9FD1C3A}</a:tableStyleId>
              </a:tblPr>
              <a:tblGrid>
                <a:gridCol w="2605956">
                  <a:extLst>
                    <a:ext uri="{9D8B030D-6E8A-4147-A177-3AD203B41FA5}">
                      <a16:colId xmlns:a16="http://schemas.microsoft.com/office/drawing/2014/main" val="2346598551"/>
                    </a:ext>
                  </a:extLst>
                </a:gridCol>
                <a:gridCol w="8414491">
                  <a:extLst>
                    <a:ext uri="{9D8B030D-6E8A-4147-A177-3AD203B41FA5}">
                      <a16:colId xmlns:a16="http://schemas.microsoft.com/office/drawing/2014/main" val="854478430"/>
                    </a:ext>
                  </a:extLst>
                </a:gridCol>
              </a:tblGrid>
              <a:tr h="146312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0" dirty="0">
                          <a:solidFill>
                            <a:schemeClr val="tx1"/>
                          </a:solidFill>
                        </a:rPr>
                        <a:t>Overview of important facts and figures related to satisfaction among member-owners of Touchstone Energy cooperatives and the industry at large.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1476403"/>
                  </a:ext>
                </a:extLst>
              </a:tr>
              <a:tr h="146312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First Member Perspectives Report of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1784157"/>
                  </a:ext>
                </a:extLst>
              </a:tr>
              <a:tr h="146312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t>Co-sponsored study published by the Smart Energy Consumer Collaborative (SECC)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4283892"/>
                  </a:ext>
                </a:extLst>
              </a:tr>
            </a:tbl>
          </a:graphicData>
        </a:graphic>
      </p:graphicFrame>
      <p:pic>
        <p:nvPicPr>
          <p:cNvPr id="10" name="Picture 9">
            <a:extLst>
              <a:ext uri="{FF2B5EF4-FFF2-40B4-BE49-F238E27FC236}">
                <a16:creationId xmlns:a16="http://schemas.microsoft.com/office/drawing/2014/main" id="{FDADE27E-0BE8-3932-8BF4-02496CD4FF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729" y="3116571"/>
            <a:ext cx="2194560" cy="1230180"/>
          </a:xfrm>
          <a:prstGeom prst="rect">
            <a:avLst/>
          </a:prstGeom>
        </p:spPr>
      </p:pic>
      <p:pic>
        <p:nvPicPr>
          <p:cNvPr id="12" name="Picture 11" descr="A person and person holding hands&#10;&#10;AI-generated content may be incorrect.">
            <a:extLst>
              <a:ext uri="{FF2B5EF4-FFF2-40B4-BE49-F238E27FC236}">
                <a16:creationId xmlns:a16="http://schemas.microsoft.com/office/drawing/2014/main" id="{DF957E6D-E018-213D-E6A4-523E3AA116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4729" y="4662462"/>
            <a:ext cx="2377440" cy="1122407"/>
          </a:xfrm>
          <a:prstGeom prst="rect">
            <a:avLst/>
          </a:prstGeom>
        </p:spPr>
      </p:pic>
    </p:spTree>
    <p:extLst>
      <p:ext uri="{BB962C8B-B14F-4D97-AF65-F5344CB8AC3E}">
        <p14:creationId xmlns:p14="http://schemas.microsoft.com/office/powerpoint/2010/main" val="2102405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F87F3-E491-CE6F-A453-9DA561832CC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2188E2-F1F8-02B8-2D32-3BCC4E634739}"/>
              </a:ext>
            </a:extLst>
          </p:cNvPr>
          <p:cNvSpPr>
            <a:spLocks noGrp="1"/>
          </p:cNvSpPr>
          <p:nvPr>
            <p:ph type="body" sz="quarter" idx="10"/>
          </p:nvPr>
        </p:nvSpPr>
        <p:spPr>
          <a:xfrm>
            <a:off x="541867" y="587417"/>
            <a:ext cx="11142133" cy="607361"/>
          </a:xfrm>
        </p:spPr>
        <p:txBody>
          <a:bodyPr>
            <a:normAutofit fontScale="85000" lnSpcReduction="20000"/>
          </a:bodyPr>
          <a:lstStyle/>
          <a:p>
            <a:pPr marL="114300" indent="0">
              <a:buNone/>
            </a:pPr>
            <a:r>
              <a:rPr lang="en-US" dirty="0">
                <a:solidFill>
                  <a:schemeClr val="tx1">
                    <a:lumMod val="95000"/>
                    <a:lumOff val="5000"/>
                  </a:schemeClr>
                </a:solidFill>
              </a:rPr>
              <a:t>Published Studies: Broadband Internet Services</a:t>
            </a:r>
          </a:p>
        </p:txBody>
      </p:sp>
      <p:pic>
        <p:nvPicPr>
          <p:cNvPr id="10" name="Picture 9">
            <a:extLst>
              <a:ext uri="{FF2B5EF4-FFF2-40B4-BE49-F238E27FC236}">
                <a16:creationId xmlns:a16="http://schemas.microsoft.com/office/drawing/2014/main" id="{6A8127A1-A60D-DD2C-4508-88DD7FAF5F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3200" y="60613"/>
            <a:ext cx="1828800" cy="1025150"/>
          </a:xfrm>
          <a:prstGeom prst="rect">
            <a:avLst/>
          </a:prstGeom>
        </p:spPr>
      </p:pic>
      <p:sp>
        <p:nvSpPr>
          <p:cNvPr id="3" name="TextBox 2">
            <a:extLst>
              <a:ext uri="{FF2B5EF4-FFF2-40B4-BE49-F238E27FC236}">
                <a16:creationId xmlns:a16="http://schemas.microsoft.com/office/drawing/2014/main" id="{977C99B6-91F9-3B64-DC49-46CB675093B9}"/>
              </a:ext>
            </a:extLst>
          </p:cNvPr>
          <p:cNvSpPr txBox="1"/>
          <p:nvPr/>
        </p:nvSpPr>
        <p:spPr>
          <a:xfrm>
            <a:off x="630623" y="1085763"/>
            <a:ext cx="11371385"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Arial"/>
                <a:ea typeface="+mn-ea"/>
                <a:cs typeface="+mn-cs"/>
              </a:rPr>
              <a:t>Conducted in April 2026, this </a:t>
            </a:r>
            <a:r>
              <a:rPr kumimoji="0" lang="en-US" sz="1000" b="0" i="1" u="none" strike="noStrike" kern="1200" cap="none" spc="0" normalizeH="0" baseline="0" noProof="0" dirty="0">
                <a:ln>
                  <a:noFill/>
                </a:ln>
                <a:solidFill>
                  <a:srgbClr val="000000"/>
                </a:solidFill>
                <a:effectLst/>
                <a:uLnTx/>
                <a:uFillTx/>
                <a:latin typeface="Arial"/>
                <a:ea typeface="+mn-ea"/>
                <a:cs typeface="+mn-cs"/>
                <a:hlinkClick r:id="rId4"/>
              </a:rPr>
              <a:t>qualitative research survey</a:t>
            </a:r>
            <a:r>
              <a:rPr kumimoji="0" lang="en-US" sz="1000" b="0" i="1" u="none" strike="noStrike" kern="1200" cap="none" spc="0" normalizeH="0" baseline="0" noProof="0" dirty="0">
                <a:ln>
                  <a:noFill/>
                </a:ln>
                <a:solidFill>
                  <a:srgbClr val="000000"/>
                </a:solidFill>
                <a:effectLst/>
                <a:uLnTx/>
                <a:uFillTx/>
                <a:latin typeface="Arial"/>
                <a:ea typeface="+mn-ea"/>
                <a:cs typeface="+mn-cs"/>
              </a:rPr>
              <a:t> received feedback from 143 residential members from Continental Divide (NM), Coos-Curry Electric/Beacon Broadband (OR), Maquoketa Valley (IA), and Otsego Electric (NY).</a:t>
            </a:r>
          </a:p>
        </p:txBody>
      </p:sp>
      <p:pic>
        <p:nvPicPr>
          <p:cNvPr id="5" name="Picture 4" descr="A close-up of a document&#10;&#10;AI-generated content may be incorrect.">
            <a:extLst>
              <a:ext uri="{FF2B5EF4-FFF2-40B4-BE49-F238E27FC236}">
                <a16:creationId xmlns:a16="http://schemas.microsoft.com/office/drawing/2014/main" id="{3A167D20-423A-22BE-9AE6-B97D2946E2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4162" y="1485873"/>
            <a:ext cx="8782050" cy="5168900"/>
          </a:xfrm>
          <a:prstGeom prst="rect">
            <a:avLst/>
          </a:prstGeom>
        </p:spPr>
      </p:pic>
    </p:spTree>
    <p:extLst>
      <p:ext uri="{BB962C8B-B14F-4D97-AF65-F5344CB8AC3E}">
        <p14:creationId xmlns:p14="http://schemas.microsoft.com/office/powerpoint/2010/main" val="3244618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6288E-8D5D-6179-A5C1-AB3366153C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166D97B-BFEB-A8FE-7FC9-1B741412C4AB}"/>
              </a:ext>
            </a:extLst>
          </p:cNvPr>
          <p:cNvSpPr>
            <a:spLocks noGrp="1"/>
          </p:cNvSpPr>
          <p:nvPr>
            <p:ph type="body" sz="quarter" idx="10"/>
          </p:nvPr>
        </p:nvSpPr>
        <p:spPr>
          <a:xfrm>
            <a:off x="524933" y="1122407"/>
            <a:ext cx="11142133" cy="607361"/>
          </a:xfrm>
        </p:spPr>
        <p:txBody>
          <a:bodyPr>
            <a:normAutofit fontScale="85000" lnSpcReduction="20000"/>
          </a:bodyPr>
          <a:lstStyle/>
          <a:p>
            <a:pPr marL="114300" indent="0">
              <a:buNone/>
            </a:pPr>
            <a:r>
              <a:rPr lang="en-US" dirty="0">
                <a:solidFill>
                  <a:schemeClr val="tx1">
                    <a:lumMod val="95000"/>
                    <a:lumOff val="5000"/>
                  </a:schemeClr>
                </a:solidFill>
              </a:rPr>
              <a:t>Published Studies: Home Buying in the Energy Transition</a:t>
            </a:r>
          </a:p>
        </p:txBody>
      </p:sp>
      <p:sp>
        <p:nvSpPr>
          <p:cNvPr id="3" name="TextBox 2">
            <a:extLst>
              <a:ext uri="{FF2B5EF4-FFF2-40B4-BE49-F238E27FC236}">
                <a16:creationId xmlns:a16="http://schemas.microsoft.com/office/drawing/2014/main" id="{AA0FC602-445F-23F2-6133-215CE6535529}"/>
              </a:ext>
            </a:extLst>
          </p:cNvPr>
          <p:cNvSpPr txBox="1"/>
          <p:nvPr/>
        </p:nvSpPr>
        <p:spPr>
          <a:xfrm>
            <a:off x="598553" y="1803199"/>
            <a:ext cx="11347013"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Co-sponsored by Touchstone Energy and conducted in partnership with the National Association of REALTORS® in April 2026, this qualitative research survey explores the role that energy efficiency and clean energy technologies play in the home-buying process.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While consumers highly value energy efficiency, they rarely receive the information they need when evaluating homes. This engagement gap is an opportunity for electricity providers to empower real estate agent and build relationships with residential customers.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4" name="Picture 3" descr="A person and person holding hands&#10;&#10;AI-generated content may be incorrect.">
            <a:extLst>
              <a:ext uri="{FF2B5EF4-FFF2-40B4-BE49-F238E27FC236}">
                <a16:creationId xmlns:a16="http://schemas.microsoft.com/office/drawing/2014/main" id="{08E5B0CC-CC4E-AAD5-464C-3CF8024FF6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4560" y="0"/>
            <a:ext cx="2377440" cy="1122407"/>
          </a:xfrm>
          <a:prstGeom prst="rect">
            <a:avLst/>
          </a:prstGeom>
        </p:spPr>
      </p:pic>
    </p:spTree>
    <p:extLst>
      <p:ext uri="{BB962C8B-B14F-4D97-AF65-F5344CB8AC3E}">
        <p14:creationId xmlns:p14="http://schemas.microsoft.com/office/powerpoint/2010/main" val="1661400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0FD25-F468-A0E4-79A1-0B1D720A26FF}"/>
            </a:ext>
          </a:extLst>
        </p:cNvPr>
        <p:cNvGrpSpPr/>
        <p:nvPr/>
      </p:nvGrpSpPr>
      <p:grpSpPr>
        <a:xfrm>
          <a:off x="0" y="0"/>
          <a:ext cx="0" cy="0"/>
          <a:chOff x="0" y="0"/>
          <a:chExt cx="0" cy="0"/>
        </a:xfrm>
      </p:grpSpPr>
      <p:pic>
        <p:nvPicPr>
          <p:cNvPr id="7" name="Picture 6" descr="A person shaking hands with a person&#10;&#10;AI-generated content may be incorrect.">
            <a:extLst>
              <a:ext uri="{FF2B5EF4-FFF2-40B4-BE49-F238E27FC236}">
                <a16:creationId xmlns:a16="http://schemas.microsoft.com/office/drawing/2014/main" id="{2C9C814C-E3AD-B17B-998B-AC7741A436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5687781" cy="6583680"/>
          </a:xfrm>
          <a:prstGeom prst="rect">
            <a:avLst/>
          </a:prstGeom>
        </p:spPr>
      </p:pic>
      <p:pic>
        <p:nvPicPr>
          <p:cNvPr id="9" name="Picture 8" descr="A blue background with white text&#10;&#10;AI-generated content may be incorrect.">
            <a:extLst>
              <a:ext uri="{FF2B5EF4-FFF2-40B4-BE49-F238E27FC236}">
                <a16:creationId xmlns:a16="http://schemas.microsoft.com/office/drawing/2014/main" id="{02678A12-B7BF-EB48-BB78-ECA8E03C6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9957" y="1440018"/>
            <a:ext cx="5361832" cy="3108960"/>
          </a:xfrm>
          <a:prstGeom prst="rect">
            <a:avLst/>
          </a:prstGeom>
        </p:spPr>
      </p:pic>
    </p:spTree>
    <p:extLst>
      <p:ext uri="{BB962C8B-B14F-4D97-AF65-F5344CB8AC3E}">
        <p14:creationId xmlns:p14="http://schemas.microsoft.com/office/powerpoint/2010/main" val="764830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BF07B-916B-AF59-E6D3-A99D681C12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2351F45-DF61-EB4F-D5AD-FECC8EE81093}"/>
              </a:ext>
            </a:extLst>
          </p:cNvPr>
          <p:cNvSpPr>
            <a:spLocks noGrp="1"/>
          </p:cNvSpPr>
          <p:nvPr>
            <p:ph type="body" sz="quarter" idx="10"/>
          </p:nvPr>
        </p:nvSpPr>
        <p:spPr>
          <a:xfrm>
            <a:off x="414687" y="577658"/>
            <a:ext cx="11142133" cy="607361"/>
          </a:xfrm>
        </p:spPr>
        <p:txBody>
          <a:bodyPr>
            <a:normAutofit fontScale="85000" lnSpcReduction="20000"/>
          </a:bodyPr>
          <a:lstStyle/>
          <a:p>
            <a:pPr marL="114300" indent="0">
              <a:buNone/>
            </a:pPr>
            <a:r>
              <a:rPr lang="en-US" dirty="0">
                <a:solidFill>
                  <a:schemeClr val="tx1">
                    <a:lumMod val="95000"/>
                    <a:lumOff val="5000"/>
                  </a:schemeClr>
                </a:solidFill>
              </a:rPr>
              <a:t>Pending Studies</a:t>
            </a:r>
          </a:p>
        </p:txBody>
      </p:sp>
      <p:graphicFrame>
        <p:nvGraphicFramePr>
          <p:cNvPr id="5" name="Table 4">
            <a:extLst>
              <a:ext uri="{FF2B5EF4-FFF2-40B4-BE49-F238E27FC236}">
                <a16:creationId xmlns:a16="http://schemas.microsoft.com/office/drawing/2014/main" id="{88527392-1ED3-6F82-FCD7-794CAA873118}"/>
              </a:ext>
            </a:extLst>
          </p:cNvPr>
          <p:cNvGraphicFramePr>
            <a:graphicFrameLocks noGrp="1"/>
          </p:cNvGraphicFramePr>
          <p:nvPr/>
        </p:nvGraphicFramePr>
        <p:xfrm>
          <a:off x="616085" y="1536699"/>
          <a:ext cx="11031167" cy="2973006"/>
        </p:xfrm>
        <a:graphic>
          <a:graphicData uri="http://schemas.openxmlformats.org/drawingml/2006/table">
            <a:tbl>
              <a:tblPr firstRow="1" bandRow="1">
                <a:tableStyleId>{073A0DAA-6AF3-43AB-8588-CEC1D06C72B9}</a:tableStyleId>
              </a:tblPr>
              <a:tblGrid>
                <a:gridCol w="2640242">
                  <a:extLst>
                    <a:ext uri="{9D8B030D-6E8A-4147-A177-3AD203B41FA5}">
                      <a16:colId xmlns:a16="http://schemas.microsoft.com/office/drawing/2014/main" val="2729078178"/>
                    </a:ext>
                  </a:extLst>
                </a:gridCol>
                <a:gridCol w="2215528">
                  <a:extLst>
                    <a:ext uri="{9D8B030D-6E8A-4147-A177-3AD203B41FA5}">
                      <a16:colId xmlns:a16="http://schemas.microsoft.com/office/drawing/2014/main" val="767064256"/>
                    </a:ext>
                  </a:extLst>
                </a:gridCol>
                <a:gridCol w="6175397">
                  <a:extLst>
                    <a:ext uri="{9D8B030D-6E8A-4147-A177-3AD203B41FA5}">
                      <a16:colId xmlns:a16="http://schemas.microsoft.com/office/drawing/2014/main" val="1922291718"/>
                    </a:ext>
                  </a:extLst>
                </a:gridCol>
              </a:tblGrid>
              <a:tr h="479517">
                <a:tc rowSpan="4">
                  <a:txBody>
                    <a:bodyPr/>
                    <a:lstStyle/>
                    <a:p>
                      <a:pPr algn="ctr"/>
                      <a:r>
                        <a:rPr lang="en-US" sz="1600" b="1" dirty="0">
                          <a:solidFill>
                            <a:schemeClr val="tx1">
                              <a:lumMod val="95000"/>
                              <a:lumOff val="5000"/>
                            </a:schemeClr>
                          </a:solidFill>
                        </a:rPr>
                        <a:t>Q3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lang="en-US" sz="1400" b="0" dirty="0">
                          <a:solidFill>
                            <a:schemeClr val="tx1">
                              <a:lumMod val="95000"/>
                              <a:lumOff val="5000"/>
                            </a:schemeClr>
                          </a:solidFill>
                        </a:rPr>
                        <a:t>August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solidFill>
                            <a:schemeClr val="tx1">
                              <a:lumMod val="95000"/>
                              <a:lumOff val="5000"/>
                            </a:schemeClr>
                          </a:solidFill>
                        </a:rPr>
                        <a:t>Gen 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4205917"/>
                  </a:ext>
                </a:extLst>
              </a:tr>
              <a:tr h="479517">
                <a:tc vMerge="1">
                  <a:txBody>
                    <a:bodyPr/>
                    <a:lstStyle/>
                    <a:p>
                      <a:endParaRPr lang="en-US"/>
                    </a:p>
                  </a:txBody>
                  <a:tcPr/>
                </a:tc>
                <a:tc>
                  <a:txBody>
                    <a:bodyPr/>
                    <a:lstStyle/>
                    <a:p>
                      <a:pPr algn="ctr"/>
                      <a:r>
                        <a:rPr lang="en-US" sz="1400" dirty="0"/>
                        <a:t>August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Exploring Energy Affordability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0028469"/>
                  </a:ext>
                </a:extLst>
              </a:tr>
              <a:tr h="479517">
                <a:tc vMerge="1">
                  <a:txBody>
                    <a:bodyPr/>
                    <a:lstStyle/>
                    <a:p>
                      <a:endParaRPr dirty="0"/>
                    </a:p>
                  </a:txBody>
                  <a:tcPr anchor="ctr">
                    <a:solidFill>
                      <a:schemeClr val="accent4">
                        <a:lumMod val="20000"/>
                        <a:lumOff val="80000"/>
                      </a:schemeClr>
                    </a:solidFill>
                  </a:tcPr>
                </a:tc>
                <a:tc>
                  <a:txBody>
                    <a:bodyPr/>
                    <a:lstStyle/>
                    <a:p>
                      <a:pPr algn="ctr"/>
                      <a:r>
                        <a:rPr lang="en-US" sz="1400" dirty="0"/>
                        <a:t>TBD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Cooperative Advantage Report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2311393"/>
                  </a:ext>
                </a:extLst>
              </a:tr>
              <a:tr h="479517">
                <a:tc vMerge="1">
                  <a:txBody>
                    <a:bodyPr/>
                    <a:lstStyle/>
                    <a:p>
                      <a:endParaRPr dirty="0"/>
                    </a:p>
                  </a:txBody>
                  <a:tcPr anchor="ctr">
                    <a:solidFill>
                      <a:schemeClr val="accent4">
                        <a:lumMod val="20000"/>
                        <a:lumOff val="80000"/>
                      </a:schemeClr>
                    </a:solidFill>
                  </a:tcPr>
                </a:tc>
                <a:tc>
                  <a:txBody>
                    <a:bodyPr/>
                    <a:lstStyle/>
                    <a:p>
                      <a:pPr algn="ctr"/>
                      <a:r>
                        <a:rPr lang="en-US" sz="1400" dirty="0"/>
                        <a:t>TBD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Community Engagement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1383738"/>
                  </a:ext>
                </a:extLst>
              </a:tr>
              <a:tr h="527469">
                <a:tc rowSpan="2">
                  <a:txBody>
                    <a:bodyPr/>
                    <a:lstStyle/>
                    <a:p>
                      <a:pPr algn="ctr"/>
                      <a:r>
                        <a:rPr lang="en-US" sz="1600" b="1" dirty="0">
                          <a:solidFill>
                            <a:schemeClr val="tx1">
                              <a:lumMod val="95000"/>
                              <a:lumOff val="5000"/>
                            </a:schemeClr>
                          </a:solidFill>
                        </a:rPr>
                        <a:t>Q4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lang="en-US" sz="1400" dirty="0"/>
                        <a:t>October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a:t>Analyzing Rate Choices: Implications for Consumer Behavior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9505180"/>
                  </a:ext>
                </a:extLst>
              </a:tr>
              <a:tr h="527469">
                <a:tc vMerge="1">
                  <a:txBody>
                    <a:bodyPr/>
                    <a:lstStyle/>
                    <a:p>
                      <a:endParaRP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10000"/>
                        <a:lumOff val="90000"/>
                      </a:schemeClr>
                    </a:solidFill>
                  </a:tcPr>
                </a:tc>
                <a:tc>
                  <a:txBody>
                    <a:bodyPr/>
                    <a:lstStyle/>
                    <a:p>
                      <a:pPr algn="ctr"/>
                      <a:r>
                        <a:rPr lang="en-US" sz="1400" dirty="0"/>
                        <a:t>TBD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dirty="0"/>
                        <a:t>Member Satisfaction and Engagement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3634241"/>
                  </a:ext>
                </a:extLst>
              </a:tr>
            </a:tbl>
          </a:graphicData>
        </a:graphic>
      </p:graphicFrame>
    </p:spTree>
    <p:extLst>
      <p:ext uri="{BB962C8B-B14F-4D97-AF65-F5344CB8AC3E}">
        <p14:creationId xmlns:p14="http://schemas.microsoft.com/office/powerpoint/2010/main" val="145275291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215</Words>
  <Application>Microsoft Office PowerPoint</Application>
  <PresentationFormat>Widescreen</PresentationFormat>
  <Paragraphs>31</Paragraphs>
  <Slides>6</Slides>
  <Notes>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Aptos</vt:lpstr>
      <vt:lpstr>Arial</vt:lpstr>
      <vt:lpstr>Calibri Light</vt:lpstr>
      <vt:lpstr>Simple Light</vt:lpstr>
      <vt:lpstr>1_Simple Light</vt:lpstr>
      <vt:lpstr>Published and Pending Studies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Hoelger, Angelika</dc:creator>
  <cp:lastModifiedBy>Hoelger, Angelika</cp:lastModifiedBy>
  <cp:revision>1</cp:revision>
  <dcterms:created xsi:type="dcterms:W3CDTF">2026-07-15T17:26:04Z</dcterms:created>
  <dcterms:modified xsi:type="dcterms:W3CDTF">2026-07-15T17:26:15Z</dcterms:modified>
</cp:coreProperties>
</file>