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xml" ContentType="application/vnd.openxmlformats-officedocument.presentationml.tag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tags/tag3.xml" ContentType="application/vnd.openxmlformats-officedocument.presentationml.tags+xml"/>
  <Override PartName="/ppt/notesSlides/notesSlide11.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5.xml" ContentType="application/vnd.openxmlformats-officedocument.drawingml.chart+xml"/>
  <Override PartName="/ppt/notesSlides/notesSlide14.xml" ContentType="application/vnd.openxmlformats-officedocument.presentationml.notesSlide+xml"/>
  <Override PartName="/ppt/charts/chart6.xml" ContentType="application/vnd.openxmlformats-officedocument.drawingml.chart+xml"/>
  <Override PartName="/ppt/notesSlides/notesSlide15.xml" ContentType="application/vnd.openxmlformats-officedocument.presentationml.notesSlide+xml"/>
  <Override PartName="/ppt/charts/chart7.xml" ContentType="application/vnd.openxmlformats-officedocument.drawingml.chart+xml"/>
  <Override PartName="/ppt/notesSlides/notesSlide16.xml" ContentType="application/vnd.openxmlformats-officedocument.presentationml.notesSlide+xml"/>
  <Override PartName="/ppt/charts/chart8.xml" ContentType="application/vnd.openxmlformats-officedocument.drawingml.chart+xml"/>
  <Override PartName="/ppt/notesSlides/notesSlide17.xml" ContentType="application/vnd.openxmlformats-officedocument.presentationml.notesSlide+xml"/>
  <Override PartName="/ppt/charts/chart9.xml" ContentType="application/vnd.openxmlformats-officedocument.drawingml.chart+xml"/>
  <Override PartName="/ppt/notesSlides/notesSlide18.xml" ContentType="application/vnd.openxmlformats-officedocument.presentationml.notesSlide+xml"/>
  <Override PartName="/ppt/charts/chart10.xml" ContentType="application/vnd.openxmlformats-officedocument.drawingml.char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60" r:id="rId4"/>
    <p:sldMasterId id="2147484291" r:id="rId5"/>
  </p:sldMasterIdLst>
  <p:notesMasterIdLst>
    <p:notesMasterId r:id="rId27"/>
  </p:notesMasterIdLst>
  <p:handoutMasterIdLst>
    <p:handoutMasterId r:id="rId28"/>
  </p:handoutMasterIdLst>
  <p:sldIdLst>
    <p:sldId id="1429" r:id="rId6"/>
    <p:sldId id="10730" r:id="rId7"/>
    <p:sldId id="10759" r:id="rId8"/>
    <p:sldId id="10462" r:id="rId9"/>
    <p:sldId id="10463" r:id="rId10"/>
    <p:sldId id="455" r:id="rId11"/>
    <p:sldId id="10556" r:id="rId12"/>
    <p:sldId id="10403" r:id="rId13"/>
    <p:sldId id="10761" r:id="rId14"/>
    <p:sldId id="10738" r:id="rId15"/>
    <p:sldId id="10739" r:id="rId16"/>
    <p:sldId id="10760" r:id="rId17"/>
    <p:sldId id="10589" r:id="rId18"/>
    <p:sldId id="2146851057" r:id="rId19"/>
    <p:sldId id="10562" r:id="rId20"/>
    <p:sldId id="2146851058" r:id="rId21"/>
    <p:sldId id="10747" r:id="rId22"/>
    <p:sldId id="2146851059" r:id="rId23"/>
    <p:sldId id="10707" r:id="rId24"/>
    <p:sldId id="10750" r:id="rId25"/>
    <p:sldId id="1075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A64C33-9E24-5333-4E5F-007C48533C0C}" name="Jaeson Bernardino" initials="JB" userId="Jaeson Bernardino" providerId="None"/>
  <p188:author id="{35276C6A-65FA-250C-19EB-05BE9C5A81BF}" name="Kelly Stallard" initials="KS" userId="S::KStallard@cfigroup.com::2831125a-5f8a-468d-bfd9-da38dd7273e5" providerId="AD"/>
  <p188:author id="{1BA5928D-8531-C6CF-DD55-08B2E0A42C0A}" name="Adams, Jana" initials="JA" userId="S::jxa13@va.nreca.org::ede22861-19eb-4ba7-9227-5dcfc1068894" providerId="AD"/>
  <p188:author id="{AB04A2A4-DCA7-C6C0-92B3-36E9DF60C287}" name="Jen Waugh" initials="JW" userId="S::jwaugh@cfigroup.com::c0a1e73e-4404-4ee1-892c-230a7a68dcc9" providerId="AD"/>
  <p188:author id="{E1CEC9B0-456F-3216-B39F-7DFED97BF96D}" name="Kelly Stallard" initials="KS" userId="S::kstallard@cfigroup.com::2831125a-5f8a-468d-bfd9-da38dd7273e5" providerId="AD"/>
  <p188:author id="{2E748DD0-5807-6DA0-305B-18086908BCF7}" name="Jen Waugh" initials="JW" userId="S::JWaugh@cfigroup.com::c0a1e73e-4404-4ee1-892c-230a7a68dcc9" providerId="AD"/>
  <p188:author id="{C25A9ED2-342F-9CA3-99F1-3E6AA8F7C17B}" name="Sarah J. Lefebvre" initials="SL" userId="S::slefebvre@cfigroup.com::488e9b96-be79-4ce5-84ee-39e57f355405" providerId="AD"/>
  <p188:author id="{A0D320E0-5D8D-761B-B212-E77D0D1C1562}" name="Hoelger, Angelika" initials="AH" userId="S::axh16@va.nreca.org::89a72882-d386-4d56-aad9-779eff399b61" providerId="AD"/>
  <p188:author id="{A7E8ECF9-FA0A-023A-F7A0-368A72D31A55}" name="Cristiano, Mary Ann" initials="CM" userId="S::mxc17@va.nreca.org::ec07dc58-8352-4427-8a4c-60dd70b15bf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tt Browning" initials="MB" lastIdx="1" clrIdx="0">
    <p:extLst>
      <p:ext uri="{19B8F6BF-5375-455C-9EA6-DF929625EA0E}">
        <p15:presenceInfo xmlns:p15="http://schemas.microsoft.com/office/powerpoint/2012/main" userId="955a68cf1318217e" providerId="Windows Live"/>
      </p:ext>
    </p:extLst>
  </p:cmAuthor>
  <p:cmAuthor id="2" name="Jeff Aldridge" initials="JA" lastIdx="28" clrIdx="1">
    <p:extLst>
      <p:ext uri="{19B8F6BF-5375-455C-9EA6-DF929625EA0E}">
        <p15:presenceInfo xmlns:p15="http://schemas.microsoft.com/office/powerpoint/2012/main" userId="S::jaldridge@cfigroup.com::35155919-cb59-4ab6-8164-6cd4906ac1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546D"/>
    <a:srgbClr val="BFBFBF"/>
    <a:srgbClr val="0D7988"/>
    <a:srgbClr val="FDFDFD"/>
    <a:srgbClr val="FFFFCC"/>
    <a:srgbClr val="16A3B7"/>
    <a:srgbClr val="576681"/>
    <a:srgbClr val="343F52"/>
    <a:srgbClr val="FF9999"/>
    <a:srgbClr val="2F58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7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572217126514652"/>
          <c:y val="0.10297150950058498"/>
          <c:w val="0.7742778287348534"/>
          <c:h val="0.75886687372149875"/>
        </c:manualLayout>
      </c:layout>
      <c:barChart>
        <c:barDir val="col"/>
        <c:grouping val="clustered"/>
        <c:varyColors val="0"/>
        <c:ser>
          <c:idx val="0"/>
          <c:order val="0"/>
          <c:tx>
            <c:strRef>
              <c:f>Sheet1!$B$1</c:f>
              <c:strCache>
                <c:ptCount val="1"/>
              </c:strCache>
            </c:strRef>
          </c:tx>
          <c:spPr>
            <a:solidFill>
              <a:schemeClr val="bg1">
                <a:lumMod val="75000"/>
              </a:schemeClr>
            </a:solidFill>
            <a:ln>
              <a:noFill/>
            </a:ln>
            <a:effectLst/>
          </c:spPr>
          <c:invertIfNegative val="0"/>
          <c:dPt>
            <c:idx val="0"/>
            <c:invertIfNegative val="0"/>
            <c:bubble3D val="0"/>
            <c:spPr>
              <a:solidFill>
                <a:srgbClr val="45546D"/>
              </a:solidFill>
              <a:ln>
                <a:solidFill>
                  <a:srgbClr val="087988"/>
                </a:solidFill>
              </a:ln>
              <a:effectLst/>
            </c:spPr>
            <c:extLst>
              <c:ext xmlns:c16="http://schemas.microsoft.com/office/drawing/2014/chart" uri="{C3380CC4-5D6E-409C-BE32-E72D297353CC}">
                <c16:uniqueId val="{00000001-AB77-4AF4-8ABA-0DA2F841E971}"/>
              </c:ext>
            </c:extLst>
          </c:dPt>
          <c:dPt>
            <c:idx val="1"/>
            <c:invertIfNegative val="0"/>
            <c:bubble3D val="0"/>
            <c:spPr>
              <a:solidFill>
                <a:schemeClr val="bg1">
                  <a:lumMod val="75000"/>
                </a:schemeClr>
              </a:solidFill>
              <a:ln>
                <a:noFill/>
              </a:ln>
              <a:effectLst/>
            </c:spPr>
            <c:extLst>
              <c:ext xmlns:c16="http://schemas.microsoft.com/office/drawing/2014/chart" uri="{C3380CC4-5D6E-409C-BE32-E72D297353CC}">
                <c16:uniqueId val="{00000003-AB77-4AF4-8ABA-0DA2F841E971}"/>
              </c:ext>
            </c:extLst>
          </c:dPt>
          <c:dPt>
            <c:idx val="2"/>
            <c:invertIfNegative val="0"/>
            <c:bubble3D val="0"/>
            <c:spPr>
              <a:solidFill>
                <a:schemeClr val="bg1">
                  <a:lumMod val="75000"/>
                </a:schemeClr>
              </a:solidFill>
              <a:ln>
                <a:noFill/>
              </a:ln>
              <a:effectLst/>
            </c:spPr>
            <c:extLst>
              <c:ext xmlns:c16="http://schemas.microsoft.com/office/drawing/2014/chart" uri="{C3380CC4-5D6E-409C-BE32-E72D297353CC}">
                <c16:uniqueId val="{00000005-D322-40E2-A422-D592F882482E}"/>
              </c:ext>
            </c:extLst>
          </c:dPt>
          <c:dPt>
            <c:idx val="3"/>
            <c:invertIfNegative val="0"/>
            <c:bubble3D val="0"/>
            <c:spPr>
              <a:solidFill>
                <a:schemeClr val="bg1">
                  <a:lumMod val="75000"/>
                </a:schemeClr>
              </a:solidFill>
              <a:ln>
                <a:noFill/>
              </a:ln>
              <a:effectLst/>
            </c:spPr>
            <c:extLst>
              <c:ext xmlns:c16="http://schemas.microsoft.com/office/drawing/2014/chart" uri="{C3380CC4-5D6E-409C-BE32-E72D297353CC}">
                <c16:uniqueId val="{00000007-AB77-4AF4-8ABA-0DA2F841E971}"/>
              </c:ext>
            </c:extLst>
          </c:dPt>
          <c:dPt>
            <c:idx val="5"/>
            <c:invertIfNegative val="0"/>
            <c:bubble3D val="0"/>
            <c:spPr>
              <a:solidFill>
                <a:schemeClr val="tx2"/>
              </a:solidFill>
              <a:ln>
                <a:noFill/>
              </a:ln>
              <a:effectLst/>
            </c:spPr>
            <c:extLst>
              <c:ext xmlns:c16="http://schemas.microsoft.com/office/drawing/2014/chart" uri="{C3380CC4-5D6E-409C-BE32-E72D297353CC}">
                <c16:uniqueId val="{00000009-925B-4EED-A464-FEB63C8530AD}"/>
              </c:ext>
            </c:extLst>
          </c:dPt>
          <c:dPt>
            <c:idx val="6"/>
            <c:invertIfNegative val="0"/>
            <c:bubble3D val="0"/>
            <c:spPr>
              <a:solidFill>
                <a:schemeClr val="tx2"/>
              </a:solidFill>
              <a:ln>
                <a:noFill/>
              </a:ln>
              <a:effectLst/>
            </c:spPr>
            <c:extLst>
              <c:ext xmlns:c16="http://schemas.microsoft.com/office/drawing/2014/chart" uri="{C3380CC4-5D6E-409C-BE32-E72D297353CC}">
                <c16:uniqueId val="{00000000-402A-4F9A-9821-FA2A6864C84A}"/>
              </c:ext>
            </c:extLst>
          </c:dPt>
          <c:dPt>
            <c:idx val="7"/>
            <c:invertIfNegative val="0"/>
            <c:bubble3D val="0"/>
            <c:spPr>
              <a:solidFill>
                <a:schemeClr val="tx2"/>
              </a:solidFill>
              <a:ln>
                <a:noFill/>
              </a:ln>
              <a:effectLst/>
            </c:spPr>
            <c:extLst>
              <c:ext xmlns:c16="http://schemas.microsoft.com/office/drawing/2014/chart" uri="{C3380CC4-5D6E-409C-BE32-E72D297353CC}">
                <c16:uniqueId val="{0000000D-6E0B-4908-A421-280E7D132854}"/>
              </c:ext>
            </c:extLst>
          </c:dPt>
          <c:dPt>
            <c:idx val="8"/>
            <c:invertIfNegative val="0"/>
            <c:bubble3D val="0"/>
            <c:spPr>
              <a:solidFill>
                <a:schemeClr val="tx2"/>
              </a:solidFill>
              <a:ln>
                <a:noFill/>
              </a:ln>
              <a:effectLst/>
            </c:spPr>
            <c:extLst>
              <c:ext xmlns:c16="http://schemas.microsoft.com/office/drawing/2014/chart" uri="{C3380CC4-5D6E-409C-BE32-E72D297353CC}">
                <c16:uniqueId val="{0000000C-26CB-48DC-AAC7-8D76ED28F996}"/>
              </c:ext>
            </c:extLst>
          </c:dPt>
          <c:dPt>
            <c:idx val="9"/>
            <c:invertIfNegative val="0"/>
            <c:bubble3D val="0"/>
            <c:spPr>
              <a:solidFill>
                <a:schemeClr val="tx2"/>
              </a:solidFill>
              <a:ln>
                <a:noFill/>
              </a:ln>
              <a:effectLst/>
            </c:spPr>
            <c:extLst>
              <c:ext xmlns:c16="http://schemas.microsoft.com/office/drawing/2014/chart" uri="{C3380CC4-5D6E-409C-BE32-E72D297353CC}">
                <c16:uniqueId val="{00000010-943C-4739-90F8-E3475ED97FEB}"/>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Sheet1!$A$2:$A$11</c:f>
              <c:strCache>
                <c:ptCount val="10"/>
                <c:pt idx="0">
                  <c:v>2026 National Cooperative Advantage ACSI Score</c:v>
                </c:pt>
                <c:pt idx="1">
                  <c:v>Overall Satifaction</c:v>
                </c:pt>
                <c:pt idx="2">
                  <c:v>Compared to Expectations</c:v>
                </c:pt>
                <c:pt idx="3">
                  <c:v>Compared to Ideal</c:v>
                </c:pt>
                <c:pt idx="5">
                  <c:v>Cooperative Utilities </c:v>
                </c:pt>
                <c:pt idx="6">
                  <c:v>Municipal Utilities</c:v>
                </c:pt>
                <c:pt idx="7">
                  <c:v>Utility Industry </c:v>
                </c:pt>
                <c:pt idx="8">
                  <c:v>Electric Investor-Owned Utilities</c:v>
                </c:pt>
                <c:pt idx="9">
                  <c:v>Gas Investor-Owned Utilities</c:v>
                </c:pt>
              </c:strCache>
            </c:strRef>
          </c:cat>
          <c:val>
            <c:numRef>
              <c:f>Sheet1!$B$2:$B$11</c:f>
              <c:numCache>
                <c:formatCode>0</c:formatCode>
                <c:ptCount val="10"/>
                <c:pt idx="0">
                  <c:v>86</c:v>
                </c:pt>
                <c:pt idx="1">
                  <c:v>89</c:v>
                </c:pt>
                <c:pt idx="2">
                  <c:v>84</c:v>
                </c:pt>
                <c:pt idx="3">
                  <c:v>85</c:v>
                </c:pt>
                <c:pt idx="5">
                  <c:v>77</c:v>
                </c:pt>
                <c:pt idx="6">
                  <c:v>74</c:v>
                </c:pt>
                <c:pt idx="7">
                  <c:v>73</c:v>
                </c:pt>
                <c:pt idx="8">
                  <c:v>72</c:v>
                </c:pt>
                <c:pt idx="9">
                  <c:v>74</c:v>
                </c:pt>
              </c:numCache>
            </c:numRef>
          </c:val>
          <c:extLst>
            <c:ext xmlns:c16="http://schemas.microsoft.com/office/drawing/2014/chart" uri="{C3380CC4-5D6E-409C-BE32-E72D297353CC}">
              <c16:uniqueId val="{0000000E-AB77-4AF4-8ABA-0DA2F841E971}"/>
            </c:ext>
          </c:extLst>
        </c:ser>
        <c:dLbls>
          <c:showLegendKey val="0"/>
          <c:showVal val="0"/>
          <c:showCatName val="0"/>
          <c:showSerName val="0"/>
          <c:showPercent val="0"/>
          <c:showBubbleSize val="0"/>
        </c:dLbls>
        <c:gapWidth val="75"/>
        <c:overlap val="-24"/>
        <c:axId val="1673687039"/>
        <c:axId val="1673688735"/>
      </c:barChart>
      <c:catAx>
        <c:axId val="1673687039"/>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673688735"/>
        <c:crosses val="autoZero"/>
        <c:auto val="1"/>
        <c:lblAlgn val="ctr"/>
        <c:lblOffset val="100"/>
        <c:noMultiLvlLbl val="0"/>
      </c:catAx>
      <c:valAx>
        <c:axId val="1673688735"/>
        <c:scaling>
          <c:orientation val="minMax"/>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 b="0" i="0" u="none" strike="noStrike" kern="1200" baseline="0">
                <a:solidFill>
                  <a:schemeClr val="bg1"/>
                </a:solidFill>
                <a:latin typeface="+mn-lt"/>
                <a:ea typeface="+mn-ea"/>
                <a:cs typeface="+mn-cs"/>
              </a:defRPr>
            </a:pPr>
            <a:endParaRPr lang="en-US"/>
          </a:p>
        </c:txPr>
        <c:crossAx val="1673687039"/>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9655574903476017E-2"/>
          <c:y val="7.454178643172335E-2"/>
          <c:w val="0.87824371546310354"/>
          <c:h val="0.64882400648824001"/>
        </c:manualLayout>
      </c:layout>
      <c:barChart>
        <c:barDir val="col"/>
        <c:grouping val="clustered"/>
        <c:varyColors val="0"/>
        <c:ser>
          <c:idx val="3"/>
          <c:order val="3"/>
          <c:tx>
            <c:strRef>
              <c:f>'Tetra Bar'!$E$1</c:f>
              <c:strCache>
                <c:ptCount val="1"/>
                <c:pt idx="0">
                  <c:v>2025
(n = 11,458)</c:v>
                </c:pt>
              </c:strCache>
            </c:strRef>
          </c:tx>
          <c:spPr>
            <a:solidFill>
              <a:srgbClr val="45546D"/>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Nova Light" panose="020B0304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'Tetra Bar'!$A$2:$A$4</c:f>
              <c:strCache>
                <c:ptCount val="3"/>
                <c:pt idx="0">
                  <c:v>Member/Owner</c:v>
                </c:pt>
                <c:pt idx="1">
                  <c:v>Customer</c:v>
                </c:pt>
                <c:pt idx="2">
                  <c:v>Don't know</c:v>
                </c:pt>
              </c:strCache>
            </c:strRef>
          </c:cat>
          <c:val>
            <c:numRef>
              <c:f>'Tetra Bar'!$E$2:$E$4</c:f>
              <c:numCache>
                <c:formatCode>0%</c:formatCode>
                <c:ptCount val="3"/>
                <c:pt idx="0">
                  <c:v>0.43</c:v>
                </c:pt>
                <c:pt idx="1">
                  <c:v>0.53</c:v>
                </c:pt>
                <c:pt idx="2">
                  <c:v>0.04</c:v>
                </c:pt>
              </c:numCache>
            </c:numRef>
          </c:val>
          <c:extLst>
            <c:ext xmlns:c16="http://schemas.microsoft.com/office/drawing/2014/chart" uri="{C3380CC4-5D6E-409C-BE32-E72D297353CC}">
              <c16:uniqueId val="{00000001-962C-42D8-AB13-66758B199907}"/>
            </c:ext>
          </c:extLst>
        </c:ser>
        <c:ser>
          <c:idx val="4"/>
          <c:order val="4"/>
          <c:tx>
            <c:strRef>
              <c:f>'Tetra Bar'!$F$1</c:f>
              <c:strCache>
                <c:ptCount val="1"/>
                <c:pt idx="0">
                  <c:v>2026
(n = 17,539)</c:v>
                </c:pt>
              </c:strCache>
            </c:strRef>
          </c:tx>
          <c:spPr>
            <a:solidFill>
              <a:srgbClr val="0D7988"/>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Nova Light" panose="020B0304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'Tetra Bar'!$A$2:$A$4</c:f>
              <c:strCache>
                <c:ptCount val="3"/>
                <c:pt idx="0">
                  <c:v>Member/Owner</c:v>
                </c:pt>
                <c:pt idx="1">
                  <c:v>Customer</c:v>
                </c:pt>
                <c:pt idx="2">
                  <c:v>Don't know</c:v>
                </c:pt>
              </c:strCache>
            </c:strRef>
          </c:cat>
          <c:val>
            <c:numRef>
              <c:f>'Tetra Bar'!$F$2:$F$4</c:f>
              <c:numCache>
                <c:formatCode>0%</c:formatCode>
                <c:ptCount val="3"/>
                <c:pt idx="0">
                  <c:v>0.43</c:v>
                </c:pt>
                <c:pt idx="1">
                  <c:v>0.53</c:v>
                </c:pt>
                <c:pt idx="2">
                  <c:v>0.04</c:v>
                </c:pt>
              </c:numCache>
            </c:numRef>
          </c:val>
          <c:extLst>
            <c:ext xmlns:c16="http://schemas.microsoft.com/office/drawing/2014/chart" uri="{C3380CC4-5D6E-409C-BE32-E72D297353CC}">
              <c16:uniqueId val="{00000002-962C-42D8-AB13-66758B199907}"/>
            </c:ext>
          </c:extLst>
        </c:ser>
        <c:dLbls>
          <c:showLegendKey val="0"/>
          <c:showVal val="0"/>
          <c:showCatName val="0"/>
          <c:showSerName val="0"/>
          <c:showPercent val="0"/>
          <c:showBubbleSize val="0"/>
        </c:dLbls>
        <c:gapWidth val="219"/>
        <c:overlap val="-5"/>
        <c:axId val="732883519"/>
        <c:axId val="1143665327"/>
        <c:extLst>
          <c:ext xmlns:c15="http://schemas.microsoft.com/office/drawing/2012/chart" uri="{02D57815-91ED-43cb-92C2-25804820EDAC}">
            <c15:filteredBarSeries>
              <c15:ser>
                <c:idx val="0"/>
                <c:order val="0"/>
                <c:tx>
                  <c:strRef>
                    <c:extLst>
                      <c:ext uri="{02D57815-91ED-43cb-92C2-25804820EDAC}">
                        <c15:formulaRef>
                          <c15:sqref>'Tetra Bar'!$B$1</c15:sqref>
                        </c15:formulaRef>
                      </c:ext>
                    </c:extLst>
                    <c:strCache>
                      <c:ptCount val="1"/>
                      <c:pt idx="0">
                        <c:v>2025
(n = 11,458)</c:v>
                      </c:pt>
                    </c:strCache>
                  </c:strRef>
                </c:tx>
                <c:spPr>
                  <a:solidFill>
                    <a:srgbClr val="3F3F3F"/>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Nova Light" panose="020B0304020202020204" pitchFamily="34" charset="0"/>
                          <a:ea typeface="+mn-ea"/>
                          <a:cs typeface="+mn-cs"/>
                        </a:defRPr>
                      </a:pPr>
                      <a:endParaRPr lang="en-US"/>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'Tetra Bar'!$A$2:$A$4</c15:sqref>
                        </c15:formulaRef>
                      </c:ext>
                    </c:extLst>
                    <c:strCache>
                      <c:ptCount val="3"/>
                      <c:pt idx="0">
                        <c:v>Member/Owner</c:v>
                      </c:pt>
                      <c:pt idx="1">
                        <c:v>Customer</c:v>
                      </c:pt>
                      <c:pt idx="2">
                        <c:v>Don't know</c:v>
                      </c:pt>
                    </c:strCache>
                  </c:strRef>
                </c:cat>
                <c:val>
                  <c:numRef>
                    <c:extLst>
                      <c:ext uri="{02D57815-91ED-43cb-92C2-25804820EDAC}">
                        <c15:formulaRef>
                          <c15:sqref>'Tetra Bar'!$B$2:$B$4</c15:sqref>
                        </c15:formulaRef>
                      </c:ext>
                    </c:extLst>
                    <c:numCache>
                      <c:formatCode>0%</c:formatCode>
                      <c:ptCount val="3"/>
                      <c:pt idx="0">
                        <c:v>0.43</c:v>
                      </c:pt>
                      <c:pt idx="1">
                        <c:v>0.53</c:v>
                      </c:pt>
                      <c:pt idx="2">
                        <c:v>0.04</c:v>
                      </c:pt>
                    </c:numCache>
                  </c:numRef>
                </c:val>
                <c:extLst>
                  <c:ext xmlns:c16="http://schemas.microsoft.com/office/drawing/2014/chart" uri="{C3380CC4-5D6E-409C-BE32-E72D297353CC}">
                    <c16:uniqueId val="{00000000-0165-4FAC-A970-B5C05D18B7E8}"/>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'Tetra Bar'!$C$1</c15:sqref>
                        </c15:formulaRef>
                      </c:ext>
                    </c:extLst>
                    <c:strCache>
                      <c:ptCount val="1"/>
                      <c:pt idx="0">
                        <c:v>2025
(n = 11,458)</c:v>
                      </c:pt>
                    </c:strCache>
                  </c:strRef>
                </c:tx>
                <c:spPr>
                  <a:solidFill>
                    <a:srgbClr val="2F58A7"/>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Nova Light" panose="020B0304020202020204" pitchFamily="34" charset="0"/>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'Tetra Bar'!$A$2:$A$4</c15:sqref>
                        </c15:formulaRef>
                      </c:ext>
                    </c:extLst>
                    <c:strCache>
                      <c:ptCount val="3"/>
                      <c:pt idx="0">
                        <c:v>Member/Owner</c:v>
                      </c:pt>
                      <c:pt idx="1">
                        <c:v>Customer</c:v>
                      </c:pt>
                      <c:pt idx="2">
                        <c:v>Don't know</c:v>
                      </c:pt>
                    </c:strCache>
                  </c:strRef>
                </c:cat>
                <c:val>
                  <c:numRef>
                    <c:extLst xmlns:c15="http://schemas.microsoft.com/office/drawing/2012/chart">
                      <c:ext xmlns:c15="http://schemas.microsoft.com/office/drawing/2012/chart" uri="{02D57815-91ED-43cb-92C2-25804820EDAC}">
                        <c15:formulaRef>
                          <c15:sqref>'Tetra Bar'!$C$2:$C$4</c15:sqref>
                        </c15:formulaRef>
                      </c:ext>
                    </c:extLst>
                    <c:numCache>
                      <c:formatCode>0%</c:formatCode>
                      <c:ptCount val="3"/>
                      <c:pt idx="0">
                        <c:v>0.43</c:v>
                      </c:pt>
                      <c:pt idx="1">
                        <c:v>0.53</c:v>
                      </c:pt>
                      <c:pt idx="2">
                        <c:v>0.04</c:v>
                      </c:pt>
                    </c:numCache>
                  </c:numRef>
                </c:val>
                <c:extLst xmlns:c15="http://schemas.microsoft.com/office/drawing/2012/chart">
                  <c:ext xmlns:c16="http://schemas.microsoft.com/office/drawing/2014/chart" uri="{C3380CC4-5D6E-409C-BE32-E72D297353CC}">
                    <c16:uniqueId val="{00000001-0165-4FAC-A970-B5C05D18B7E8}"/>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'Tetra Bar'!$D$1</c15:sqref>
                        </c15:formulaRef>
                      </c:ext>
                    </c:extLst>
                    <c:strCache>
                      <c:ptCount val="1"/>
                      <c:pt idx="0">
                        <c:v>2025
(n = 11,458)</c:v>
                      </c:pt>
                    </c:strCache>
                  </c:strRef>
                </c:tx>
                <c:spPr>
                  <a:solidFill>
                    <a:srgbClr val="A1CAEC"/>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Nova Light" panose="020B0304020202020204" pitchFamily="34" charset="0"/>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'Tetra Bar'!$A$2:$A$4</c15:sqref>
                        </c15:formulaRef>
                      </c:ext>
                    </c:extLst>
                    <c:strCache>
                      <c:ptCount val="3"/>
                      <c:pt idx="0">
                        <c:v>Member/Owner</c:v>
                      </c:pt>
                      <c:pt idx="1">
                        <c:v>Customer</c:v>
                      </c:pt>
                      <c:pt idx="2">
                        <c:v>Don't know</c:v>
                      </c:pt>
                    </c:strCache>
                  </c:strRef>
                </c:cat>
                <c:val>
                  <c:numRef>
                    <c:extLst xmlns:c15="http://schemas.microsoft.com/office/drawing/2012/chart">
                      <c:ext xmlns:c15="http://schemas.microsoft.com/office/drawing/2012/chart" uri="{02D57815-91ED-43cb-92C2-25804820EDAC}">
                        <c15:formulaRef>
                          <c15:sqref>'Tetra Bar'!$D$2:$D$4</c15:sqref>
                        </c15:formulaRef>
                      </c:ext>
                    </c:extLst>
                    <c:numCache>
                      <c:formatCode>0%</c:formatCode>
                      <c:ptCount val="3"/>
                      <c:pt idx="0">
                        <c:v>0.43</c:v>
                      </c:pt>
                      <c:pt idx="1">
                        <c:v>0.53</c:v>
                      </c:pt>
                      <c:pt idx="2">
                        <c:v>0.04</c:v>
                      </c:pt>
                    </c:numCache>
                  </c:numRef>
                </c:val>
                <c:extLst xmlns:c15="http://schemas.microsoft.com/office/drawing/2012/chart">
                  <c:ext xmlns:c16="http://schemas.microsoft.com/office/drawing/2014/chart" uri="{C3380CC4-5D6E-409C-BE32-E72D297353CC}">
                    <c16:uniqueId val="{00000002-0165-4FAC-A970-B5C05D18B7E8}"/>
                  </c:ext>
                </c:extLst>
              </c15:ser>
            </c15:filteredBarSeries>
          </c:ext>
        </c:extLst>
      </c:barChart>
      <c:barChart>
        <c:barDir val="col"/>
        <c:grouping val="clustered"/>
        <c:varyColors val="0"/>
        <c:ser>
          <c:idx val="8"/>
          <c:order val="8"/>
          <c:tx>
            <c:strRef>
              <c:f>'Tetra Bar'!$J$1</c:f>
              <c:strCache>
                <c:ptCount val="1"/>
                <c:pt idx="0">
                  <c:v>2025</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Nova Light" panose="020B03040202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'Tetra Bar'!$A$2:$A$4</c:f>
              <c:strCache>
                <c:ptCount val="3"/>
                <c:pt idx="0">
                  <c:v>Member/Owner</c:v>
                </c:pt>
                <c:pt idx="1">
                  <c:v>Customer</c:v>
                </c:pt>
                <c:pt idx="2">
                  <c:v>Don't know</c:v>
                </c:pt>
              </c:strCache>
            </c:strRef>
          </c:cat>
          <c:val>
            <c:numRef>
              <c:f>'Tetra Bar'!$J$2:$J$4</c:f>
              <c:numCache>
                <c:formatCode>0</c:formatCode>
                <c:ptCount val="3"/>
                <c:pt idx="0">
                  <c:v>92</c:v>
                </c:pt>
                <c:pt idx="1">
                  <c:v>81</c:v>
                </c:pt>
                <c:pt idx="2">
                  <c:v>81</c:v>
                </c:pt>
              </c:numCache>
            </c:numRef>
          </c:val>
          <c:extLst>
            <c:ext xmlns:c16="http://schemas.microsoft.com/office/drawing/2014/chart" uri="{C3380CC4-5D6E-409C-BE32-E72D297353CC}">
              <c16:uniqueId val="{00000009-962C-42D8-AB13-66758B199907}"/>
            </c:ext>
          </c:extLst>
        </c:ser>
        <c:ser>
          <c:idx val="9"/>
          <c:order val="9"/>
          <c:tx>
            <c:strRef>
              <c:f>'Tetra Bar'!$K$1</c:f>
              <c:strCache>
                <c:ptCount val="1"/>
                <c:pt idx="0">
                  <c:v>2026</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Nova Light" panose="020B03040202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'Tetra Bar'!$A$2:$A$4</c:f>
              <c:strCache>
                <c:ptCount val="3"/>
                <c:pt idx="0">
                  <c:v>Member/Owner</c:v>
                </c:pt>
                <c:pt idx="1">
                  <c:v>Customer</c:v>
                </c:pt>
                <c:pt idx="2">
                  <c:v>Don't know</c:v>
                </c:pt>
              </c:strCache>
            </c:strRef>
          </c:cat>
          <c:val>
            <c:numRef>
              <c:f>'Tetra Bar'!$K$2:$K$4</c:f>
              <c:numCache>
                <c:formatCode>0</c:formatCode>
                <c:ptCount val="3"/>
                <c:pt idx="0">
                  <c:v>92</c:v>
                </c:pt>
                <c:pt idx="1">
                  <c:v>82</c:v>
                </c:pt>
                <c:pt idx="2">
                  <c:v>76</c:v>
                </c:pt>
              </c:numCache>
            </c:numRef>
          </c:val>
          <c:extLst>
            <c:ext xmlns:c16="http://schemas.microsoft.com/office/drawing/2014/chart" uri="{C3380CC4-5D6E-409C-BE32-E72D297353CC}">
              <c16:uniqueId val="{0000000A-962C-42D8-AB13-66758B199907}"/>
            </c:ext>
          </c:extLst>
        </c:ser>
        <c:dLbls>
          <c:showLegendKey val="0"/>
          <c:showVal val="0"/>
          <c:showCatName val="0"/>
          <c:showSerName val="0"/>
          <c:showPercent val="0"/>
          <c:showBubbleSize val="0"/>
        </c:dLbls>
        <c:gapWidth val="219"/>
        <c:overlap val="-5"/>
        <c:axId val="1429868384"/>
        <c:axId val="1429867968"/>
        <c:extLst>
          <c:ext xmlns:c15="http://schemas.microsoft.com/office/drawing/2012/chart" uri="{02D57815-91ED-43cb-92C2-25804820EDAC}">
            <c15:filteredBarSeries>
              <c15:ser>
                <c:idx val="5"/>
                <c:order val="5"/>
                <c:tx>
                  <c:strRef>
                    <c:extLst>
                      <c:ext uri="{02D57815-91ED-43cb-92C2-25804820EDAC}">
                        <c15:formulaRef>
                          <c15:sqref>'Tetra Bar'!$G$1</c15:sqref>
                        </c15:formulaRef>
                      </c:ext>
                    </c:extLst>
                    <c:strCache>
                      <c:ptCount val="1"/>
                      <c:pt idx="0">
                        <c:v>2025</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Nova Light" panose="020B0304020202020204" pitchFamily="34" charset="0"/>
                          <a:ea typeface="+mn-ea"/>
                          <a:cs typeface="+mn-cs"/>
                        </a:defRPr>
                      </a:pPr>
                      <a:endParaRPr lang="en-US"/>
                    </a:p>
                  </c:txPr>
                  <c:dLblPos val="inBase"/>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'Tetra Bar'!$A$2:$A$4</c15:sqref>
                        </c15:formulaRef>
                      </c:ext>
                    </c:extLst>
                    <c:strCache>
                      <c:ptCount val="3"/>
                      <c:pt idx="0">
                        <c:v>Member/Owner</c:v>
                      </c:pt>
                      <c:pt idx="1">
                        <c:v>Customer</c:v>
                      </c:pt>
                      <c:pt idx="2">
                        <c:v>Don't know</c:v>
                      </c:pt>
                    </c:strCache>
                  </c:strRef>
                </c:cat>
                <c:val>
                  <c:numRef>
                    <c:extLst>
                      <c:ext uri="{02D57815-91ED-43cb-92C2-25804820EDAC}">
                        <c15:formulaRef>
                          <c15:sqref>'Tetra Bar'!$G$2:$G$4</c15:sqref>
                        </c15:formulaRef>
                      </c:ext>
                    </c:extLst>
                    <c:numCache>
                      <c:formatCode>0</c:formatCode>
                      <c:ptCount val="3"/>
                      <c:pt idx="0">
                        <c:v>92</c:v>
                      </c:pt>
                      <c:pt idx="1">
                        <c:v>80</c:v>
                      </c:pt>
                      <c:pt idx="2">
                        <c:v>80</c:v>
                      </c:pt>
                    </c:numCache>
                  </c:numRef>
                </c:val>
                <c:extLst>
                  <c:ext xmlns:c16="http://schemas.microsoft.com/office/drawing/2014/chart" uri="{C3380CC4-5D6E-409C-BE32-E72D297353CC}">
                    <c16:uniqueId val="{00000003-962C-42D8-AB13-66758B199907}"/>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'Tetra Bar'!$H$1</c15:sqref>
                        </c15:formulaRef>
                      </c:ext>
                    </c:extLst>
                    <c:strCache>
                      <c:ptCount val="1"/>
                      <c:pt idx="0">
                        <c:v>2025</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Nova Light" panose="020B0304020202020204" pitchFamily="34" charset="0"/>
                          <a:ea typeface="+mn-ea"/>
                          <a:cs typeface="+mn-cs"/>
                        </a:defRPr>
                      </a:pPr>
                      <a:endParaRPr lang="en-US"/>
                    </a:p>
                  </c:txPr>
                  <c:dLblPos val="inBase"/>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'Tetra Bar'!$A$2:$A$4</c15:sqref>
                        </c15:formulaRef>
                      </c:ext>
                    </c:extLst>
                    <c:strCache>
                      <c:ptCount val="3"/>
                      <c:pt idx="0">
                        <c:v>Member/Owner</c:v>
                      </c:pt>
                      <c:pt idx="1">
                        <c:v>Customer</c:v>
                      </c:pt>
                      <c:pt idx="2">
                        <c:v>Don't know</c:v>
                      </c:pt>
                    </c:strCache>
                  </c:strRef>
                </c:cat>
                <c:val>
                  <c:numRef>
                    <c:extLst xmlns:c15="http://schemas.microsoft.com/office/drawing/2012/chart">
                      <c:ext xmlns:c15="http://schemas.microsoft.com/office/drawing/2012/chart" uri="{02D57815-91ED-43cb-92C2-25804820EDAC}">
                        <c15:formulaRef>
                          <c15:sqref>'Tetra Bar'!$H$2:$H$4</c15:sqref>
                        </c15:formulaRef>
                      </c:ext>
                    </c:extLst>
                    <c:numCache>
                      <c:formatCode>0</c:formatCode>
                      <c:ptCount val="3"/>
                      <c:pt idx="0">
                        <c:v>92</c:v>
                      </c:pt>
                      <c:pt idx="1">
                        <c:v>80</c:v>
                      </c:pt>
                      <c:pt idx="2">
                        <c:v>80</c:v>
                      </c:pt>
                    </c:numCache>
                  </c:numRef>
                </c:val>
                <c:extLst xmlns:c15="http://schemas.microsoft.com/office/drawing/2012/chart">
                  <c:ext xmlns:c16="http://schemas.microsoft.com/office/drawing/2014/chart" uri="{C3380CC4-5D6E-409C-BE32-E72D297353CC}">
                    <c16:uniqueId val="{00000004-962C-42D8-AB13-66758B199907}"/>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'Tetra Bar'!$I$1</c15:sqref>
                        </c15:formulaRef>
                      </c:ext>
                    </c:extLst>
                    <c:strCache>
                      <c:ptCount val="1"/>
                      <c:pt idx="0">
                        <c:v>2025</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3F3F3F"/>
                          </a:solidFill>
                          <a:latin typeface="Arial Nova Light" panose="020B0304020202020204" pitchFamily="34" charset="0"/>
                          <a:ea typeface="+mn-ea"/>
                          <a:cs typeface="+mn-cs"/>
                        </a:defRPr>
                      </a:pPr>
                      <a:endParaRPr lang="en-US"/>
                    </a:p>
                  </c:txPr>
                  <c:dLblPos val="inBase"/>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'Tetra Bar'!$A$2:$A$4</c15:sqref>
                        </c15:formulaRef>
                      </c:ext>
                    </c:extLst>
                    <c:strCache>
                      <c:ptCount val="3"/>
                      <c:pt idx="0">
                        <c:v>Member/Owner</c:v>
                      </c:pt>
                      <c:pt idx="1">
                        <c:v>Customer</c:v>
                      </c:pt>
                      <c:pt idx="2">
                        <c:v>Don't know</c:v>
                      </c:pt>
                    </c:strCache>
                  </c:strRef>
                </c:cat>
                <c:val>
                  <c:numRef>
                    <c:extLst xmlns:c15="http://schemas.microsoft.com/office/drawing/2012/chart">
                      <c:ext xmlns:c15="http://schemas.microsoft.com/office/drawing/2012/chart" uri="{02D57815-91ED-43cb-92C2-25804820EDAC}">
                        <c15:formulaRef>
                          <c15:sqref>'Tetra Bar'!$I$2:$I$4</c15:sqref>
                        </c15:formulaRef>
                      </c:ext>
                    </c:extLst>
                    <c:numCache>
                      <c:formatCode>0</c:formatCode>
                      <c:ptCount val="3"/>
                      <c:pt idx="0">
                        <c:v>92</c:v>
                      </c:pt>
                      <c:pt idx="1">
                        <c:v>80</c:v>
                      </c:pt>
                      <c:pt idx="2">
                        <c:v>80</c:v>
                      </c:pt>
                    </c:numCache>
                  </c:numRef>
                </c:val>
                <c:extLst xmlns:c15="http://schemas.microsoft.com/office/drawing/2012/chart">
                  <c:ext xmlns:c16="http://schemas.microsoft.com/office/drawing/2014/chart" uri="{C3380CC4-5D6E-409C-BE32-E72D297353CC}">
                    <c16:uniqueId val="{00000008-962C-42D8-AB13-66758B199907}"/>
                  </c:ext>
                </c:extLst>
              </c15:ser>
            </c15:filteredBarSeries>
          </c:ext>
        </c:extLst>
      </c:barChart>
      <c:catAx>
        <c:axId val="732883519"/>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Nova Light" panose="020B0304020202020204" pitchFamily="34" charset="0"/>
                <a:ea typeface="+mn-ea"/>
                <a:cs typeface="+mn-cs"/>
              </a:defRPr>
            </a:pPr>
            <a:endParaRPr lang="en-US"/>
          </a:p>
        </c:txPr>
        <c:crossAx val="1143665327"/>
        <c:crosses val="autoZero"/>
        <c:auto val="1"/>
        <c:lblAlgn val="ctr"/>
        <c:lblOffset val="100"/>
        <c:noMultiLvlLbl val="0"/>
      </c:catAx>
      <c:valAx>
        <c:axId val="1143665327"/>
        <c:scaling>
          <c:orientation val="minMax"/>
          <c:max val="0.60000000894069605"/>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bg1"/>
                </a:solidFill>
                <a:latin typeface="Arial Nova Light" panose="020B0304020202020204" pitchFamily="34" charset="0"/>
                <a:ea typeface="+mn-ea"/>
                <a:cs typeface="+mn-cs"/>
              </a:defRPr>
            </a:pPr>
            <a:endParaRPr lang="en-US"/>
          </a:p>
        </c:txPr>
        <c:crossAx val="732883519"/>
        <c:crosses val="autoZero"/>
        <c:crossBetween val="between"/>
        <c:majorUnit val="0.10000000149011599"/>
      </c:valAx>
      <c:valAx>
        <c:axId val="1429867968"/>
        <c:scaling>
          <c:orientation val="minMax"/>
          <c:max val="10000"/>
          <c:min val="0"/>
        </c:scaling>
        <c:delete val="1"/>
        <c:axPos val="r"/>
        <c:numFmt formatCode="0" sourceLinked="1"/>
        <c:majorTickMark val="out"/>
        <c:minorTickMark val="none"/>
        <c:tickLblPos val="nextTo"/>
        <c:crossAx val="1429868384"/>
        <c:crosses val="max"/>
        <c:crossBetween val="between"/>
      </c:valAx>
      <c:catAx>
        <c:axId val="1429868384"/>
        <c:scaling>
          <c:orientation val="minMax"/>
        </c:scaling>
        <c:delete val="1"/>
        <c:axPos val="b"/>
        <c:numFmt formatCode="General" sourceLinked="1"/>
        <c:majorTickMark val="out"/>
        <c:minorTickMark val="none"/>
        <c:tickLblPos val="nextTo"/>
        <c:crossAx val="1429867968"/>
        <c:crosses val="autoZero"/>
        <c:auto val="1"/>
        <c:lblAlgn val="ctr"/>
        <c:lblOffset val="100"/>
        <c:noMultiLvlLbl val="0"/>
      </c:catAx>
      <c:spPr>
        <a:noFill/>
        <a:ln>
          <a:noFill/>
        </a:ln>
        <a:effectLst/>
      </c:spPr>
    </c:plotArea>
    <c:legend>
      <c:legendPos val="b"/>
      <c:legendEntry>
        <c:idx val="2"/>
        <c:delete val="1"/>
      </c:legendEntry>
      <c:legendEntry>
        <c:idx val="3"/>
        <c:delete val="1"/>
      </c:legendEntry>
      <c:layout>
        <c:manualLayout>
          <c:xMode val="edge"/>
          <c:yMode val="edge"/>
          <c:x val="0.38443397004016033"/>
          <c:y val="0.83845415764635245"/>
          <c:w val="0.19892254816302704"/>
          <c:h val="8.804624786865145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Nova Light" panose="020B0304020202020204" pitchFamily="34" charset="0"/>
              <a:ea typeface="+mn-ea"/>
              <a:cs typeface="+mn-cs"/>
            </a:defRPr>
          </a:pPr>
          <a:endParaRPr lang="en-US"/>
        </a:p>
      </c:txPr>
    </c:legend>
    <c:plotVisOnly val="1"/>
    <c:dispBlanksAs val="gap"/>
    <c:showDLblsOverMax val="0"/>
    <c:extLst/>
  </c:chart>
  <c:spPr>
    <a:noFill/>
    <a:ln>
      <a:noFill/>
    </a:ln>
    <a:effectLst/>
  </c:spPr>
  <c:txPr>
    <a:bodyPr/>
    <a:lstStyle/>
    <a:p>
      <a:pPr>
        <a:defRPr sz="1200">
          <a:solidFill>
            <a:schemeClr val="tx1"/>
          </a:solidFill>
          <a:latin typeface="Arial Nova Light" panose="020B03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Arial Nova" panose="020B0504020202020204" pitchFamily="34" charset="0"/>
                <a:ea typeface="+mn-ea"/>
                <a:cs typeface="+mn-cs"/>
              </a:defRPr>
            </a:pPr>
            <a:r>
              <a:rPr lang="en-US" sz="1800">
                <a:solidFill>
                  <a:schemeClr val="tx1"/>
                </a:solidFill>
                <a:latin typeface="Arial Nova" panose="020B0504020202020204" pitchFamily="34" charset="0"/>
              </a:rPr>
              <a:t>ACSI</a:t>
            </a:r>
            <a:r>
              <a:rPr lang="en-US" sz="1800" baseline="30000">
                <a:solidFill>
                  <a:schemeClr val="tx1"/>
                </a:solidFill>
                <a:latin typeface="Arial Nova" panose="020B0504020202020204" pitchFamily="34" charset="0"/>
              </a:rPr>
              <a:t>®</a:t>
            </a:r>
          </a:p>
        </c:rich>
      </c:tx>
      <c:layout>
        <c:manualLayout>
          <c:xMode val="edge"/>
          <c:yMode val="edge"/>
          <c:x val="0.40210466014779367"/>
          <c:y val="9.1528332162803677E-3"/>
        </c:manualLayout>
      </c:layout>
      <c:overlay val="0"/>
      <c:spPr>
        <a:noFill/>
        <a:ln>
          <a:noFill/>
        </a:ln>
        <a:effectLst/>
      </c:spPr>
    </c:title>
    <c:autoTitleDeleted val="0"/>
    <c:plotArea>
      <c:layout>
        <c:manualLayout>
          <c:layoutTarget val="inner"/>
          <c:xMode val="edge"/>
          <c:yMode val="edge"/>
          <c:x val="0.12606504317663991"/>
          <c:y val="0.14244547127541848"/>
          <c:w val="0.79135967574914912"/>
          <c:h val="0.8333031241790827"/>
        </c:manualLayout>
      </c:layout>
      <c:doughnutChart>
        <c:varyColors val="1"/>
        <c:ser>
          <c:idx val="0"/>
          <c:order val="0"/>
          <c:tx>
            <c:strRef>
              <c:f>Sheet1!$B$1</c:f>
              <c:strCache>
                <c:ptCount val="1"/>
                <c:pt idx="0">
                  <c:v>CSI</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589-4D24-A652-184E83F54DE0}"/>
              </c:ext>
            </c:extLst>
          </c:dPt>
          <c:dPt>
            <c:idx val="1"/>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3-1589-4D24-A652-184E83F54DE0}"/>
              </c:ext>
            </c:extLst>
          </c:dPt>
          <c:dPt>
            <c:idx val="2"/>
            <c:bubble3D val="0"/>
            <c:spPr>
              <a:noFill/>
              <a:ln w="19050">
                <a:noFill/>
              </a:ln>
              <a:effectLst/>
            </c:spPr>
            <c:extLst>
              <c:ext xmlns:c16="http://schemas.microsoft.com/office/drawing/2014/chart" uri="{C3380CC4-5D6E-409C-BE32-E72D297353CC}">
                <c16:uniqueId val="{00000005-1589-4D24-A652-184E83F54DE0}"/>
              </c:ext>
            </c:extLst>
          </c:dPt>
          <c:dLbls>
            <c:delete val="1"/>
          </c:dLbls>
          <c:val>
            <c:numRef>
              <c:f>Sheet1!$B$2:$B$4</c:f>
              <c:numCache>
                <c:formatCode>General</c:formatCode>
                <c:ptCount val="3"/>
                <c:pt idx="0" formatCode="#">
                  <c:v>86</c:v>
                </c:pt>
                <c:pt idx="1">
                  <c:v>14</c:v>
                </c:pt>
                <c:pt idx="2" formatCode="#">
                  <c:v>100</c:v>
                </c:pt>
              </c:numCache>
            </c:numRef>
          </c:val>
          <c:extLst>
            <c:ext xmlns:c16="http://schemas.microsoft.com/office/drawing/2014/chart" uri="{C3380CC4-5D6E-409C-BE32-E72D297353CC}">
              <c16:uniqueId val="{00000006-1589-4D24-A652-184E83F54DE0}"/>
            </c:ext>
          </c:extLst>
        </c:ser>
        <c:dLbls>
          <c:showLegendKey val="0"/>
          <c:showVal val="1"/>
          <c:showCatName val="0"/>
          <c:showSerName val="0"/>
          <c:showPercent val="0"/>
          <c:showBubbleSize val="0"/>
          <c:showLeaderLines val="1"/>
        </c:dLbls>
        <c:firstSliceAng val="270"/>
        <c:holeSize val="48"/>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507885688474037E-2"/>
          <c:y val="4.3349551752090064E-2"/>
          <c:w val="0.82898642979286197"/>
          <c:h val="0.85301122799337414"/>
        </c:manualLayout>
      </c:layout>
      <c:bubbleChart>
        <c:varyColors val="0"/>
        <c:ser>
          <c:idx val="0"/>
          <c:order val="0"/>
          <c:tx>
            <c:strRef>
              <c:f>Data!$C$1</c:f>
              <c:strCache>
                <c:ptCount val="1"/>
                <c:pt idx="0">
                  <c:v>AvgScore</c:v>
                </c:pt>
              </c:strCache>
            </c:strRef>
          </c:tx>
          <c:spPr>
            <a:solidFill>
              <a:schemeClr val="bg1">
                <a:lumMod val="75000"/>
              </a:schemeClr>
            </a:solidFill>
            <a:ln>
              <a:noFill/>
            </a:ln>
            <a:effectLst/>
          </c:spPr>
          <c:invertIfNegative val="0"/>
          <c:dPt>
            <c:idx val="0"/>
            <c:invertIfNegative val="0"/>
            <c:bubble3D val="0"/>
            <c:extLst>
              <c:ext xmlns:c16="http://schemas.microsoft.com/office/drawing/2014/chart" uri="{C3380CC4-5D6E-409C-BE32-E72D297353CC}">
                <c16:uniqueId val="{00000000-80B4-428D-97B0-BA858F382848}"/>
              </c:ext>
            </c:extLst>
          </c:dPt>
          <c:dPt>
            <c:idx val="1"/>
            <c:invertIfNegative val="0"/>
            <c:bubble3D val="0"/>
            <c:spPr>
              <a:solidFill>
                <a:schemeClr val="bg1">
                  <a:lumMod val="75000"/>
                </a:schemeClr>
              </a:solidFill>
              <a:ln w="25400">
                <a:noFill/>
              </a:ln>
              <a:effectLst/>
            </c:spPr>
            <c:extLst>
              <c:ext xmlns:c16="http://schemas.microsoft.com/office/drawing/2014/chart" uri="{C3380CC4-5D6E-409C-BE32-E72D297353CC}">
                <c16:uniqueId val="{00000002-80B4-428D-97B0-BA858F382848}"/>
              </c:ext>
            </c:extLst>
          </c:dPt>
          <c:dPt>
            <c:idx val="2"/>
            <c:invertIfNegative val="0"/>
            <c:bubble3D val="0"/>
            <c:spPr>
              <a:solidFill>
                <a:schemeClr val="bg1">
                  <a:lumMod val="75000"/>
                </a:schemeClr>
              </a:solidFill>
              <a:ln w="25400">
                <a:noFill/>
              </a:ln>
              <a:effectLst/>
            </c:spPr>
            <c:extLst>
              <c:ext xmlns:c16="http://schemas.microsoft.com/office/drawing/2014/chart" uri="{C3380CC4-5D6E-409C-BE32-E72D297353CC}">
                <c16:uniqueId val="{00000004-80B4-428D-97B0-BA858F382848}"/>
              </c:ext>
            </c:extLst>
          </c:dPt>
          <c:dPt>
            <c:idx val="3"/>
            <c:invertIfNegative val="0"/>
            <c:bubble3D val="0"/>
            <c:extLst>
              <c:ext xmlns:c16="http://schemas.microsoft.com/office/drawing/2014/chart" uri="{C3380CC4-5D6E-409C-BE32-E72D297353CC}">
                <c16:uniqueId val="{00000005-80B4-428D-97B0-BA858F382848}"/>
              </c:ext>
            </c:extLst>
          </c:dPt>
          <c:dPt>
            <c:idx val="4"/>
            <c:invertIfNegative val="0"/>
            <c:bubble3D val="0"/>
            <c:spPr>
              <a:solidFill>
                <a:schemeClr val="tx1">
                  <a:lumMod val="40000"/>
                  <a:lumOff val="60000"/>
                </a:schemeClr>
              </a:solidFill>
              <a:ln>
                <a:noFill/>
              </a:ln>
              <a:effectLst/>
            </c:spPr>
            <c:extLst>
              <c:ext xmlns:c16="http://schemas.microsoft.com/office/drawing/2014/chart" uri="{C3380CC4-5D6E-409C-BE32-E72D297353CC}">
                <c16:uniqueId val="{00000007-80B4-428D-97B0-BA858F382848}"/>
              </c:ext>
            </c:extLst>
          </c:dPt>
          <c:dPt>
            <c:idx val="8"/>
            <c:invertIfNegative val="0"/>
            <c:bubble3D val="0"/>
            <c:spPr>
              <a:solidFill>
                <a:schemeClr val="bg1">
                  <a:lumMod val="75000"/>
                </a:schemeClr>
              </a:solidFill>
              <a:ln w="25400">
                <a:noFill/>
              </a:ln>
              <a:effectLst/>
            </c:spPr>
            <c:extLst>
              <c:ext xmlns:c16="http://schemas.microsoft.com/office/drawing/2014/chart" uri="{C3380CC4-5D6E-409C-BE32-E72D297353CC}">
                <c16:uniqueId val="{0000000F-80B4-428D-97B0-BA858F382848}"/>
              </c:ext>
            </c:extLst>
          </c:dPt>
          <c:dLbls>
            <c:dLbl>
              <c:idx val="0"/>
              <c:layout>
                <c:manualLayout>
                  <c:x val="-7.8499976715661793E-2"/>
                  <c:y val="-0.1060102133374389"/>
                </c:manualLayout>
              </c:layout>
              <c:tx>
                <c:rich>
                  <a:bodyPr/>
                  <a:lstStyle/>
                  <a:p>
                    <a:fld id="{A8D05849-5972-4E2C-AB7A-15D7E156ED1E}"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80B4-428D-97B0-BA858F382848}"/>
                </c:ext>
              </c:extLst>
            </c:dLbl>
            <c:dLbl>
              <c:idx val="1"/>
              <c:layout>
                <c:manualLayout>
                  <c:x val="-0.1376873426455677"/>
                  <c:y val="-0.10365443081882919"/>
                </c:manualLayout>
              </c:layout>
              <c:tx>
                <c:rich>
                  <a:bodyPr/>
                  <a:lstStyle/>
                  <a:p>
                    <a:fld id="{39687F67-DD8D-474E-897D-C14600AE8BFC}"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80B4-428D-97B0-BA858F382848}"/>
                </c:ext>
              </c:extLst>
            </c:dLbl>
            <c:dLbl>
              <c:idx val="2"/>
              <c:layout>
                <c:manualLayout>
                  <c:x val="1.7346535770372106E-2"/>
                  <c:y val="-4.7115650372195089E-2"/>
                </c:manualLayout>
              </c:layout>
              <c:tx>
                <c:rich>
                  <a:bodyPr/>
                  <a:lstStyle/>
                  <a:p>
                    <a:fld id="{4008C712-E826-47C0-BC6D-6F385CC289D0}"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80B4-428D-97B0-BA858F382848}"/>
                </c:ext>
              </c:extLst>
            </c:dLbl>
            <c:dLbl>
              <c:idx val="3"/>
              <c:layout>
                <c:manualLayout>
                  <c:x val="2.8685830763267719E-2"/>
                  <c:y val="-4.4759867853585336E-2"/>
                </c:manualLayout>
              </c:layout>
              <c:tx>
                <c:rich>
                  <a:bodyPr/>
                  <a:lstStyle/>
                  <a:p>
                    <a:fld id="{F9E9D11C-07B2-4CB3-A19F-C9AA11F171C6}" type="CELLRANGE">
                      <a:rPr lang="en-US" dirty="0"/>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80B4-428D-97B0-BA858F382848}"/>
                </c:ext>
              </c:extLst>
            </c:dLbl>
            <c:dLbl>
              <c:idx val="4"/>
              <c:layout>
                <c:manualLayout>
                  <c:x val="-5.7834030421787787E-2"/>
                  <c:y val="0.14134695111658527"/>
                </c:manualLayout>
              </c:layout>
              <c:tx>
                <c:rich>
                  <a:bodyPr/>
                  <a:lstStyle/>
                  <a:p>
                    <a:fld id="{C515BD05-51E9-495C-A01D-25ABC12EFCD4}"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80B4-428D-97B0-BA858F382848}"/>
                </c:ext>
              </c:extLst>
            </c:dLbl>
            <c:dLbl>
              <c:idx val="5"/>
              <c:layout>
                <c:manualLayout>
                  <c:x val="3.8667050433639695E-2"/>
                  <c:y val="-4.7115650372195087E-3"/>
                </c:manualLayout>
              </c:layout>
              <c:tx>
                <c:rich>
                  <a:bodyPr/>
                  <a:lstStyle/>
                  <a:p>
                    <a:fld id="{10CB3E1C-A264-4ECF-B7D3-D4BCE0DF6BC0}"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80B4-428D-97B0-BA858F382848}"/>
                </c:ext>
              </c:extLst>
            </c:dLbl>
            <c:dLbl>
              <c:idx val="6"/>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B-80B4-428D-97B0-BA858F382848}"/>
                </c:ext>
              </c:extLst>
            </c:dLbl>
            <c:dLbl>
              <c:idx val="7"/>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E-80B4-428D-97B0-BA858F382848}"/>
                </c:ext>
              </c:extLst>
            </c:dLbl>
            <c:dLbl>
              <c:idx val="8"/>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F-80B4-428D-97B0-BA858F38284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mn-lt"/>
                    <a:ea typeface="Calibri"/>
                    <a:cs typeface="Arial" panose="020B0604020202020204" pitchFamily="34" charset="0"/>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6350" cap="flat" cmpd="sng" algn="ctr">
                      <a:solidFill>
                        <a:schemeClr val="tx1">
                          <a:lumMod val="40000"/>
                          <a:lumOff val="60000"/>
                        </a:schemeClr>
                      </a:solidFill>
                      <a:prstDash val="solid"/>
                      <a:round/>
                    </a:ln>
                    <a:effectLst/>
                  </c:spPr>
                </c15:leaderLines>
              </c:ext>
            </c:extLst>
          </c:dLbls>
          <c:xVal>
            <c:numRef>
              <c:f>Data!$B$2:$B$10</c:f>
              <c:numCache>
                <c:formatCode>0.0</c:formatCode>
                <c:ptCount val="9"/>
                <c:pt idx="0" formatCode="General">
                  <c:v>1.6</c:v>
                </c:pt>
                <c:pt idx="1">
                  <c:v>0.9</c:v>
                </c:pt>
                <c:pt idx="2">
                  <c:v>1.8</c:v>
                </c:pt>
                <c:pt idx="3">
                  <c:v>1.5</c:v>
                </c:pt>
                <c:pt idx="4">
                  <c:v>1.8</c:v>
                </c:pt>
                <c:pt idx="5">
                  <c:v>0</c:v>
                </c:pt>
              </c:numCache>
            </c:numRef>
          </c:xVal>
          <c:yVal>
            <c:numRef>
              <c:f>Data!$C$2:$C$10</c:f>
              <c:numCache>
                <c:formatCode>0</c:formatCode>
                <c:ptCount val="9"/>
                <c:pt idx="0" formatCode="General">
                  <c:v>91</c:v>
                </c:pt>
                <c:pt idx="1">
                  <c:v>93</c:v>
                </c:pt>
                <c:pt idx="2">
                  <c:v>86</c:v>
                </c:pt>
                <c:pt idx="3">
                  <c:v>89</c:v>
                </c:pt>
                <c:pt idx="4">
                  <c:v>85</c:v>
                </c:pt>
                <c:pt idx="5">
                  <c:v>90</c:v>
                </c:pt>
              </c:numCache>
            </c:numRef>
          </c:yVal>
          <c:bubbleSize>
            <c:numRef>
              <c:f>Data!$D$2:$D$10</c:f>
              <c:numCache>
                <c:formatCode>0%</c:formatCode>
                <c:ptCount val="9"/>
                <c:pt idx="0">
                  <c:v>1</c:v>
                </c:pt>
                <c:pt idx="1">
                  <c:v>1</c:v>
                </c:pt>
                <c:pt idx="2">
                  <c:v>1</c:v>
                </c:pt>
                <c:pt idx="3">
                  <c:v>1</c:v>
                </c:pt>
                <c:pt idx="4">
                  <c:v>1</c:v>
                </c:pt>
                <c:pt idx="5">
                  <c:v>1</c:v>
                </c:pt>
                <c:pt idx="6">
                  <c:v>0</c:v>
                </c:pt>
                <c:pt idx="7">
                  <c:v>0</c:v>
                </c:pt>
                <c:pt idx="8">
                  <c:v>0</c:v>
                </c:pt>
              </c:numCache>
            </c:numRef>
          </c:bubbleSize>
          <c:bubble3D val="0"/>
          <c:extLst>
            <c:ext xmlns:c15="http://schemas.microsoft.com/office/drawing/2012/chart" uri="{02D57815-91ED-43cb-92C2-25804820EDAC}">
              <c15:datalabelsRange>
                <c15:f>Data!$A$2:$A$7</c15:f>
                <c15:dlblRangeCache>
                  <c:ptCount val="6"/>
                  <c:pt idx="0">
                    <c:v>Service Reliability</c:v>
                  </c:pt>
                  <c:pt idx="1">
                    <c:v>Billing and Payment </c:v>
                  </c:pt>
                  <c:pt idx="2">
                    <c:v>Call Center Satisfaction Index</c:v>
                  </c:pt>
                  <c:pt idx="3">
                    <c:v>Website Satisfaction Index</c:v>
                  </c:pt>
                  <c:pt idx="4">
                    <c:v>Outreach </c:v>
                  </c:pt>
                  <c:pt idx="5">
                    <c:v>Call Center Representatives</c:v>
                  </c:pt>
                </c15:dlblRangeCache>
              </c15:datalabelsRange>
            </c:ext>
            <c:ext xmlns:c16="http://schemas.microsoft.com/office/drawing/2014/chart" uri="{C3380CC4-5D6E-409C-BE32-E72D297353CC}">
              <c16:uniqueId val="{00000011-80B4-428D-97B0-BA858F382848}"/>
            </c:ext>
          </c:extLst>
        </c:ser>
        <c:ser>
          <c:idx val="1"/>
          <c:order val="1"/>
          <c:tx>
            <c:strRef>
              <c:f>Data!$B$1</c:f>
              <c:strCache>
                <c:ptCount val="1"/>
                <c:pt idx="0">
                  <c:v>Impacts</c:v>
                </c:pt>
              </c:strCache>
            </c:strRef>
          </c:tx>
          <c:spPr>
            <a:noFill/>
            <a:ln w="25400">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mn-lt"/>
                    <a:ea typeface="Calibri"/>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errBars>
            <c:errDir val="y"/>
            <c:errBarType val="both"/>
            <c:errValType val="fixedVal"/>
            <c:noEndCap val="1"/>
            <c:val val="100"/>
            <c:spPr>
              <a:solidFill>
                <a:schemeClr val="tx1"/>
              </a:solidFill>
              <a:ln w="6350" cap="flat" cmpd="sng" algn="ctr">
                <a:solidFill>
                  <a:schemeClr val="accent6">
                    <a:lumMod val="50000"/>
                  </a:schemeClr>
                </a:solidFill>
                <a:prstDash val="lgDashDotDot"/>
                <a:round/>
              </a:ln>
              <a:effectLst/>
            </c:spPr>
          </c:errBars>
          <c:errBars>
            <c:errDir val="x"/>
            <c:errBarType val="both"/>
            <c:errValType val="fixedVal"/>
            <c:noEndCap val="0"/>
            <c:val val="100"/>
            <c:spPr>
              <a:solidFill>
                <a:schemeClr val="tx1"/>
              </a:solidFill>
              <a:ln w="6350" cap="flat" cmpd="sng" algn="ctr">
                <a:solidFill>
                  <a:schemeClr val="accent6">
                    <a:lumMod val="50000"/>
                  </a:schemeClr>
                </a:solidFill>
                <a:prstDash val="lgDashDotDot"/>
                <a:round/>
              </a:ln>
              <a:effectLst/>
            </c:spPr>
          </c:errBars>
          <c:xVal>
            <c:numRef>
              <c:f>Data!$B$12</c:f>
              <c:numCache>
                <c:formatCode>0.0000</c:formatCode>
                <c:ptCount val="1"/>
                <c:pt idx="0">
                  <c:v>1.2666666666666666</c:v>
                </c:pt>
              </c:numCache>
            </c:numRef>
          </c:xVal>
          <c:yVal>
            <c:numRef>
              <c:f>Data!$C$12</c:f>
              <c:numCache>
                <c:formatCode>0.0000</c:formatCode>
                <c:ptCount val="1"/>
                <c:pt idx="0">
                  <c:v>88</c:v>
                </c:pt>
              </c:numCache>
            </c:numRef>
          </c:yVal>
          <c:bubbleSize>
            <c:numLit>
              <c:formatCode>General</c:formatCode>
              <c:ptCount val="1"/>
            </c:numLit>
          </c:bubbleSize>
          <c:bubble3D val="0"/>
          <c:extLst>
            <c:ext xmlns:c16="http://schemas.microsoft.com/office/drawing/2014/chart" uri="{C3380CC4-5D6E-409C-BE32-E72D297353CC}">
              <c16:uniqueId val="{00000012-80B4-428D-97B0-BA858F382848}"/>
            </c:ext>
          </c:extLst>
        </c:ser>
        <c:dLbls>
          <c:dLblPos val="ctr"/>
          <c:showLegendKey val="0"/>
          <c:showVal val="1"/>
          <c:showCatName val="0"/>
          <c:showSerName val="0"/>
          <c:showPercent val="0"/>
          <c:showBubbleSize val="0"/>
        </c:dLbls>
        <c:bubbleScale val="20"/>
        <c:showNegBubbles val="0"/>
        <c:axId val="100924800"/>
        <c:axId val="101201024"/>
      </c:bubbleChart>
      <c:valAx>
        <c:axId val="100924800"/>
        <c:scaling>
          <c:orientation val="minMax"/>
          <c:max val="3"/>
          <c:min val="0"/>
        </c:scaling>
        <c:delete val="0"/>
        <c:axPos val="b"/>
        <c:title>
          <c:tx>
            <c:rich>
              <a:bodyPr rot="0" spcFirstLastPara="1" vertOverflow="ellipsis" vert="horz" wrap="square" anchor="ctr" anchorCtr="1"/>
              <a:lstStyle/>
              <a:p>
                <a:pPr>
                  <a:defRPr sz="1400" b="0" i="0" u="none" strike="noStrike" kern="1200" baseline="0">
                    <a:solidFill>
                      <a:srgbClr val="000000"/>
                    </a:solidFill>
                    <a:latin typeface="Arial Nova Light" panose="020B0304020202020204" pitchFamily="34" charset="0"/>
                    <a:ea typeface="Calibri"/>
                    <a:cs typeface="Arial" panose="020B0604020202020204" pitchFamily="34" charset="0"/>
                  </a:defRPr>
                </a:pPr>
                <a:r>
                  <a:rPr lang="en-US" sz="1400">
                    <a:latin typeface="Arial Nova Light" panose="020B0304020202020204" pitchFamily="34" charset="0"/>
                  </a:rPr>
                  <a:t>Impact onto Satisfaction</a:t>
                </a:r>
              </a:p>
            </c:rich>
          </c:tx>
          <c:overlay val="0"/>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Nova Light" panose="020B0304020202020204" pitchFamily="34" charset="0"/>
                  <a:ea typeface="Calibri"/>
                  <a:cs typeface="Arial" panose="020B0604020202020204" pitchFamily="34" charset="0"/>
                </a:defRPr>
              </a:pPr>
              <a:endParaRPr lang="en-US"/>
            </a:p>
          </c:txPr>
        </c:title>
        <c:numFmt formatCode="#,##0.0" sourceLinked="0"/>
        <c:majorTickMark val="out"/>
        <c:minorTickMark val="none"/>
        <c:tickLblPos val="nextTo"/>
        <c:spPr>
          <a:noFill/>
          <a:ln w="6350" cap="flat" cmpd="sng" algn="ctr">
            <a:solidFill>
              <a:schemeClr val="tx1"/>
            </a:solidFill>
            <a:prstDash val="solid"/>
            <a:round/>
          </a:ln>
          <a:effectLst/>
        </c:spPr>
        <c:txPr>
          <a:bodyPr rot="0" spcFirstLastPara="1" vertOverflow="ellipsis" wrap="square" anchor="ctr" anchorCtr="1"/>
          <a:lstStyle/>
          <a:p>
            <a:pPr>
              <a:defRPr sz="1400" b="0" i="0" u="none" strike="noStrike" kern="1200" baseline="0">
                <a:solidFill>
                  <a:srgbClr val="000000"/>
                </a:solidFill>
                <a:latin typeface="Arial Nova Light" panose="020B0304020202020204" pitchFamily="34" charset="0"/>
                <a:ea typeface="Calibri"/>
                <a:cs typeface="Arial" panose="020B0604020202020204" pitchFamily="34" charset="0"/>
              </a:defRPr>
            </a:pPr>
            <a:endParaRPr lang="en-US"/>
          </a:p>
        </c:txPr>
        <c:crossAx val="101201024"/>
        <c:crosses val="autoZero"/>
        <c:crossBetween val="midCat"/>
        <c:majorUnit val="0.5"/>
      </c:valAx>
      <c:valAx>
        <c:axId val="101201024"/>
        <c:scaling>
          <c:orientation val="minMax"/>
          <c:max val="100"/>
          <c:min val="80"/>
        </c:scaling>
        <c:delete val="0"/>
        <c:axPos val="l"/>
        <c:title>
          <c:tx>
            <c:rich>
              <a:bodyPr rot="-5400000" spcFirstLastPara="1" vertOverflow="ellipsis" vert="horz" wrap="square" anchor="ctr" anchorCtr="1"/>
              <a:lstStyle/>
              <a:p>
                <a:pPr>
                  <a:defRPr sz="1400" b="0" i="0" u="none" strike="noStrike" kern="1200" baseline="0">
                    <a:solidFill>
                      <a:srgbClr val="000000"/>
                    </a:solidFill>
                    <a:latin typeface="Arial Nova Light" panose="020B0304020202020204" pitchFamily="34" charset="0"/>
                    <a:ea typeface="Calibri"/>
                    <a:cs typeface="Arial" panose="020B0604020202020204" pitchFamily="34" charset="0"/>
                  </a:defRPr>
                </a:pPr>
                <a:r>
                  <a:rPr lang="en-US" sz="1400">
                    <a:latin typeface="Arial Nova Light" panose="020B0304020202020204" pitchFamily="34" charset="0"/>
                  </a:rPr>
                  <a:t>Driver Score</a:t>
                </a:r>
              </a:p>
            </c:rich>
          </c:tx>
          <c:overlay val="0"/>
          <c:spPr>
            <a:noFill/>
            <a:ln>
              <a:noFill/>
            </a:ln>
            <a:effectLst/>
          </c:spPr>
          <c:txPr>
            <a:bodyPr rot="-5400000" spcFirstLastPara="1" vertOverflow="ellipsis" vert="horz" wrap="square" anchor="ctr" anchorCtr="1"/>
            <a:lstStyle/>
            <a:p>
              <a:pPr>
                <a:defRPr sz="1400" b="0" i="0" u="none" strike="noStrike" kern="1200" baseline="0">
                  <a:solidFill>
                    <a:srgbClr val="000000"/>
                  </a:solidFill>
                  <a:latin typeface="Arial Nova Light" panose="020B0304020202020204" pitchFamily="34" charset="0"/>
                  <a:ea typeface="Calibri"/>
                  <a:cs typeface="Arial" panose="020B0604020202020204"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0" spcFirstLastPara="1" vertOverflow="ellipsis" wrap="square" anchor="ctr" anchorCtr="1"/>
          <a:lstStyle/>
          <a:p>
            <a:pPr>
              <a:defRPr sz="1400" b="0" i="0" u="none" strike="noStrike" kern="1200" baseline="0">
                <a:solidFill>
                  <a:srgbClr val="000000"/>
                </a:solidFill>
                <a:latin typeface="Arial Nova Light" panose="020B0304020202020204" pitchFamily="34" charset="0"/>
                <a:ea typeface="Calibri"/>
                <a:cs typeface="Arial" panose="020B0604020202020204" pitchFamily="34" charset="0"/>
              </a:defRPr>
            </a:pPr>
            <a:endParaRPr lang="en-US"/>
          </a:p>
        </c:txPr>
        <c:crossAx val="100924800"/>
        <c:crosses val="autoZero"/>
        <c:crossBetween val="midCat"/>
        <c:majorUnit val="5"/>
      </c:valAx>
      <c:spPr>
        <a:noFill/>
        <a:ln>
          <a:solidFill>
            <a:sysClr val="windowText" lastClr="000000"/>
          </a:solidFill>
        </a:ln>
        <a:effectLst/>
      </c:spPr>
    </c:plotArea>
    <c:plotVisOnly val="1"/>
    <c:dispBlanksAs val="gap"/>
    <c:showDLblsOverMax val="0"/>
  </c:chart>
  <c:spPr>
    <a:noFill/>
    <a:ln w="6350" cap="flat" cmpd="sng" algn="ctr">
      <a:noFill/>
      <a:prstDash val="solid"/>
      <a:miter lim="800000"/>
    </a:ln>
    <a:effectLst/>
  </c:spPr>
  <c:txPr>
    <a:bodyPr/>
    <a:lstStyle/>
    <a:p>
      <a:pPr>
        <a:defRPr sz="12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90957243022714"/>
          <c:y val="2.8516878098571008E-2"/>
          <c:w val="0.67075678848554077"/>
          <c:h val="0.85452511827931266"/>
        </c:manualLayout>
      </c:layout>
      <c:barChart>
        <c:barDir val="bar"/>
        <c:grouping val="clustered"/>
        <c:varyColors val="0"/>
        <c:ser>
          <c:idx val="2"/>
          <c:order val="2"/>
          <c:tx>
            <c:strRef>
              <c:f>'Tetra Bar'!$C$1</c:f>
              <c:strCache>
                <c:ptCount val="1"/>
                <c:pt idx="0">
                  <c:v>2026</c:v>
                </c:pt>
              </c:strCache>
              <c:extLst xmlns:c15="http://schemas.microsoft.com/office/drawing/2012/chart"/>
            </c:strRef>
          </c:tx>
          <c:spPr>
            <a:solidFill>
              <a:schemeClr val="tx1">
                <a:lumMod val="40000"/>
                <a:lumOff val="60000"/>
              </a:schemeClr>
            </a:solidFill>
            <a:ln>
              <a:noFill/>
            </a:ln>
          </c:spPr>
          <c:invertIfNegative val="0"/>
          <c:dLbls>
            <c:spPr>
              <a:noFill/>
              <a:ln>
                <a:noFill/>
              </a:ln>
              <a:effectLst/>
            </c:sp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0"/>
              </c:ext>
            </c:extLst>
          </c:dLbls>
          <c:cat>
            <c:strRef>
              <c:f>'Tetra Bar'!$A$2:$A$10</c:f>
              <c:strCache>
                <c:ptCount val="9"/>
                <c:pt idx="0">
                  <c:v>Outreach</c:v>
                </c:pt>
                <c:pt idx="2">
                  <c:v>Timeliness of providing information on annual meeting</c:v>
                </c:pt>
                <c:pt idx="3">
                  <c:v>Efforts to support the local community</c:v>
                </c:pt>
                <c:pt idx="4">
                  <c:v>Relevancy of co-op magazine content</c:v>
                </c:pt>
                <c:pt idx="5">
                  <c:v>Holding annual meeting in convenient format</c:v>
                </c:pt>
                <c:pt idx="6">
                  <c:v>Convenience of annual meeting time</c:v>
                </c:pt>
                <c:pt idx="7">
                  <c:v>Efforts to support clean energy programs</c:v>
                </c:pt>
                <c:pt idx="8">
                  <c:v>Information provided on energy saving ideas</c:v>
                </c:pt>
              </c:strCache>
              <c:extLst xmlns:c15="http://schemas.microsoft.com/office/drawing/2012/chart"/>
            </c:strRef>
          </c:cat>
          <c:val>
            <c:numRef>
              <c:f>'Tetra Bar'!$C$2:$C$10</c:f>
              <c:numCache>
                <c:formatCode>General</c:formatCode>
                <c:ptCount val="9"/>
                <c:pt idx="0">
                  <c:v>85</c:v>
                </c:pt>
                <c:pt idx="2" formatCode="0">
                  <c:v>89</c:v>
                </c:pt>
                <c:pt idx="3" formatCode="0">
                  <c:v>86</c:v>
                </c:pt>
                <c:pt idx="4" formatCode="0">
                  <c:v>85</c:v>
                </c:pt>
                <c:pt idx="5" formatCode="0">
                  <c:v>84</c:v>
                </c:pt>
                <c:pt idx="6" formatCode="0">
                  <c:v>84</c:v>
                </c:pt>
                <c:pt idx="7" formatCode="0">
                  <c:v>83</c:v>
                </c:pt>
                <c:pt idx="8" formatCode="0">
                  <c:v>82</c:v>
                </c:pt>
              </c:numCache>
            </c:numRef>
          </c:val>
          <c:extLst xmlns:c15="http://schemas.microsoft.com/office/drawing/2012/chart">
            <c:ext xmlns:c16="http://schemas.microsoft.com/office/drawing/2014/chart" uri="{C3380CC4-5D6E-409C-BE32-E72D297353CC}">
              <c16:uniqueId val="{0000000A-8BA3-45CA-8BEC-0A93350FFC2F}"/>
            </c:ext>
          </c:extLst>
        </c:ser>
        <c:ser>
          <c:idx val="1"/>
          <c:order val="3"/>
          <c:tx>
            <c:strRef>
              <c:f>'Tetra Bar'!$B$1</c:f>
              <c:strCache>
                <c:ptCount val="1"/>
                <c:pt idx="0">
                  <c:v>2025</c:v>
                </c:pt>
              </c:strCache>
            </c:strRef>
          </c:tx>
          <c:spPr>
            <a:solidFill>
              <a:schemeClr val="accent2"/>
            </a:solidFill>
            <a:ln>
              <a:noFill/>
            </a:ln>
            <a:scene3d>
              <a:camera prst="orthographicFront"/>
              <a:lightRig rig="soft" dir="t">
                <a:rot lat="0" lon="0" rev="0"/>
              </a:lightRig>
            </a:scene3d>
            <a:sp3d prstMaterial="matte"/>
          </c:spPr>
          <c:invertIfNegative val="0"/>
          <c:dLbls>
            <c:spPr>
              <a:noFill/>
              <a:ln>
                <a:noFill/>
              </a:ln>
              <a:effectLst/>
            </c:spPr>
            <c:txPr>
              <a:bodyPr wrap="square" lIns="38100" tIns="19050" rIns="38100" bIns="19050" anchor="ctr">
                <a:spAutoFit/>
              </a:bodyPr>
              <a:lstStyle/>
              <a:p>
                <a:pPr>
                  <a:defRPr sz="12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'Tetra Bar'!$A$2:$A$10</c:f>
              <c:strCache>
                <c:ptCount val="9"/>
                <c:pt idx="0">
                  <c:v>Outreach</c:v>
                </c:pt>
                <c:pt idx="2">
                  <c:v>Timeliness of providing information on annual meeting</c:v>
                </c:pt>
                <c:pt idx="3">
                  <c:v>Efforts to support the local community</c:v>
                </c:pt>
                <c:pt idx="4">
                  <c:v>Relevancy of co-op magazine content</c:v>
                </c:pt>
                <c:pt idx="5">
                  <c:v>Holding annual meeting in convenient format</c:v>
                </c:pt>
                <c:pt idx="6">
                  <c:v>Convenience of annual meeting time</c:v>
                </c:pt>
                <c:pt idx="7">
                  <c:v>Efforts to support clean energy programs</c:v>
                </c:pt>
                <c:pt idx="8">
                  <c:v>Information provided on energy saving ideas</c:v>
                </c:pt>
              </c:strCache>
            </c:strRef>
          </c:cat>
          <c:val>
            <c:numRef>
              <c:f>'Tetra Bar'!$B$2:$B$10</c:f>
              <c:numCache>
                <c:formatCode>General</c:formatCode>
                <c:ptCount val="9"/>
                <c:pt idx="0">
                  <c:v>85</c:v>
                </c:pt>
                <c:pt idx="2" formatCode="0">
                  <c:v>89</c:v>
                </c:pt>
                <c:pt idx="3" formatCode="0">
                  <c:v>86</c:v>
                </c:pt>
                <c:pt idx="4" formatCode="0">
                  <c:v>85</c:v>
                </c:pt>
                <c:pt idx="5" formatCode="0">
                  <c:v>84</c:v>
                </c:pt>
                <c:pt idx="6" formatCode="0">
                  <c:v>84</c:v>
                </c:pt>
                <c:pt idx="7" formatCode="0">
                  <c:v>83</c:v>
                </c:pt>
                <c:pt idx="8" formatCode="0">
                  <c:v>82</c:v>
                </c:pt>
              </c:numCache>
            </c:numRef>
          </c:val>
          <c:extLst>
            <c:ext xmlns:c16="http://schemas.microsoft.com/office/drawing/2014/chart" uri="{C3380CC4-5D6E-409C-BE32-E72D297353CC}">
              <c16:uniqueId val="{00000000-8BA3-45CA-8BEC-0A93350FFC2F}"/>
            </c:ext>
          </c:extLst>
        </c:ser>
        <c:dLbls>
          <c:showLegendKey val="0"/>
          <c:showVal val="0"/>
          <c:showCatName val="0"/>
          <c:showSerName val="0"/>
          <c:showPercent val="0"/>
          <c:showBubbleSize val="0"/>
        </c:dLbls>
        <c:gapWidth val="40"/>
        <c:axId val="79193984"/>
        <c:axId val="79195520"/>
        <c:extLst>
          <c:ext xmlns:c15="http://schemas.microsoft.com/office/drawing/2012/chart" uri="{02D57815-91ED-43cb-92C2-25804820EDAC}">
            <c15:filteredBarSeries>
              <c15:ser>
                <c:idx val="0"/>
                <c:order val="0"/>
                <c:tx>
                  <c:strRef>
                    <c:extLst>
                      <c:ext uri="{02D57815-91ED-43cb-92C2-25804820EDAC}">
                        <c15:formulaRef>
                          <c15:sqref>'Tetra Bar'!$E$1</c15:sqref>
                        </c15:formulaRef>
                      </c:ext>
                    </c:extLst>
                    <c:strCache>
                      <c:ptCount val="1"/>
                      <c:pt idx="0">
                        <c:v>Placeholder</c:v>
                      </c:pt>
                    </c:strCache>
                  </c:strRef>
                </c:tx>
                <c:spPr>
                  <a:solidFill>
                    <a:srgbClr val="45546D"/>
                  </a:solidFill>
                  <a:ln w="9525" cap="flat" cmpd="sng" algn="ctr">
                    <a:noFill/>
                    <a:prstDash val="solid"/>
                  </a:ln>
                  <a:effectLst/>
                </c:spPr>
                <c:invertIfNegative val="0"/>
                <c:dLbls>
                  <c:spPr>
                    <a:noFill/>
                    <a:ln>
                      <a:noFill/>
                    </a:ln>
                    <a:effectLst/>
                  </c:spPr>
                  <c:dLblPos val="outEnd"/>
                  <c:showLegendKey val="0"/>
                  <c:showVal val="1"/>
                  <c:showCatName val="0"/>
                  <c:showSerName val="0"/>
                  <c:showPercent val="0"/>
                  <c:showBubbleSize val="0"/>
                  <c:separator> </c:separator>
                  <c:showLeaderLines val="0"/>
                  <c:extLst>
                    <c:ext uri="{CE6537A1-D6FC-4f65-9D91-7224C49458BB}">
                      <c15:showLeaderLines val="0"/>
                    </c:ext>
                  </c:extLst>
                </c:dLbls>
                <c:cat>
                  <c:strRef>
                    <c:extLst>
                      <c:ext uri="{02D57815-91ED-43cb-92C2-25804820EDAC}">
                        <c15:formulaRef>
                          <c15:sqref>'Tetra Bar'!$A$2:$A$10</c15:sqref>
                        </c15:formulaRef>
                      </c:ext>
                    </c:extLst>
                    <c:strCache>
                      <c:ptCount val="9"/>
                      <c:pt idx="0">
                        <c:v>Outreach</c:v>
                      </c:pt>
                      <c:pt idx="2">
                        <c:v>Timeliness of providing information on annual meeting</c:v>
                      </c:pt>
                      <c:pt idx="3">
                        <c:v>Efforts to support the local community</c:v>
                      </c:pt>
                      <c:pt idx="4">
                        <c:v>Relevancy of co-op magazine content</c:v>
                      </c:pt>
                      <c:pt idx="5">
                        <c:v>Holding annual meeting in convenient format</c:v>
                      </c:pt>
                      <c:pt idx="6">
                        <c:v>Convenience of annual meeting time</c:v>
                      </c:pt>
                      <c:pt idx="7">
                        <c:v>Efforts to support clean energy programs</c:v>
                      </c:pt>
                      <c:pt idx="8">
                        <c:v>Information provided on energy saving ideas</c:v>
                      </c:pt>
                    </c:strCache>
                  </c:strRef>
                </c:cat>
                <c:val>
                  <c:numRef>
                    <c:extLst>
                      <c:ext uri="{02D57815-91ED-43cb-92C2-25804820EDAC}">
                        <c15:formulaRef>
                          <c15:sqref>'Tetra Bar'!$E$2:$E$10</c15:sqref>
                        </c15:formulaRef>
                      </c:ext>
                    </c:extLst>
                    <c:numCache>
                      <c:formatCode>General</c:formatCode>
                      <c:ptCount val="9"/>
                    </c:numCache>
                  </c:numRef>
                </c:val>
                <c:extLst>
                  <c:ext xmlns:c16="http://schemas.microsoft.com/office/drawing/2014/chart" uri="{C3380CC4-5D6E-409C-BE32-E72D297353CC}">
                    <c16:uniqueId val="{00000008-8BA3-45CA-8BEC-0A93350FFC2F}"/>
                  </c:ext>
                </c:extLst>
              </c15:ser>
            </c15:filteredBarSeries>
            <c15:filteredBarSeries>
              <c15:ser>
                <c:idx val="3"/>
                <c:order val="1"/>
                <c:tx>
                  <c:strRef>
                    <c:extLst xmlns:c15="http://schemas.microsoft.com/office/drawing/2012/chart">
                      <c:ext xmlns:c15="http://schemas.microsoft.com/office/drawing/2012/chart" uri="{02D57815-91ED-43cb-92C2-25804820EDAC}">
                        <c15:formulaRef>
                          <c15:sqref>'Tetra Bar'!$D$1</c15:sqref>
                        </c15:formulaRef>
                      </c:ext>
                    </c:extLst>
                    <c:strCache>
                      <c:ptCount val="1"/>
                      <c:pt idx="0">
                        <c:v>Placeholder</c:v>
                      </c:pt>
                    </c:strCache>
                  </c:strRef>
                </c:tx>
                <c:spPr>
                  <a:solidFill>
                    <a:schemeClr val="tx1">
                      <a:lumMod val="60000"/>
                      <a:lumOff val="40000"/>
                    </a:schemeClr>
                  </a:solidFill>
                  <a:ln>
                    <a:noFill/>
                  </a:ln>
                </c:spPr>
                <c:invertIfNegative val="0"/>
                <c:dLbls>
                  <c:spPr>
                    <a:noFill/>
                    <a:ln>
                      <a:noFill/>
                    </a:ln>
                    <a:effectLst/>
                  </c:sp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0"/>
                    </c:ext>
                  </c:extLst>
                </c:dLbls>
                <c:cat>
                  <c:strRef>
                    <c:extLst xmlns:c15="http://schemas.microsoft.com/office/drawing/2012/chart">
                      <c:ext xmlns:c15="http://schemas.microsoft.com/office/drawing/2012/chart" uri="{02D57815-91ED-43cb-92C2-25804820EDAC}">
                        <c15:formulaRef>
                          <c15:sqref>'Tetra Bar'!$A$2:$A$10</c15:sqref>
                        </c15:formulaRef>
                      </c:ext>
                    </c:extLst>
                    <c:strCache>
                      <c:ptCount val="9"/>
                      <c:pt idx="0">
                        <c:v>Outreach</c:v>
                      </c:pt>
                      <c:pt idx="2">
                        <c:v>Timeliness of providing information on annual meeting</c:v>
                      </c:pt>
                      <c:pt idx="3">
                        <c:v>Efforts to support the local community</c:v>
                      </c:pt>
                      <c:pt idx="4">
                        <c:v>Relevancy of co-op magazine content</c:v>
                      </c:pt>
                      <c:pt idx="5">
                        <c:v>Holding annual meeting in convenient format</c:v>
                      </c:pt>
                      <c:pt idx="6">
                        <c:v>Convenience of annual meeting time</c:v>
                      </c:pt>
                      <c:pt idx="7">
                        <c:v>Efforts to support clean energy programs</c:v>
                      </c:pt>
                      <c:pt idx="8">
                        <c:v>Information provided on energy saving ideas</c:v>
                      </c:pt>
                    </c:strCache>
                  </c:strRef>
                </c:cat>
                <c:val>
                  <c:numRef>
                    <c:extLst xmlns:c15="http://schemas.microsoft.com/office/drawing/2012/chart">
                      <c:ext xmlns:c15="http://schemas.microsoft.com/office/drawing/2012/chart" uri="{02D57815-91ED-43cb-92C2-25804820EDAC}">
                        <c15:formulaRef>
                          <c15:sqref>'Tetra Bar'!$D$2:$D$6</c15:sqref>
                        </c15:formulaRef>
                      </c:ext>
                    </c:extLst>
                    <c:numCache>
                      <c:formatCode>General</c:formatCode>
                      <c:ptCount val="5"/>
                      <c:pt idx="0">
                        <c:v>8</c:v>
                      </c:pt>
                    </c:numCache>
                  </c:numRef>
                </c:val>
                <c:extLst xmlns:c15="http://schemas.microsoft.com/office/drawing/2012/chart">
                  <c:ext xmlns:c16="http://schemas.microsoft.com/office/drawing/2014/chart" uri="{C3380CC4-5D6E-409C-BE32-E72D297353CC}">
                    <c16:uniqueId val="{00000009-8BA3-45CA-8BEC-0A93350FFC2F}"/>
                  </c:ext>
                </c:extLst>
              </c15:ser>
            </c15:filteredBarSeries>
          </c:ext>
        </c:extLst>
      </c:barChart>
      <c:barChart>
        <c:barDir val="bar"/>
        <c:grouping val="clustered"/>
        <c:varyColors val="0"/>
        <c:ser>
          <c:idx val="4"/>
          <c:order val="7"/>
          <c:tx>
            <c:strRef>
              <c:f>'Tetra Bar'!$F$1</c:f>
              <c:strCache>
                <c:ptCount val="1"/>
                <c:pt idx="0">
                  <c:v>n =</c:v>
                </c:pt>
              </c:strCache>
            </c:strRef>
          </c:tx>
          <c:spPr>
            <a:noFill/>
          </c:spPr>
          <c:invertIfNegative val="0"/>
          <c:dLbls>
            <c:dLbl>
              <c:idx val="0"/>
              <c:layout>
                <c:manualLayout>
                  <c:x val="-0.6710763082708503"/>
                  <c:y val="3.5285433070866144E-2"/>
                </c:manualLayout>
              </c:layout>
              <c:tx>
                <c:rich>
                  <a:bodyPr/>
                  <a:lstStyle/>
                  <a:p>
                    <a:pPr>
                      <a:defRPr>
                        <a:solidFill>
                          <a:schemeClr val="tx1"/>
                        </a:solidFill>
                      </a:defRPr>
                    </a:pPr>
                    <a:fld id="{D3F02F26-1D05-401B-ABEF-42AE1B7865FE}" type="SERIESNAME">
                      <a:rPr lang="en-US">
                        <a:solidFill>
                          <a:schemeClr val="tx1"/>
                        </a:solidFill>
                      </a:rPr>
                      <a:pPr>
                        <a:defRPr>
                          <a:solidFill>
                            <a:schemeClr val="tx1"/>
                          </a:solidFill>
                        </a:defRPr>
                      </a:pPr>
                      <a:t>[SERIES NAME]</a:t>
                    </a:fld>
                    <a:r>
                      <a:rPr lang="en-US" baseline="0" dirty="0">
                        <a:solidFill>
                          <a:schemeClr val="tx1"/>
                        </a:solidFill>
                      </a:rPr>
                      <a:t> 17,038</a:t>
                    </a:r>
                  </a:p>
                </c:rich>
              </c:tx>
              <c:spPr>
                <a:noFill/>
                <a:ln>
                  <a:noFill/>
                </a:ln>
                <a:effectLst/>
              </c:spPr>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BA3-45CA-8BEC-0A93350FFC2F}"/>
                </c:ext>
              </c:extLst>
            </c:dLbl>
            <c:dLbl>
              <c:idx val="4"/>
              <c:delete val="1"/>
              <c:extLst>
                <c:ext xmlns:c15="http://schemas.microsoft.com/office/drawing/2012/chart" uri="{CE6537A1-D6FC-4f65-9D91-7224C49458BB}"/>
                <c:ext xmlns:c16="http://schemas.microsoft.com/office/drawing/2014/chart" uri="{C3380CC4-5D6E-409C-BE32-E72D297353CC}">
                  <c16:uniqueId val="{00000004-8BA3-45CA-8BEC-0A93350FFC2F}"/>
                </c:ext>
              </c:extLst>
            </c:dLbl>
            <c:dLbl>
              <c:idx val="5"/>
              <c:delete val="1"/>
              <c:extLst>
                <c:ext xmlns:c15="http://schemas.microsoft.com/office/drawing/2012/chart" uri="{CE6537A1-D6FC-4f65-9D91-7224C49458BB}"/>
                <c:ext xmlns:c16="http://schemas.microsoft.com/office/drawing/2014/chart" uri="{C3380CC4-5D6E-409C-BE32-E72D297353CC}">
                  <c16:uniqueId val="{00000000-ACE9-4A94-8454-20B5F60A6865}"/>
                </c:ext>
              </c:extLst>
            </c:dLbl>
            <c:dLbl>
              <c:idx val="6"/>
              <c:delete val="1"/>
              <c:extLst>
                <c:ext xmlns:c15="http://schemas.microsoft.com/office/drawing/2012/chart" uri="{CE6537A1-D6FC-4f65-9D91-7224C49458BB}"/>
                <c:ext xmlns:c16="http://schemas.microsoft.com/office/drawing/2014/chart" uri="{C3380CC4-5D6E-409C-BE32-E72D297353CC}">
                  <c16:uniqueId val="{00000001-ACE9-4A94-8454-20B5F60A6865}"/>
                </c:ext>
              </c:extLst>
            </c:dLbl>
            <c:spPr>
              <a:noFill/>
              <a:ln>
                <a:noFill/>
              </a:ln>
              <a:effectLst/>
            </c:spPr>
            <c:txPr>
              <a:bodyPr/>
              <a:lstStyle/>
              <a:p>
                <a:pPr>
                  <a:defRPr>
                    <a:solidFill>
                      <a:schemeClr val="bg1"/>
                    </a:solidFill>
                  </a:defRPr>
                </a:pPr>
                <a:endParaRPr lang="en-US"/>
              </a:p>
            </c:txPr>
            <c:dLblPos val="inBase"/>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ext>
            </c:extLst>
          </c:dLbls>
          <c:cat>
            <c:strRef>
              <c:f>'Tetra Bar'!$A$2:$A$8</c:f>
              <c:strCache>
                <c:ptCount val="7"/>
                <c:pt idx="0">
                  <c:v>Outreach</c:v>
                </c:pt>
                <c:pt idx="2">
                  <c:v>Timeliness of providing information on annual meeting</c:v>
                </c:pt>
                <c:pt idx="3">
                  <c:v>Efforts to support the local community</c:v>
                </c:pt>
                <c:pt idx="4">
                  <c:v>Relevancy of co-op magazine content</c:v>
                </c:pt>
                <c:pt idx="5">
                  <c:v>Holding annual meeting in convenient format</c:v>
                </c:pt>
                <c:pt idx="6">
                  <c:v>Convenience of annual meeting time</c:v>
                </c:pt>
              </c:strCache>
            </c:strRef>
          </c:cat>
          <c:val>
            <c:numRef>
              <c:f>'Tetra Bar'!$F$2:$F$8</c:f>
              <c:numCache>
                <c:formatCode>General</c:formatCode>
                <c:ptCount val="7"/>
                <c:pt idx="0">
                  <c:v>250</c:v>
                </c:pt>
                <c:pt idx="4">
                  <c:v>45</c:v>
                </c:pt>
                <c:pt idx="5">
                  <c:v>45</c:v>
                </c:pt>
                <c:pt idx="6">
                  <c:v>45</c:v>
                </c:pt>
              </c:numCache>
            </c:numRef>
          </c:val>
          <c:extLst>
            <c:ext xmlns:c16="http://schemas.microsoft.com/office/drawing/2014/chart" uri="{C3380CC4-5D6E-409C-BE32-E72D297353CC}">
              <c16:uniqueId val="{00000007-8BA3-45CA-8BEC-0A93350FFC2F}"/>
            </c:ext>
          </c:extLst>
        </c:ser>
        <c:dLbls>
          <c:showLegendKey val="0"/>
          <c:showVal val="1"/>
          <c:showCatName val="0"/>
          <c:showSerName val="0"/>
          <c:showPercent val="0"/>
          <c:showBubbleSize val="0"/>
        </c:dLbls>
        <c:gapWidth val="85"/>
        <c:axId val="79268480"/>
        <c:axId val="79266944"/>
        <c:extLst>
          <c:ext xmlns:c15="http://schemas.microsoft.com/office/drawing/2012/chart" uri="{02D57815-91ED-43cb-92C2-25804820EDAC}">
            <c15:filteredBarSeries>
              <c15:ser>
                <c:idx val="7"/>
                <c:order val="4"/>
                <c:tx>
                  <c:strRef>
                    <c:extLst>
                      <c:ext uri="{02D57815-91ED-43cb-92C2-25804820EDAC}">
                        <c15:formulaRef>
                          <c15:sqref>'Tetra Bar'!$I$1</c15:sqref>
                        </c15:formulaRef>
                      </c:ext>
                    </c:extLst>
                    <c:strCache>
                      <c:ptCount val="1"/>
                      <c:pt idx="0">
                        <c:v>Placeholder</c:v>
                      </c:pt>
                    </c:strCache>
                  </c:strRef>
                </c:tx>
                <c:spPr>
                  <a:noFill/>
                </c:spPr>
                <c:invertIfNegative val="0"/>
                <c:dLbls>
                  <c:spPr>
                    <a:noFill/>
                    <a:ln>
                      <a:noFill/>
                    </a:ln>
                    <a:effectLst/>
                  </c:spPr>
                  <c:txPr>
                    <a:bodyPr/>
                    <a:lstStyle/>
                    <a:p>
                      <a:pPr>
                        <a:defRPr>
                          <a:solidFill>
                            <a:schemeClr val="bg1"/>
                          </a:solidFill>
                        </a:defRPr>
                      </a:pPr>
                      <a:endParaRPr lang="en-US"/>
                    </a:p>
                  </c:txPr>
                  <c:dLblPos val="inBase"/>
                  <c:showLegendKey val="0"/>
                  <c:showVal val="1"/>
                  <c:showCatName val="0"/>
                  <c:showSerName val="1"/>
                  <c:showPercent val="0"/>
                  <c:showBubbleSize val="0"/>
                  <c:separator> </c:separator>
                  <c:showLeaderLines val="0"/>
                  <c:extLst>
                    <c:ext uri="{CE6537A1-D6FC-4f65-9D91-7224C49458BB}">
                      <c15:showLeaderLines val="0"/>
                    </c:ext>
                  </c:extLst>
                </c:dLbls>
                <c:cat>
                  <c:strRef>
                    <c:extLst>
                      <c:ext uri="{02D57815-91ED-43cb-92C2-25804820EDAC}">
                        <c15:formulaRef>
                          <c15:sqref>'Tetra Bar'!$A$2:$A$6</c15:sqref>
                        </c15:formulaRef>
                      </c:ext>
                    </c:extLst>
                    <c:strCache>
                      <c:ptCount val="5"/>
                      <c:pt idx="0">
                        <c:v>Outreach</c:v>
                      </c:pt>
                      <c:pt idx="2">
                        <c:v>Timeliness of providing information on annual meeting</c:v>
                      </c:pt>
                      <c:pt idx="3">
                        <c:v>Efforts to support the local community</c:v>
                      </c:pt>
                      <c:pt idx="4">
                        <c:v>Relevancy of co-op magazine content</c:v>
                      </c:pt>
                    </c:strCache>
                  </c:strRef>
                </c:cat>
                <c:val>
                  <c:numRef>
                    <c:extLst>
                      <c:ext uri="{02D57815-91ED-43cb-92C2-25804820EDAC}">
                        <c15:formulaRef>
                          <c15:sqref>'Tetra Bar'!$I$2:$I$6</c15:sqref>
                        </c15:formulaRef>
                      </c:ext>
                    </c:extLst>
                    <c:numCache>
                      <c:formatCode>General</c:formatCode>
                      <c:ptCount val="5"/>
                    </c:numCache>
                  </c:numRef>
                </c:val>
                <c:extLst>
                  <c:ext xmlns:c16="http://schemas.microsoft.com/office/drawing/2014/chart" uri="{C3380CC4-5D6E-409C-BE32-E72D297353CC}">
                    <c16:uniqueId val="{0000000B-8BA3-45CA-8BEC-0A93350FFC2F}"/>
                  </c:ext>
                </c:extLst>
              </c15:ser>
            </c15:filteredBarSeries>
            <c15:filteredBarSeries>
              <c15:ser>
                <c:idx val="6"/>
                <c:order val="5"/>
                <c:tx>
                  <c:strRef>
                    <c:extLst xmlns:c15="http://schemas.microsoft.com/office/drawing/2012/chart">
                      <c:ext xmlns:c15="http://schemas.microsoft.com/office/drawing/2012/chart" uri="{02D57815-91ED-43cb-92C2-25804820EDAC}">
                        <c15:formulaRef>
                          <c15:sqref>'Tetra Bar'!$H$1</c15:sqref>
                        </c15:formulaRef>
                      </c:ext>
                    </c:extLst>
                    <c:strCache>
                      <c:ptCount val="1"/>
                      <c:pt idx="0">
                        <c:v>Placeholder</c:v>
                      </c:pt>
                    </c:strCache>
                  </c:strRef>
                </c:tx>
                <c:spPr>
                  <a:noFill/>
                </c:spPr>
                <c:invertIfNegative val="0"/>
                <c:dLbls>
                  <c:delete val="1"/>
                </c:dLbls>
                <c:cat>
                  <c:strRef>
                    <c:extLst xmlns:c15="http://schemas.microsoft.com/office/drawing/2012/chart">
                      <c:ext xmlns:c15="http://schemas.microsoft.com/office/drawing/2012/chart" uri="{02D57815-91ED-43cb-92C2-25804820EDAC}">
                        <c15:formulaRef>
                          <c15:sqref>'Tetra Bar'!$A$2:$A$6</c15:sqref>
                        </c15:formulaRef>
                      </c:ext>
                    </c:extLst>
                    <c:strCache>
                      <c:ptCount val="5"/>
                      <c:pt idx="0">
                        <c:v>Outreach</c:v>
                      </c:pt>
                      <c:pt idx="2">
                        <c:v>Timeliness of providing information on annual meeting</c:v>
                      </c:pt>
                      <c:pt idx="3">
                        <c:v>Efforts to support the local community</c:v>
                      </c:pt>
                      <c:pt idx="4">
                        <c:v>Relevancy of co-op magazine content</c:v>
                      </c:pt>
                    </c:strCache>
                  </c:strRef>
                </c:cat>
                <c:val>
                  <c:numRef>
                    <c:extLst xmlns:c15="http://schemas.microsoft.com/office/drawing/2012/chart">
                      <c:ext xmlns:c15="http://schemas.microsoft.com/office/drawing/2012/chart" uri="{02D57815-91ED-43cb-92C2-25804820EDAC}">
                        <c15:formulaRef>
                          <c15:sqref>'Tetra Bar'!$H$2:$H$6</c15:sqref>
                        </c15:formulaRef>
                      </c:ext>
                    </c:extLst>
                    <c:numCache>
                      <c:formatCode>General</c:formatCode>
                      <c:ptCount val="5"/>
                    </c:numCache>
                  </c:numRef>
                </c:val>
                <c:extLst xmlns:c15="http://schemas.microsoft.com/office/drawing/2012/chart">
                  <c:ext xmlns:c16="http://schemas.microsoft.com/office/drawing/2014/chart" uri="{C3380CC4-5D6E-409C-BE32-E72D297353CC}">
                    <c16:uniqueId val="{0000000C-8BA3-45CA-8BEC-0A93350FFC2F}"/>
                  </c:ext>
                </c:extLst>
              </c15:ser>
            </c15:filteredBarSeries>
            <c15:filteredBarSeries>
              <c15:ser>
                <c:idx val="5"/>
                <c:order val="6"/>
                <c:tx>
                  <c:strRef>
                    <c:extLst xmlns:c15="http://schemas.microsoft.com/office/drawing/2012/chart">
                      <c:ext xmlns:c15="http://schemas.microsoft.com/office/drawing/2012/chart" uri="{02D57815-91ED-43cb-92C2-25804820EDAC}">
                        <c15:formulaRef>
                          <c15:sqref>'Tetra Bar'!$G$1</c15:sqref>
                        </c15:formulaRef>
                      </c:ext>
                    </c:extLst>
                    <c:strCache>
                      <c:ptCount val="1"/>
                      <c:pt idx="0">
                        <c:v>Placeholder</c:v>
                      </c:pt>
                    </c:strCache>
                  </c:strRef>
                </c:tx>
                <c:spPr>
                  <a:noFill/>
                </c:spPr>
                <c:invertIfNegative val="0"/>
                <c:dLbls>
                  <c:delete val="1"/>
                </c:dLbls>
                <c:cat>
                  <c:strRef>
                    <c:extLst xmlns:c15="http://schemas.microsoft.com/office/drawing/2012/chart">
                      <c:ext xmlns:c15="http://schemas.microsoft.com/office/drawing/2012/chart" uri="{02D57815-91ED-43cb-92C2-25804820EDAC}">
                        <c15:formulaRef>
                          <c15:sqref>'Tetra Bar'!$A$2:$A$6</c15:sqref>
                        </c15:formulaRef>
                      </c:ext>
                    </c:extLst>
                    <c:strCache>
                      <c:ptCount val="5"/>
                      <c:pt idx="0">
                        <c:v>Outreach</c:v>
                      </c:pt>
                      <c:pt idx="2">
                        <c:v>Timeliness of providing information on annual meeting</c:v>
                      </c:pt>
                      <c:pt idx="3">
                        <c:v>Efforts to support the local community</c:v>
                      </c:pt>
                      <c:pt idx="4">
                        <c:v>Relevancy of co-op magazine content</c:v>
                      </c:pt>
                    </c:strCache>
                  </c:strRef>
                </c:cat>
                <c:val>
                  <c:numRef>
                    <c:extLst xmlns:c15="http://schemas.microsoft.com/office/drawing/2012/chart">
                      <c:ext xmlns:c15="http://schemas.microsoft.com/office/drawing/2012/chart" uri="{02D57815-91ED-43cb-92C2-25804820EDAC}">
                        <c15:formulaRef>
                          <c15:sqref>'Tetra Bar'!$G$2:$G$6</c15:sqref>
                        </c15:formulaRef>
                      </c:ext>
                    </c:extLst>
                    <c:numCache>
                      <c:formatCode>General</c:formatCode>
                      <c:ptCount val="5"/>
                    </c:numCache>
                  </c:numRef>
                </c:val>
                <c:extLst xmlns:c15="http://schemas.microsoft.com/office/drawing/2012/chart">
                  <c:ext xmlns:c16="http://schemas.microsoft.com/office/drawing/2014/chart" uri="{C3380CC4-5D6E-409C-BE32-E72D297353CC}">
                    <c16:uniqueId val="{0000000D-8BA3-45CA-8BEC-0A93350FFC2F}"/>
                  </c:ext>
                </c:extLst>
              </c15:ser>
            </c15:filteredBarSeries>
          </c:ext>
        </c:extLst>
      </c:barChart>
      <c:catAx>
        <c:axId val="79193984"/>
        <c:scaling>
          <c:orientation val="maxMin"/>
        </c:scaling>
        <c:delete val="0"/>
        <c:axPos val="l"/>
        <c:numFmt formatCode="General" sourceLinked="1"/>
        <c:majorTickMark val="none"/>
        <c:minorTickMark val="none"/>
        <c:tickLblPos val="nextTo"/>
        <c:spPr>
          <a:ln>
            <a:solidFill>
              <a:schemeClr val="bg1">
                <a:lumMod val="75000"/>
              </a:schemeClr>
            </a:solidFill>
          </a:ln>
        </c:spPr>
        <c:txPr>
          <a:bodyPr/>
          <a:lstStyle/>
          <a:p>
            <a:pPr>
              <a:defRPr sz="1400"/>
            </a:pPr>
            <a:endParaRPr lang="en-US"/>
          </a:p>
        </c:txPr>
        <c:crossAx val="79195520"/>
        <c:crosses val="autoZero"/>
        <c:auto val="1"/>
        <c:lblAlgn val="ctr"/>
        <c:lblOffset val="100"/>
        <c:noMultiLvlLbl val="0"/>
      </c:catAx>
      <c:valAx>
        <c:axId val="79195520"/>
        <c:scaling>
          <c:orientation val="minMax"/>
          <c:max val="100"/>
          <c:min val="40"/>
        </c:scaling>
        <c:delete val="1"/>
        <c:axPos val="b"/>
        <c:numFmt formatCode="General" sourceLinked="1"/>
        <c:majorTickMark val="out"/>
        <c:minorTickMark val="none"/>
        <c:tickLblPos val="nextTo"/>
        <c:crossAx val="79193984"/>
        <c:crosses val="max"/>
        <c:crossBetween val="between"/>
        <c:majorUnit val="100"/>
      </c:valAx>
      <c:valAx>
        <c:axId val="79266944"/>
        <c:scaling>
          <c:orientation val="minMax"/>
        </c:scaling>
        <c:delete val="1"/>
        <c:axPos val="b"/>
        <c:numFmt formatCode="General" sourceLinked="1"/>
        <c:majorTickMark val="out"/>
        <c:minorTickMark val="none"/>
        <c:tickLblPos val="none"/>
        <c:crossAx val="79268480"/>
        <c:crosses val="max"/>
        <c:crossBetween val="between"/>
      </c:valAx>
      <c:catAx>
        <c:axId val="79268480"/>
        <c:scaling>
          <c:orientation val="maxMin"/>
        </c:scaling>
        <c:delete val="1"/>
        <c:axPos val="l"/>
        <c:numFmt formatCode="General" sourceLinked="1"/>
        <c:majorTickMark val="out"/>
        <c:minorTickMark val="none"/>
        <c:tickLblPos val="none"/>
        <c:crossAx val="79266944"/>
        <c:crosses val="autoZero"/>
        <c:auto val="1"/>
        <c:lblAlgn val="ctr"/>
        <c:lblOffset val="100"/>
        <c:noMultiLvlLbl val="0"/>
      </c:catAx>
      <c:spPr>
        <a:noFill/>
        <a:ln>
          <a:noFill/>
        </a:ln>
      </c:spPr>
    </c:plotArea>
    <c:legend>
      <c:legendPos val="b"/>
      <c:legendEntry>
        <c:idx val="2"/>
        <c:delete val="1"/>
      </c:legendEntry>
      <c:layout>
        <c:manualLayout>
          <c:xMode val="edge"/>
          <c:yMode val="edge"/>
          <c:x val="0.44854425616146354"/>
          <c:y val="0.91812554680664915"/>
          <c:w val="0.10291140276632427"/>
          <c:h val="4.7152230971128611E-2"/>
        </c:manualLayout>
      </c:layout>
      <c:overlay val="0"/>
    </c:legend>
    <c:plotVisOnly val="1"/>
    <c:dispBlanksAs val="gap"/>
    <c:showDLblsOverMax val="0"/>
  </c:chart>
  <c:spPr>
    <a:noFill/>
    <a:ln>
      <a:noFill/>
    </a:ln>
  </c:spPr>
  <c:txPr>
    <a:bodyPr/>
    <a:lstStyle/>
    <a:p>
      <a:pPr>
        <a:defRPr sz="1200">
          <a:solidFill>
            <a:schemeClr val="tx1"/>
          </a:solidFill>
          <a:latin typeface="+mn-lt"/>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909569728025911"/>
          <c:y val="3.3146464426753279E-2"/>
          <c:w val="0.67075678848554077"/>
          <c:h val="0.85452511827931266"/>
        </c:manualLayout>
      </c:layout>
      <c:barChart>
        <c:barDir val="bar"/>
        <c:grouping val="clustered"/>
        <c:varyColors val="0"/>
        <c:ser>
          <c:idx val="2"/>
          <c:order val="2"/>
          <c:tx>
            <c:strRef>
              <c:f>'Tetra Bar'!$C$1</c:f>
              <c:strCache>
                <c:ptCount val="1"/>
                <c:pt idx="0">
                  <c:v>2026</c:v>
                </c:pt>
              </c:strCache>
              <c:extLst xmlns:c15="http://schemas.microsoft.com/office/drawing/2012/chart"/>
            </c:strRef>
          </c:tx>
          <c:spPr>
            <a:solidFill>
              <a:schemeClr val="tx1">
                <a:lumMod val="40000"/>
                <a:lumOff val="60000"/>
              </a:schemeClr>
            </a:solidFill>
            <a:ln>
              <a:noFill/>
            </a:ln>
          </c:spPr>
          <c:invertIfNegative val="0"/>
          <c:dLbls>
            <c:spPr>
              <a:noFill/>
              <a:ln>
                <a:noFill/>
              </a:ln>
              <a:effectLst/>
            </c:sp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0"/>
              </c:ext>
            </c:extLst>
          </c:dLbls>
          <c:cat>
            <c:strRef>
              <c:f>'Tetra Bar'!$A$2:$A$6</c:f>
              <c:strCache>
                <c:ptCount val="5"/>
                <c:pt idx="0">
                  <c:v>Call Center Satisfaciton Index</c:v>
                </c:pt>
                <c:pt idx="2">
                  <c:v>Call Center Overall Satisfaction</c:v>
                </c:pt>
                <c:pt idx="3">
                  <c:v>Call Center Expectations</c:v>
                </c:pt>
                <c:pt idx="4">
                  <c:v>Call Center Ideal</c:v>
                </c:pt>
              </c:strCache>
            </c:strRef>
          </c:cat>
          <c:val>
            <c:numRef>
              <c:f>'Tetra Bar'!$C$2:$C$6</c:f>
              <c:numCache>
                <c:formatCode>General</c:formatCode>
                <c:ptCount val="5"/>
                <c:pt idx="0">
                  <c:v>86</c:v>
                </c:pt>
                <c:pt idx="2">
                  <c:v>89</c:v>
                </c:pt>
                <c:pt idx="3">
                  <c:v>82</c:v>
                </c:pt>
                <c:pt idx="4">
                  <c:v>86</c:v>
                </c:pt>
              </c:numCache>
            </c:numRef>
          </c:val>
          <c:extLst xmlns:c15="http://schemas.microsoft.com/office/drawing/2012/chart">
            <c:ext xmlns:c16="http://schemas.microsoft.com/office/drawing/2014/chart" uri="{C3380CC4-5D6E-409C-BE32-E72D297353CC}">
              <c16:uniqueId val="{0000000A-8BA3-45CA-8BEC-0A93350FFC2F}"/>
            </c:ext>
          </c:extLst>
        </c:ser>
        <c:ser>
          <c:idx val="1"/>
          <c:order val="3"/>
          <c:tx>
            <c:strRef>
              <c:f>'Tetra Bar'!$B$1</c:f>
              <c:strCache>
                <c:ptCount val="1"/>
                <c:pt idx="0">
                  <c:v>2025</c:v>
                </c:pt>
              </c:strCache>
            </c:strRef>
          </c:tx>
          <c:spPr>
            <a:solidFill>
              <a:schemeClr val="accent2"/>
            </a:solidFill>
            <a:ln>
              <a:noFill/>
            </a:ln>
            <a:scene3d>
              <a:camera prst="orthographicFront"/>
              <a:lightRig rig="soft" dir="t">
                <a:rot lat="0" lon="0" rev="0"/>
              </a:lightRig>
            </a:scene3d>
            <a:sp3d prstMaterial="matte"/>
          </c:spPr>
          <c:invertIfNegative val="0"/>
          <c:dLbls>
            <c:dLbl>
              <c:idx val="0"/>
              <c:tx>
                <c:rich>
                  <a:bodyPr/>
                  <a:lstStyle/>
                  <a:p>
                    <a:fld id="{50EC29A7-1B46-40D3-A837-2CDAB56FF83C}" type="VALUE">
                      <a:rPr lang="en-US"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4E4-4785-80D8-5470EADBFD68}"/>
                </c:ext>
              </c:extLst>
            </c:dLbl>
            <c:dLbl>
              <c:idx val="2"/>
              <c:tx>
                <c:rich>
                  <a:bodyPr/>
                  <a:lstStyle/>
                  <a:p>
                    <a:fld id="{F20F3EF8-B50A-4DF3-8F7A-6EADB701BB11}" type="VALUE">
                      <a:rPr lang="en-US"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4E4-4785-80D8-5470EADBFD68}"/>
                </c:ext>
              </c:extLst>
            </c:dLbl>
            <c:dLbl>
              <c:idx val="3"/>
              <c:layout>
                <c:manualLayout>
                  <c:x val="-8.4875562720133283E-17"/>
                  <c:y val="-4.6296296296295444E-3"/>
                </c:manualLayout>
              </c:layout>
              <c:tx>
                <c:rich>
                  <a:bodyPr/>
                  <a:lstStyle/>
                  <a:p>
                    <a:fld id="{BEABA962-F12D-4811-A0C9-DEEA1C711B90}" type="VALUE">
                      <a:rPr lang="en-US"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A4E4-4785-80D8-5470EADBFD68}"/>
                </c:ext>
              </c:extLst>
            </c:dLbl>
            <c:dLbl>
              <c:idx val="4"/>
              <c:tx>
                <c:rich>
                  <a:bodyPr/>
                  <a:lstStyle/>
                  <a:p>
                    <a:fld id="{D9BD40D6-02AC-44FB-ADA4-D1EFB7565826}" type="VALUE">
                      <a:rPr lang="en-US"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A4E4-4785-80D8-5470EADBFD68}"/>
                </c:ext>
              </c:extLst>
            </c:dLbl>
            <c:spPr>
              <a:noFill/>
              <a:ln>
                <a:noFill/>
              </a:ln>
              <a:effectLst/>
            </c:spPr>
            <c:txPr>
              <a:bodyPr wrap="square" lIns="38100" tIns="19050" rIns="38100" bIns="19050" anchor="ctr">
                <a:spAutoFit/>
              </a:bodyPr>
              <a:lstStyle/>
              <a:p>
                <a:pPr>
                  <a:defRPr sz="12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'Tetra Bar'!$A$2:$A$6</c:f>
              <c:strCache>
                <c:ptCount val="5"/>
                <c:pt idx="0">
                  <c:v>Call Center Satisfaciton Index</c:v>
                </c:pt>
                <c:pt idx="2">
                  <c:v>Call Center Overall Satisfaction</c:v>
                </c:pt>
                <c:pt idx="3">
                  <c:v>Call Center Expectations</c:v>
                </c:pt>
                <c:pt idx="4">
                  <c:v>Call Center Ideal</c:v>
                </c:pt>
              </c:strCache>
            </c:strRef>
          </c:cat>
          <c:val>
            <c:numRef>
              <c:f>'Tetra Bar'!$B$2:$B$6</c:f>
              <c:numCache>
                <c:formatCode>General</c:formatCode>
                <c:ptCount val="5"/>
                <c:pt idx="0">
                  <c:v>86</c:v>
                </c:pt>
                <c:pt idx="2" formatCode="0">
                  <c:v>89</c:v>
                </c:pt>
                <c:pt idx="3" formatCode="0">
                  <c:v>83</c:v>
                </c:pt>
                <c:pt idx="4" formatCode="0">
                  <c:v>86</c:v>
                </c:pt>
              </c:numCache>
            </c:numRef>
          </c:val>
          <c:extLst>
            <c:ext xmlns:c16="http://schemas.microsoft.com/office/drawing/2014/chart" uri="{C3380CC4-5D6E-409C-BE32-E72D297353CC}">
              <c16:uniqueId val="{00000000-8BA3-45CA-8BEC-0A93350FFC2F}"/>
            </c:ext>
          </c:extLst>
        </c:ser>
        <c:dLbls>
          <c:showLegendKey val="0"/>
          <c:showVal val="0"/>
          <c:showCatName val="0"/>
          <c:showSerName val="0"/>
          <c:showPercent val="0"/>
          <c:showBubbleSize val="0"/>
        </c:dLbls>
        <c:gapWidth val="85"/>
        <c:axId val="79193984"/>
        <c:axId val="79195520"/>
        <c:extLst>
          <c:ext xmlns:c15="http://schemas.microsoft.com/office/drawing/2012/chart" uri="{02D57815-91ED-43cb-92C2-25804820EDAC}">
            <c15:filteredBarSeries>
              <c15:ser>
                <c:idx val="0"/>
                <c:order val="0"/>
                <c:tx>
                  <c:strRef>
                    <c:extLst>
                      <c:ext uri="{02D57815-91ED-43cb-92C2-25804820EDAC}">
                        <c15:formulaRef>
                          <c15:sqref>'Tetra Bar'!$E$1</c15:sqref>
                        </c15:formulaRef>
                      </c:ext>
                    </c:extLst>
                    <c:strCache>
                      <c:ptCount val="1"/>
                      <c:pt idx="0">
                        <c:v>Placeholder</c:v>
                      </c:pt>
                    </c:strCache>
                  </c:strRef>
                </c:tx>
                <c:spPr>
                  <a:solidFill>
                    <a:srgbClr val="45546D"/>
                  </a:solidFill>
                  <a:ln w="9525" cap="flat" cmpd="sng" algn="ctr">
                    <a:noFill/>
                    <a:prstDash val="solid"/>
                  </a:ln>
                  <a:effectLst/>
                </c:spPr>
                <c:invertIfNegative val="0"/>
                <c:dLbls>
                  <c:spPr>
                    <a:noFill/>
                    <a:ln>
                      <a:noFill/>
                    </a:ln>
                    <a:effectLst/>
                  </c:spPr>
                  <c:dLblPos val="outEnd"/>
                  <c:showLegendKey val="0"/>
                  <c:showVal val="1"/>
                  <c:showCatName val="0"/>
                  <c:showSerName val="0"/>
                  <c:showPercent val="0"/>
                  <c:showBubbleSize val="0"/>
                  <c:separator> </c:separator>
                  <c:showLeaderLines val="0"/>
                  <c:extLst>
                    <c:ext uri="{CE6537A1-D6FC-4f65-9D91-7224C49458BB}">
                      <c15:showLeaderLines val="0"/>
                    </c:ext>
                  </c:extLst>
                </c:dLbls>
                <c:cat>
                  <c:strRef>
                    <c:extLst>
                      <c:ext uri="{02D57815-91ED-43cb-92C2-25804820EDAC}">
                        <c15:formulaRef>
                          <c15:sqref>'Tetra Bar'!$A$2:$A$6</c15:sqref>
                        </c15:formulaRef>
                      </c:ext>
                    </c:extLst>
                    <c:strCache>
                      <c:ptCount val="5"/>
                      <c:pt idx="0">
                        <c:v>Call Center Satisfaciton Index</c:v>
                      </c:pt>
                      <c:pt idx="2">
                        <c:v>Call Center Overall Satisfaction</c:v>
                      </c:pt>
                      <c:pt idx="3">
                        <c:v>Call Center Expectations</c:v>
                      </c:pt>
                      <c:pt idx="4">
                        <c:v>Call Center Ideal</c:v>
                      </c:pt>
                    </c:strCache>
                  </c:strRef>
                </c:cat>
                <c:val>
                  <c:numRef>
                    <c:extLst>
                      <c:ext uri="{02D57815-91ED-43cb-92C2-25804820EDAC}">
                        <c15:formulaRef>
                          <c15:sqref>'Tetra Bar'!$E$2:$E$4</c15:sqref>
                        </c15:formulaRef>
                      </c:ext>
                    </c:extLst>
                    <c:numCache>
                      <c:formatCode>General</c:formatCode>
                      <c:ptCount val="3"/>
                    </c:numCache>
                  </c:numRef>
                </c:val>
                <c:extLst>
                  <c:ext xmlns:c16="http://schemas.microsoft.com/office/drawing/2014/chart" uri="{C3380CC4-5D6E-409C-BE32-E72D297353CC}">
                    <c16:uniqueId val="{00000008-8BA3-45CA-8BEC-0A93350FFC2F}"/>
                  </c:ext>
                </c:extLst>
              </c15:ser>
            </c15:filteredBarSeries>
            <c15:filteredBarSeries>
              <c15:ser>
                <c:idx val="3"/>
                <c:order val="1"/>
                <c:tx>
                  <c:strRef>
                    <c:extLst xmlns:c15="http://schemas.microsoft.com/office/drawing/2012/chart">
                      <c:ext xmlns:c15="http://schemas.microsoft.com/office/drawing/2012/chart" uri="{02D57815-91ED-43cb-92C2-25804820EDAC}">
                        <c15:formulaRef>
                          <c15:sqref>'Tetra Bar'!$D$1</c15:sqref>
                        </c15:formulaRef>
                      </c:ext>
                    </c:extLst>
                    <c:strCache>
                      <c:ptCount val="1"/>
                      <c:pt idx="0">
                        <c:v>Placeholder</c:v>
                      </c:pt>
                    </c:strCache>
                  </c:strRef>
                </c:tx>
                <c:spPr>
                  <a:solidFill>
                    <a:schemeClr val="tx1">
                      <a:lumMod val="60000"/>
                      <a:lumOff val="40000"/>
                    </a:schemeClr>
                  </a:solidFill>
                  <a:ln>
                    <a:noFill/>
                  </a:ln>
                </c:spPr>
                <c:invertIfNegative val="0"/>
                <c:dLbls>
                  <c:spPr>
                    <a:noFill/>
                    <a:ln>
                      <a:noFill/>
                    </a:ln>
                    <a:effectLst/>
                  </c:sp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0"/>
                    </c:ext>
                  </c:extLst>
                </c:dLbls>
                <c:cat>
                  <c:strRef>
                    <c:extLst xmlns:c15="http://schemas.microsoft.com/office/drawing/2012/chart">
                      <c:ext xmlns:c15="http://schemas.microsoft.com/office/drawing/2012/chart" uri="{02D57815-91ED-43cb-92C2-25804820EDAC}">
                        <c15:formulaRef>
                          <c15:sqref>'Tetra Bar'!$A$2:$A$6</c15:sqref>
                        </c15:formulaRef>
                      </c:ext>
                    </c:extLst>
                    <c:strCache>
                      <c:ptCount val="5"/>
                      <c:pt idx="0">
                        <c:v>Call Center Satisfaciton Index</c:v>
                      </c:pt>
                      <c:pt idx="2">
                        <c:v>Call Center Overall Satisfaction</c:v>
                      </c:pt>
                      <c:pt idx="3">
                        <c:v>Call Center Expectations</c:v>
                      </c:pt>
                      <c:pt idx="4">
                        <c:v>Call Center Ideal</c:v>
                      </c:pt>
                    </c:strCache>
                  </c:strRef>
                </c:cat>
                <c:val>
                  <c:numRef>
                    <c:extLst xmlns:c15="http://schemas.microsoft.com/office/drawing/2012/chart">
                      <c:ext xmlns:c15="http://schemas.microsoft.com/office/drawing/2012/chart" uri="{02D57815-91ED-43cb-92C2-25804820EDAC}">
                        <c15:formulaRef>
                          <c15:sqref>'Tetra Bar'!$D$2:$D$4</c15:sqref>
                        </c15:formulaRef>
                      </c:ext>
                    </c:extLst>
                    <c:numCache>
                      <c:formatCode>General</c:formatCode>
                      <c:ptCount val="3"/>
                    </c:numCache>
                  </c:numRef>
                </c:val>
                <c:extLst xmlns:c15="http://schemas.microsoft.com/office/drawing/2012/chart">
                  <c:ext xmlns:c16="http://schemas.microsoft.com/office/drawing/2014/chart" uri="{C3380CC4-5D6E-409C-BE32-E72D297353CC}">
                    <c16:uniqueId val="{00000009-8BA3-45CA-8BEC-0A93350FFC2F}"/>
                  </c:ext>
                </c:extLst>
              </c15:ser>
            </c15:filteredBarSeries>
          </c:ext>
        </c:extLst>
      </c:barChart>
      <c:barChart>
        <c:barDir val="bar"/>
        <c:grouping val="clustered"/>
        <c:varyColors val="0"/>
        <c:ser>
          <c:idx val="4"/>
          <c:order val="7"/>
          <c:tx>
            <c:strRef>
              <c:f>'Tetra Bar'!$F$1</c:f>
              <c:strCache>
                <c:ptCount val="1"/>
                <c:pt idx="0">
                  <c:v>n =</c:v>
                </c:pt>
              </c:strCache>
            </c:strRef>
          </c:tx>
          <c:spPr>
            <a:noFill/>
          </c:spPr>
          <c:invertIfNegative val="0"/>
          <c:dLbls>
            <c:dLbl>
              <c:idx val="0"/>
              <c:layout>
                <c:manualLayout>
                  <c:x val="-0.66617342754230524"/>
                  <c:y val="3.2830968002716586E-2"/>
                </c:manualLayout>
              </c:layout>
              <c:tx>
                <c:rich>
                  <a:bodyPr/>
                  <a:lstStyle/>
                  <a:p>
                    <a:pPr>
                      <a:defRPr>
                        <a:solidFill>
                          <a:schemeClr val="tx1"/>
                        </a:solidFill>
                      </a:defRPr>
                    </a:pPr>
                    <a:fld id="{751ED38E-CD16-421C-B2C5-EB861797AF41}" type="SERIESNAME">
                      <a:rPr lang="en-US" smtClean="0">
                        <a:solidFill>
                          <a:schemeClr val="tx1"/>
                        </a:solidFill>
                      </a:rPr>
                      <a:pPr>
                        <a:defRPr>
                          <a:solidFill>
                            <a:schemeClr val="tx1"/>
                          </a:solidFill>
                        </a:defRPr>
                      </a:pPr>
                      <a:t>[SERIES NAME]</a:t>
                    </a:fld>
                    <a:r>
                      <a:rPr lang="en-US" dirty="0">
                        <a:solidFill>
                          <a:schemeClr val="tx1"/>
                        </a:solidFill>
                      </a:rPr>
                      <a:t> 5,652</a:t>
                    </a:r>
                  </a:p>
                </c:rich>
              </c:tx>
              <c:spPr>
                <a:noFill/>
                <a:ln>
                  <a:noFill/>
                </a:ln>
                <a:effectLst/>
              </c:spPr>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BA3-45CA-8BEC-0A93350FFC2F}"/>
                </c:ext>
              </c:extLst>
            </c:dLbl>
            <c:dLbl>
              <c:idx val="2"/>
              <c:delete val="1"/>
              <c:extLst>
                <c:ext xmlns:c15="http://schemas.microsoft.com/office/drawing/2012/chart" uri="{CE6537A1-D6FC-4f65-9D91-7224C49458BB}"/>
                <c:ext xmlns:c16="http://schemas.microsoft.com/office/drawing/2014/chart" uri="{C3380CC4-5D6E-409C-BE32-E72D297353CC}">
                  <c16:uniqueId val="{00000002-8BA3-45CA-8BEC-0A93350FFC2F}"/>
                </c:ext>
              </c:extLst>
            </c:dLbl>
            <c:dLbl>
              <c:idx val="3"/>
              <c:delete val="1"/>
              <c:extLst>
                <c:ext xmlns:c15="http://schemas.microsoft.com/office/drawing/2012/chart" uri="{CE6537A1-D6FC-4f65-9D91-7224C49458BB}"/>
                <c:ext xmlns:c16="http://schemas.microsoft.com/office/drawing/2014/chart" uri="{C3380CC4-5D6E-409C-BE32-E72D297353CC}">
                  <c16:uniqueId val="{00000003-8BA3-45CA-8BEC-0A93350FFC2F}"/>
                </c:ext>
              </c:extLst>
            </c:dLbl>
            <c:dLbl>
              <c:idx val="4"/>
              <c:delete val="1"/>
              <c:extLst>
                <c:ext xmlns:c15="http://schemas.microsoft.com/office/drawing/2012/chart" uri="{CE6537A1-D6FC-4f65-9D91-7224C49458BB}"/>
                <c:ext xmlns:c16="http://schemas.microsoft.com/office/drawing/2014/chart" uri="{C3380CC4-5D6E-409C-BE32-E72D297353CC}">
                  <c16:uniqueId val="{00000004-8BA3-45CA-8BEC-0A93350FFC2F}"/>
                </c:ext>
              </c:extLst>
            </c:dLbl>
            <c:spPr>
              <a:noFill/>
              <a:ln>
                <a:noFill/>
              </a:ln>
              <a:effectLst/>
            </c:spPr>
            <c:txPr>
              <a:bodyPr/>
              <a:lstStyle/>
              <a:p>
                <a:pPr>
                  <a:defRPr>
                    <a:solidFill>
                      <a:schemeClr val="bg1"/>
                    </a:solidFill>
                  </a:defRPr>
                </a:pPr>
                <a:endParaRPr lang="en-US"/>
              </a:p>
            </c:txPr>
            <c:dLblPos val="inBase"/>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ext>
            </c:extLst>
          </c:dLbls>
          <c:cat>
            <c:strRef>
              <c:f>'Tetra Bar'!$A$2:$A$6</c:f>
              <c:strCache>
                <c:ptCount val="5"/>
                <c:pt idx="0">
                  <c:v>Call Center Satisfaciton Index</c:v>
                </c:pt>
                <c:pt idx="2">
                  <c:v>Call Center Overall Satisfaction</c:v>
                </c:pt>
                <c:pt idx="3">
                  <c:v>Call Center Expectations</c:v>
                </c:pt>
                <c:pt idx="4">
                  <c:v>Call Center Ideal</c:v>
                </c:pt>
              </c:strCache>
            </c:strRef>
          </c:cat>
          <c:val>
            <c:numRef>
              <c:f>'Tetra Bar'!$F$2:$F$6</c:f>
              <c:numCache>
                <c:formatCode>General</c:formatCode>
                <c:ptCount val="5"/>
                <c:pt idx="0" formatCode="#,##0">
                  <c:v>5560</c:v>
                </c:pt>
              </c:numCache>
            </c:numRef>
          </c:val>
          <c:extLst>
            <c:ext xmlns:c16="http://schemas.microsoft.com/office/drawing/2014/chart" uri="{C3380CC4-5D6E-409C-BE32-E72D297353CC}">
              <c16:uniqueId val="{00000007-8BA3-45CA-8BEC-0A93350FFC2F}"/>
            </c:ext>
          </c:extLst>
        </c:ser>
        <c:dLbls>
          <c:showLegendKey val="0"/>
          <c:showVal val="1"/>
          <c:showCatName val="0"/>
          <c:showSerName val="0"/>
          <c:showPercent val="0"/>
          <c:showBubbleSize val="0"/>
        </c:dLbls>
        <c:gapWidth val="85"/>
        <c:axId val="79268480"/>
        <c:axId val="79266944"/>
        <c:extLst>
          <c:ext xmlns:c15="http://schemas.microsoft.com/office/drawing/2012/chart" uri="{02D57815-91ED-43cb-92C2-25804820EDAC}">
            <c15:filteredBarSeries>
              <c15:ser>
                <c:idx val="7"/>
                <c:order val="4"/>
                <c:tx>
                  <c:strRef>
                    <c:extLst>
                      <c:ext uri="{02D57815-91ED-43cb-92C2-25804820EDAC}">
                        <c15:formulaRef>
                          <c15:sqref>'Tetra Bar'!$I$1</c15:sqref>
                        </c15:formulaRef>
                      </c:ext>
                    </c:extLst>
                    <c:strCache>
                      <c:ptCount val="1"/>
                      <c:pt idx="0">
                        <c:v>Placeholder</c:v>
                      </c:pt>
                    </c:strCache>
                  </c:strRef>
                </c:tx>
                <c:spPr>
                  <a:noFill/>
                </c:spPr>
                <c:invertIfNegative val="0"/>
                <c:dLbls>
                  <c:spPr>
                    <a:noFill/>
                    <a:ln>
                      <a:noFill/>
                    </a:ln>
                    <a:effectLst/>
                  </c:spPr>
                  <c:txPr>
                    <a:bodyPr/>
                    <a:lstStyle/>
                    <a:p>
                      <a:pPr>
                        <a:defRPr>
                          <a:solidFill>
                            <a:schemeClr val="bg1"/>
                          </a:solidFill>
                        </a:defRPr>
                      </a:pPr>
                      <a:endParaRPr lang="en-US"/>
                    </a:p>
                  </c:txPr>
                  <c:dLblPos val="inBase"/>
                  <c:showLegendKey val="0"/>
                  <c:showVal val="1"/>
                  <c:showCatName val="0"/>
                  <c:showSerName val="1"/>
                  <c:showPercent val="0"/>
                  <c:showBubbleSize val="0"/>
                  <c:separator> </c:separator>
                  <c:showLeaderLines val="0"/>
                  <c:extLst>
                    <c:ext uri="{CE6537A1-D6FC-4f65-9D91-7224C49458BB}">
                      <c15:showLeaderLines val="0"/>
                    </c:ext>
                  </c:extLst>
                </c:dLbls>
                <c:cat>
                  <c:strRef>
                    <c:extLst>
                      <c:ext uri="{02D57815-91ED-43cb-92C2-25804820EDAC}">
                        <c15:formulaRef>
                          <c15:sqref>'Tetra Bar'!$A$2:$A$4</c15:sqref>
                        </c15:formulaRef>
                      </c:ext>
                    </c:extLst>
                    <c:strCache>
                      <c:ptCount val="3"/>
                      <c:pt idx="0">
                        <c:v>Call Center Satisfaciton Index</c:v>
                      </c:pt>
                      <c:pt idx="2">
                        <c:v>Call Center Overall Satisfaction</c:v>
                      </c:pt>
                    </c:strCache>
                  </c:strRef>
                </c:cat>
                <c:val>
                  <c:numRef>
                    <c:extLst>
                      <c:ext uri="{02D57815-91ED-43cb-92C2-25804820EDAC}">
                        <c15:formulaRef>
                          <c15:sqref>'Tetra Bar'!$I$2:$I$4</c15:sqref>
                        </c15:formulaRef>
                      </c:ext>
                    </c:extLst>
                    <c:numCache>
                      <c:formatCode>General</c:formatCode>
                      <c:ptCount val="3"/>
                    </c:numCache>
                  </c:numRef>
                </c:val>
                <c:extLst>
                  <c:ext xmlns:c16="http://schemas.microsoft.com/office/drawing/2014/chart" uri="{C3380CC4-5D6E-409C-BE32-E72D297353CC}">
                    <c16:uniqueId val="{0000000B-8BA3-45CA-8BEC-0A93350FFC2F}"/>
                  </c:ext>
                </c:extLst>
              </c15:ser>
            </c15:filteredBarSeries>
            <c15:filteredBarSeries>
              <c15:ser>
                <c:idx val="6"/>
                <c:order val="5"/>
                <c:tx>
                  <c:strRef>
                    <c:extLst xmlns:c15="http://schemas.microsoft.com/office/drawing/2012/chart">
                      <c:ext xmlns:c15="http://schemas.microsoft.com/office/drawing/2012/chart" uri="{02D57815-91ED-43cb-92C2-25804820EDAC}">
                        <c15:formulaRef>
                          <c15:sqref>'Tetra Bar'!$H$1</c15:sqref>
                        </c15:formulaRef>
                      </c:ext>
                    </c:extLst>
                    <c:strCache>
                      <c:ptCount val="1"/>
                      <c:pt idx="0">
                        <c:v>Placeholder</c:v>
                      </c:pt>
                    </c:strCache>
                  </c:strRef>
                </c:tx>
                <c:spPr>
                  <a:noFill/>
                </c:spPr>
                <c:invertIfNegative val="0"/>
                <c:dLbls>
                  <c:delete val="1"/>
                </c:dLbls>
                <c:cat>
                  <c:strRef>
                    <c:extLst xmlns:c15="http://schemas.microsoft.com/office/drawing/2012/chart">
                      <c:ext xmlns:c15="http://schemas.microsoft.com/office/drawing/2012/chart" uri="{02D57815-91ED-43cb-92C2-25804820EDAC}">
                        <c15:formulaRef>
                          <c15:sqref>'Tetra Bar'!$A$2:$A$4</c15:sqref>
                        </c15:formulaRef>
                      </c:ext>
                    </c:extLst>
                    <c:strCache>
                      <c:ptCount val="3"/>
                      <c:pt idx="0">
                        <c:v>Call Center Satisfaciton Index</c:v>
                      </c:pt>
                      <c:pt idx="2">
                        <c:v>Call Center Overall Satisfaction</c:v>
                      </c:pt>
                    </c:strCache>
                  </c:strRef>
                </c:cat>
                <c:val>
                  <c:numRef>
                    <c:extLst xmlns:c15="http://schemas.microsoft.com/office/drawing/2012/chart">
                      <c:ext xmlns:c15="http://schemas.microsoft.com/office/drawing/2012/chart" uri="{02D57815-91ED-43cb-92C2-25804820EDAC}">
                        <c15:formulaRef>
                          <c15:sqref>'Tetra Bar'!$H$2:$H$4</c15:sqref>
                        </c15:formulaRef>
                      </c:ext>
                    </c:extLst>
                    <c:numCache>
                      <c:formatCode>General</c:formatCode>
                      <c:ptCount val="3"/>
                    </c:numCache>
                  </c:numRef>
                </c:val>
                <c:extLst xmlns:c15="http://schemas.microsoft.com/office/drawing/2012/chart">
                  <c:ext xmlns:c16="http://schemas.microsoft.com/office/drawing/2014/chart" uri="{C3380CC4-5D6E-409C-BE32-E72D297353CC}">
                    <c16:uniqueId val="{0000000C-8BA3-45CA-8BEC-0A93350FFC2F}"/>
                  </c:ext>
                </c:extLst>
              </c15:ser>
            </c15:filteredBarSeries>
            <c15:filteredBarSeries>
              <c15:ser>
                <c:idx val="5"/>
                <c:order val="6"/>
                <c:tx>
                  <c:strRef>
                    <c:extLst xmlns:c15="http://schemas.microsoft.com/office/drawing/2012/chart">
                      <c:ext xmlns:c15="http://schemas.microsoft.com/office/drawing/2012/chart" uri="{02D57815-91ED-43cb-92C2-25804820EDAC}">
                        <c15:formulaRef>
                          <c15:sqref>'Tetra Bar'!$G$1</c15:sqref>
                        </c15:formulaRef>
                      </c:ext>
                    </c:extLst>
                    <c:strCache>
                      <c:ptCount val="1"/>
                      <c:pt idx="0">
                        <c:v>Placeholder</c:v>
                      </c:pt>
                    </c:strCache>
                  </c:strRef>
                </c:tx>
                <c:spPr>
                  <a:noFill/>
                </c:spPr>
                <c:invertIfNegative val="0"/>
                <c:dLbls>
                  <c:delete val="1"/>
                </c:dLbls>
                <c:cat>
                  <c:strRef>
                    <c:extLst xmlns:c15="http://schemas.microsoft.com/office/drawing/2012/chart">
                      <c:ext xmlns:c15="http://schemas.microsoft.com/office/drawing/2012/chart" uri="{02D57815-91ED-43cb-92C2-25804820EDAC}">
                        <c15:formulaRef>
                          <c15:sqref>'Tetra Bar'!$A$2:$A$4</c15:sqref>
                        </c15:formulaRef>
                      </c:ext>
                    </c:extLst>
                    <c:strCache>
                      <c:ptCount val="3"/>
                      <c:pt idx="0">
                        <c:v>Call Center Satisfaciton Index</c:v>
                      </c:pt>
                      <c:pt idx="2">
                        <c:v>Call Center Overall Satisfaction</c:v>
                      </c:pt>
                    </c:strCache>
                  </c:strRef>
                </c:cat>
                <c:val>
                  <c:numRef>
                    <c:extLst xmlns:c15="http://schemas.microsoft.com/office/drawing/2012/chart">
                      <c:ext xmlns:c15="http://schemas.microsoft.com/office/drawing/2012/chart" uri="{02D57815-91ED-43cb-92C2-25804820EDAC}">
                        <c15:formulaRef>
                          <c15:sqref>'Tetra Bar'!$G$2:$G$4</c15:sqref>
                        </c15:formulaRef>
                      </c:ext>
                    </c:extLst>
                    <c:numCache>
                      <c:formatCode>General</c:formatCode>
                      <c:ptCount val="3"/>
                    </c:numCache>
                  </c:numRef>
                </c:val>
                <c:extLst xmlns:c15="http://schemas.microsoft.com/office/drawing/2012/chart">
                  <c:ext xmlns:c16="http://schemas.microsoft.com/office/drawing/2014/chart" uri="{C3380CC4-5D6E-409C-BE32-E72D297353CC}">
                    <c16:uniqueId val="{0000000D-8BA3-45CA-8BEC-0A93350FFC2F}"/>
                  </c:ext>
                </c:extLst>
              </c15:ser>
            </c15:filteredBarSeries>
          </c:ext>
        </c:extLst>
      </c:barChart>
      <c:catAx>
        <c:axId val="79193984"/>
        <c:scaling>
          <c:orientation val="maxMin"/>
        </c:scaling>
        <c:delete val="0"/>
        <c:axPos val="l"/>
        <c:numFmt formatCode="General" sourceLinked="1"/>
        <c:majorTickMark val="none"/>
        <c:minorTickMark val="none"/>
        <c:tickLblPos val="nextTo"/>
        <c:spPr>
          <a:ln>
            <a:solidFill>
              <a:schemeClr val="bg1">
                <a:lumMod val="75000"/>
              </a:schemeClr>
            </a:solidFill>
          </a:ln>
        </c:spPr>
        <c:txPr>
          <a:bodyPr/>
          <a:lstStyle/>
          <a:p>
            <a:pPr>
              <a:defRPr sz="1400"/>
            </a:pPr>
            <a:endParaRPr lang="en-US"/>
          </a:p>
        </c:txPr>
        <c:crossAx val="79195520"/>
        <c:crosses val="autoZero"/>
        <c:auto val="1"/>
        <c:lblAlgn val="ctr"/>
        <c:lblOffset val="100"/>
        <c:noMultiLvlLbl val="0"/>
      </c:catAx>
      <c:valAx>
        <c:axId val="79195520"/>
        <c:scaling>
          <c:orientation val="minMax"/>
          <c:max val="100"/>
          <c:min val="40"/>
        </c:scaling>
        <c:delete val="1"/>
        <c:axPos val="b"/>
        <c:numFmt formatCode="General" sourceLinked="1"/>
        <c:majorTickMark val="out"/>
        <c:minorTickMark val="none"/>
        <c:tickLblPos val="nextTo"/>
        <c:crossAx val="79193984"/>
        <c:crosses val="max"/>
        <c:crossBetween val="between"/>
        <c:majorUnit val="100"/>
      </c:valAx>
      <c:valAx>
        <c:axId val="79266944"/>
        <c:scaling>
          <c:orientation val="minMax"/>
        </c:scaling>
        <c:delete val="1"/>
        <c:axPos val="b"/>
        <c:numFmt formatCode="#,##0" sourceLinked="1"/>
        <c:majorTickMark val="out"/>
        <c:minorTickMark val="none"/>
        <c:tickLblPos val="none"/>
        <c:crossAx val="79268480"/>
        <c:crosses val="max"/>
        <c:crossBetween val="between"/>
      </c:valAx>
      <c:catAx>
        <c:axId val="79268480"/>
        <c:scaling>
          <c:orientation val="maxMin"/>
        </c:scaling>
        <c:delete val="1"/>
        <c:axPos val="l"/>
        <c:numFmt formatCode="General" sourceLinked="1"/>
        <c:majorTickMark val="out"/>
        <c:minorTickMark val="none"/>
        <c:tickLblPos val="none"/>
        <c:crossAx val="79266944"/>
        <c:crosses val="autoZero"/>
        <c:auto val="1"/>
        <c:lblAlgn val="ctr"/>
        <c:lblOffset val="100"/>
        <c:noMultiLvlLbl val="0"/>
      </c:catAx>
      <c:spPr>
        <a:noFill/>
        <a:ln>
          <a:noFill/>
        </a:ln>
      </c:spPr>
    </c:plotArea>
    <c:legend>
      <c:legendPos val="b"/>
      <c:legendEntry>
        <c:idx val="2"/>
        <c:delete val="1"/>
      </c:legendEntry>
      <c:overlay val="0"/>
    </c:legend>
    <c:plotVisOnly val="1"/>
    <c:dispBlanksAs val="gap"/>
    <c:showDLblsOverMax val="0"/>
  </c:chart>
  <c:spPr>
    <a:noFill/>
    <a:ln>
      <a:noFill/>
    </a:ln>
  </c:spPr>
  <c:txPr>
    <a:bodyPr/>
    <a:lstStyle/>
    <a:p>
      <a:pPr>
        <a:defRPr sz="1200">
          <a:solidFill>
            <a:schemeClr val="tx1"/>
          </a:solidFill>
          <a:latin typeface="+mn-lt"/>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909569728025911"/>
          <c:y val="3.3146464426753279E-2"/>
          <c:w val="0.67075678848554077"/>
          <c:h val="0.84892588947214931"/>
        </c:manualLayout>
      </c:layout>
      <c:barChart>
        <c:barDir val="bar"/>
        <c:grouping val="clustered"/>
        <c:varyColors val="0"/>
        <c:ser>
          <c:idx val="2"/>
          <c:order val="2"/>
          <c:tx>
            <c:strRef>
              <c:f>'Tetra Bar'!$C$1</c:f>
              <c:strCache>
                <c:ptCount val="1"/>
                <c:pt idx="0">
                  <c:v>2026</c:v>
                </c:pt>
              </c:strCache>
              <c:extLst xmlns:c15="http://schemas.microsoft.com/office/drawing/2012/chart"/>
            </c:strRef>
          </c:tx>
          <c:spPr>
            <a:solidFill>
              <a:schemeClr val="tx1">
                <a:lumMod val="40000"/>
                <a:lumOff val="60000"/>
              </a:schemeClr>
            </a:solidFill>
            <a:ln>
              <a:noFill/>
            </a:ln>
          </c:spPr>
          <c:invertIfNegative val="0"/>
          <c:dLbls>
            <c:spPr>
              <a:noFill/>
              <a:ln>
                <a:noFill/>
              </a:ln>
              <a:effectLst/>
            </c:sp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0"/>
              </c:ext>
            </c:extLst>
          </c:dLbls>
          <c:cat>
            <c:strRef>
              <c:f>'Tetra Bar'!$A$2:$A$8</c:f>
              <c:strCache>
                <c:ptCount val="7"/>
                <c:pt idx="0">
                  <c:v>Service Reliability </c:v>
                </c:pt>
                <c:pt idx="2">
                  <c:v>Ability to provide reliable electric service</c:v>
                </c:pt>
                <c:pt idx="3">
                  <c:v>Responsiveness to power outages</c:v>
                </c:pt>
                <c:pt idx="4">
                  <c:v>Ability to restore electric service when power outages occur</c:v>
                </c:pt>
                <c:pt idx="5">
                  <c:v>Ease of reporting power outages</c:v>
                </c:pt>
                <c:pt idx="6">
                  <c:v>Timeliness of power outage status updates</c:v>
                </c:pt>
              </c:strCache>
              <c:extLst xmlns:c15="http://schemas.microsoft.com/office/drawing/2012/chart"/>
            </c:strRef>
          </c:cat>
          <c:val>
            <c:numRef>
              <c:f>'Tetra Bar'!$C$2:$C$8</c:f>
              <c:numCache>
                <c:formatCode>General</c:formatCode>
                <c:ptCount val="7"/>
                <c:pt idx="0">
                  <c:v>91</c:v>
                </c:pt>
                <c:pt idx="2">
                  <c:v>93</c:v>
                </c:pt>
                <c:pt idx="3">
                  <c:v>92</c:v>
                </c:pt>
                <c:pt idx="4">
                  <c:v>91</c:v>
                </c:pt>
                <c:pt idx="5">
                  <c:v>91</c:v>
                </c:pt>
                <c:pt idx="6">
                  <c:v>87</c:v>
                </c:pt>
              </c:numCache>
            </c:numRef>
          </c:val>
          <c:extLst xmlns:c15="http://schemas.microsoft.com/office/drawing/2012/chart">
            <c:ext xmlns:c16="http://schemas.microsoft.com/office/drawing/2014/chart" uri="{C3380CC4-5D6E-409C-BE32-E72D297353CC}">
              <c16:uniqueId val="{0000000A-8BA3-45CA-8BEC-0A93350FFC2F}"/>
            </c:ext>
          </c:extLst>
        </c:ser>
        <c:ser>
          <c:idx val="1"/>
          <c:order val="3"/>
          <c:tx>
            <c:strRef>
              <c:f>'Tetra Bar'!$B$1</c:f>
              <c:strCache>
                <c:ptCount val="1"/>
                <c:pt idx="0">
                  <c:v>2025</c:v>
                </c:pt>
              </c:strCache>
            </c:strRef>
          </c:tx>
          <c:spPr>
            <a:solidFill>
              <a:schemeClr val="accent2"/>
            </a:solidFill>
            <a:ln>
              <a:noFill/>
            </a:ln>
            <a:scene3d>
              <a:camera prst="orthographicFront"/>
              <a:lightRig rig="soft" dir="t">
                <a:rot lat="0" lon="0" rev="0"/>
              </a:lightRig>
            </a:scene3d>
            <a:sp3d prstMaterial="matte"/>
          </c:spPr>
          <c:invertIfNegative val="0"/>
          <c:dLbls>
            <c:spPr>
              <a:noFill/>
              <a:ln>
                <a:noFill/>
              </a:ln>
              <a:effectLst/>
            </c:spPr>
            <c:txPr>
              <a:bodyPr wrap="square" lIns="38100" tIns="19050" rIns="38100" bIns="19050" anchor="ctr">
                <a:spAutoFit/>
              </a:bodyPr>
              <a:lstStyle/>
              <a:p>
                <a:pPr>
                  <a:defRPr sz="12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'Tetra Bar'!$A$2:$A$8</c:f>
              <c:strCache>
                <c:ptCount val="7"/>
                <c:pt idx="0">
                  <c:v>Service Reliability </c:v>
                </c:pt>
                <c:pt idx="2">
                  <c:v>Ability to provide reliable electric service</c:v>
                </c:pt>
                <c:pt idx="3">
                  <c:v>Responsiveness to power outages</c:v>
                </c:pt>
                <c:pt idx="4">
                  <c:v>Ability to restore electric service when power outages occur</c:v>
                </c:pt>
                <c:pt idx="5">
                  <c:v>Ease of reporting power outages</c:v>
                </c:pt>
                <c:pt idx="6">
                  <c:v>Timeliness of power outage status updates</c:v>
                </c:pt>
              </c:strCache>
            </c:strRef>
          </c:cat>
          <c:val>
            <c:numRef>
              <c:f>'Tetra Bar'!$B$2:$B$8</c:f>
              <c:numCache>
                <c:formatCode>General</c:formatCode>
                <c:ptCount val="7"/>
                <c:pt idx="0">
                  <c:v>91</c:v>
                </c:pt>
                <c:pt idx="2" formatCode="0">
                  <c:v>93</c:v>
                </c:pt>
                <c:pt idx="3" formatCode="0">
                  <c:v>92</c:v>
                </c:pt>
                <c:pt idx="4" formatCode="0">
                  <c:v>92</c:v>
                </c:pt>
                <c:pt idx="5" formatCode="0">
                  <c:v>91</c:v>
                </c:pt>
                <c:pt idx="6" formatCode="0">
                  <c:v>87</c:v>
                </c:pt>
              </c:numCache>
            </c:numRef>
          </c:val>
          <c:extLst>
            <c:ext xmlns:c16="http://schemas.microsoft.com/office/drawing/2014/chart" uri="{C3380CC4-5D6E-409C-BE32-E72D297353CC}">
              <c16:uniqueId val="{00000000-8BA3-45CA-8BEC-0A93350FFC2F}"/>
            </c:ext>
          </c:extLst>
        </c:ser>
        <c:dLbls>
          <c:showLegendKey val="0"/>
          <c:showVal val="0"/>
          <c:showCatName val="0"/>
          <c:showSerName val="0"/>
          <c:showPercent val="0"/>
          <c:showBubbleSize val="0"/>
        </c:dLbls>
        <c:gapWidth val="53"/>
        <c:axId val="79193984"/>
        <c:axId val="79195520"/>
        <c:extLst>
          <c:ext xmlns:c15="http://schemas.microsoft.com/office/drawing/2012/chart" uri="{02D57815-91ED-43cb-92C2-25804820EDAC}">
            <c15:filteredBarSeries>
              <c15:ser>
                <c:idx val="0"/>
                <c:order val="0"/>
                <c:tx>
                  <c:strRef>
                    <c:extLst>
                      <c:ext uri="{02D57815-91ED-43cb-92C2-25804820EDAC}">
                        <c15:formulaRef>
                          <c15:sqref>'Tetra Bar'!#REF!</c15:sqref>
                        </c15:formulaRef>
                      </c:ext>
                    </c:extLst>
                    <c:strCache>
                      <c:ptCount val="1"/>
                      <c:pt idx="0">
                        <c:v>#REF!</c:v>
                      </c:pt>
                    </c:strCache>
                  </c:strRef>
                </c:tx>
                <c:spPr>
                  <a:solidFill>
                    <a:srgbClr val="45546D"/>
                  </a:solidFill>
                  <a:ln w="9525" cap="flat" cmpd="sng" algn="ctr">
                    <a:noFill/>
                    <a:prstDash val="solid"/>
                  </a:ln>
                  <a:effectLst/>
                </c:spPr>
                <c:invertIfNegative val="0"/>
                <c:dLbls>
                  <c:spPr>
                    <a:noFill/>
                    <a:ln>
                      <a:noFill/>
                    </a:ln>
                    <a:effectLst/>
                  </c:spPr>
                  <c:dLblPos val="outEnd"/>
                  <c:showLegendKey val="0"/>
                  <c:showVal val="1"/>
                  <c:showCatName val="0"/>
                  <c:showSerName val="0"/>
                  <c:showPercent val="0"/>
                  <c:showBubbleSize val="0"/>
                  <c:separator> </c:separator>
                  <c:showLeaderLines val="0"/>
                  <c:extLst>
                    <c:ext uri="{CE6537A1-D6FC-4f65-9D91-7224C49458BB}">
                      <c15:showLeaderLines val="0"/>
                    </c:ext>
                  </c:extLst>
                </c:dLbls>
                <c:cat>
                  <c:strRef>
                    <c:extLst>
                      <c:ext uri="{02D57815-91ED-43cb-92C2-25804820EDAC}">
                        <c15:formulaRef>
                          <c15:sqref>'Tetra Bar'!$A$2:$A$8</c15:sqref>
                        </c15:formulaRef>
                      </c:ext>
                    </c:extLst>
                    <c:strCache>
                      <c:ptCount val="7"/>
                      <c:pt idx="0">
                        <c:v>Service Reliability </c:v>
                      </c:pt>
                      <c:pt idx="2">
                        <c:v>Ability to provide reliable electric service</c:v>
                      </c:pt>
                      <c:pt idx="3">
                        <c:v>Responsiveness to power outages</c:v>
                      </c:pt>
                      <c:pt idx="4">
                        <c:v>Ability to restore electric service when power outages occur</c:v>
                      </c:pt>
                      <c:pt idx="5">
                        <c:v>Ease of reporting power outages</c:v>
                      </c:pt>
                      <c:pt idx="6">
                        <c:v>Timeliness of power outage status updates</c:v>
                      </c:pt>
                    </c:strCache>
                  </c:strRef>
                </c:cat>
                <c:val>
                  <c:numRef>
                    <c:extLst>
                      <c:ext uri="{02D57815-91ED-43cb-92C2-25804820EDAC}">
                        <c15:formulaRef>
                          <c15:sqref>'Tetra Bar'!$E$4:$E$5</c15:sqref>
                        </c15:formulaRef>
                      </c:ext>
                    </c:extLst>
                    <c:numCache>
                      <c:formatCode>General</c:formatCode>
                      <c:ptCount val="2"/>
                    </c:numCache>
                  </c:numRef>
                </c:val>
                <c:extLst>
                  <c:ext xmlns:c16="http://schemas.microsoft.com/office/drawing/2014/chart" uri="{C3380CC4-5D6E-409C-BE32-E72D297353CC}">
                    <c16:uniqueId val="{00000008-8BA3-45CA-8BEC-0A93350FFC2F}"/>
                  </c:ext>
                </c:extLst>
              </c15:ser>
            </c15:filteredBarSeries>
            <c15:filteredBarSeries>
              <c15:ser>
                <c:idx val="3"/>
                <c:order val="1"/>
                <c:tx>
                  <c:strRef>
                    <c:extLst xmlns:c15="http://schemas.microsoft.com/office/drawing/2012/chart">
                      <c:ext xmlns:c15="http://schemas.microsoft.com/office/drawing/2012/chart" uri="{02D57815-91ED-43cb-92C2-25804820EDAC}">
                        <c15:formulaRef>
                          <c15:sqref>'Tetra Bar'!$D$1</c15:sqref>
                        </c15:formulaRef>
                      </c:ext>
                    </c:extLst>
                    <c:strCache>
                      <c:ptCount val="1"/>
                      <c:pt idx="0">
                        <c:v>Placeholder</c:v>
                      </c:pt>
                    </c:strCache>
                  </c:strRef>
                </c:tx>
                <c:spPr>
                  <a:solidFill>
                    <a:schemeClr val="tx1">
                      <a:lumMod val="60000"/>
                      <a:lumOff val="40000"/>
                    </a:schemeClr>
                  </a:solidFill>
                  <a:ln>
                    <a:noFill/>
                  </a:ln>
                </c:spPr>
                <c:invertIfNegative val="0"/>
                <c:dLbls>
                  <c:spPr>
                    <a:noFill/>
                    <a:ln>
                      <a:noFill/>
                    </a:ln>
                    <a:effectLst/>
                  </c:sp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0"/>
                    </c:ext>
                  </c:extLst>
                </c:dLbls>
                <c:cat>
                  <c:strRef>
                    <c:extLst xmlns:c15="http://schemas.microsoft.com/office/drawing/2012/chart">
                      <c:ext xmlns:c15="http://schemas.microsoft.com/office/drawing/2012/chart" uri="{02D57815-91ED-43cb-92C2-25804820EDAC}">
                        <c15:formulaRef>
                          <c15:sqref>'Tetra Bar'!$A$2:$A$8</c15:sqref>
                        </c15:formulaRef>
                      </c:ext>
                    </c:extLst>
                    <c:strCache>
                      <c:ptCount val="7"/>
                      <c:pt idx="0">
                        <c:v>Service Reliability </c:v>
                      </c:pt>
                      <c:pt idx="2">
                        <c:v>Ability to provide reliable electric service</c:v>
                      </c:pt>
                      <c:pt idx="3">
                        <c:v>Responsiveness to power outages</c:v>
                      </c:pt>
                      <c:pt idx="4">
                        <c:v>Ability to restore electric service when power outages occur</c:v>
                      </c:pt>
                      <c:pt idx="5">
                        <c:v>Ease of reporting power outages</c:v>
                      </c:pt>
                      <c:pt idx="6">
                        <c:v>Timeliness of power outage status updates</c:v>
                      </c:pt>
                    </c:strCache>
                  </c:strRef>
                </c:cat>
                <c:val>
                  <c:numRef>
                    <c:extLst xmlns:c15="http://schemas.microsoft.com/office/drawing/2012/chart">
                      <c:ext xmlns:c15="http://schemas.microsoft.com/office/drawing/2012/chart" uri="{02D57815-91ED-43cb-92C2-25804820EDAC}">
                        <c15:formulaRef>
                          <c15:sqref>'Tetra Bar'!$D$2:$D$3</c15:sqref>
                        </c15:formulaRef>
                      </c:ext>
                    </c:extLst>
                    <c:numCache>
                      <c:formatCode>General</c:formatCode>
                      <c:ptCount val="2"/>
                    </c:numCache>
                  </c:numRef>
                </c:val>
                <c:extLst xmlns:c15="http://schemas.microsoft.com/office/drawing/2012/chart">
                  <c:ext xmlns:c16="http://schemas.microsoft.com/office/drawing/2014/chart" uri="{C3380CC4-5D6E-409C-BE32-E72D297353CC}">
                    <c16:uniqueId val="{00000009-8BA3-45CA-8BEC-0A93350FFC2F}"/>
                  </c:ext>
                </c:extLst>
              </c15:ser>
            </c15:filteredBarSeries>
          </c:ext>
        </c:extLst>
      </c:barChart>
      <c:barChart>
        <c:barDir val="bar"/>
        <c:grouping val="clustered"/>
        <c:varyColors val="0"/>
        <c:ser>
          <c:idx val="4"/>
          <c:order val="7"/>
          <c:tx>
            <c:strRef>
              <c:f>'Tetra Bar'!$F$1</c:f>
              <c:strCache>
                <c:ptCount val="1"/>
                <c:pt idx="0">
                  <c:v>n =</c:v>
                </c:pt>
              </c:strCache>
            </c:strRef>
          </c:tx>
          <c:spPr>
            <a:noFill/>
          </c:spPr>
          <c:invertIfNegative val="0"/>
          <c:dLbls>
            <c:dLbl>
              <c:idx val="0"/>
              <c:layout>
                <c:manualLayout>
                  <c:x val="-5.934257642182085E-2"/>
                  <c:y val="3.6832412523020261E-2"/>
                </c:manualLayout>
              </c:layout>
              <c:dLblPos val="outEnd"/>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1-8BA3-45CA-8BEC-0A93350FFC2F}"/>
                </c:ext>
              </c:extLst>
            </c:dLbl>
            <c:spPr>
              <a:noFill/>
              <a:ln>
                <a:noFill/>
              </a:ln>
              <a:effectLst/>
            </c:spPr>
            <c:txPr>
              <a:bodyPr/>
              <a:lstStyle/>
              <a:p>
                <a:pPr>
                  <a:defRPr>
                    <a:solidFill>
                      <a:schemeClr val="bg1"/>
                    </a:solidFill>
                  </a:defRPr>
                </a:pPr>
                <a:endParaRPr lang="en-US"/>
              </a:p>
            </c:txPr>
            <c:dLblPos val="inBase"/>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ext>
            </c:extLst>
          </c:dLbls>
          <c:cat>
            <c:strRef>
              <c:f>'Tetra Bar'!$A$2:$A$3</c:f>
              <c:strCache>
                <c:ptCount val="1"/>
                <c:pt idx="0">
                  <c:v>Service Reliability </c:v>
                </c:pt>
              </c:strCache>
            </c:strRef>
          </c:cat>
          <c:val>
            <c:numRef>
              <c:f>'Tetra Bar'!$F$2:$F$3</c:f>
              <c:numCache>
                <c:formatCode>General</c:formatCode>
                <c:ptCount val="2"/>
                <c:pt idx="0">
                  <c:v>17215</c:v>
                </c:pt>
              </c:numCache>
            </c:numRef>
          </c:val>
          <c:extLst>
            <c:ext xmlns:c16="http://schemas.microsoft.com/office/drawing/2014/chart" uri="{C3380CC4-5D6E-409C-BE32-E72D297353CC}">
              <c16:uniqueId val="{00000007-8BA3-45CA-8BEC-0A93350FFC2F}"/>
            </c:ext>
          </c:extLst>
        </c:ser>
        <c:dLbls>
          <c:showLegendKey val="0"/>
          <c:showVal val="1"/>
          <c:showCatName val="0"/>
          <c:showSerName val="0"/>
          <c:showPercent val="0"/>
          <c:showBubbleSize val="0"/>
        </c:dLbls>
        <c:gapWidth val="85"/>
        <c:axId val="79268480"/>
        <c:axId val="79266944"/>
        <c:extLst>
          <c:ext xmlns:c15="http://schemas.microsoft.com/office/drawing/2012/chart" uri="{02D57815-91ED-43cb-92C2-25804820EDAC}">
            <c15:filteredBarSeries>
              <c15:ser>
                <c:idx val="7"/>
                <c:order val="4"/>
                <c:tx>
                  <c:strRef>
                    <c:extLst>
                      <c:ext uri="{02D57815-91ED-43cb-92C2-25804820EDAC}">
                        <c15:formulaRef>
                          <c15:sqref>'Tetra Bar'!$I$1</c15:sqref>
                        </c15:formulaRef>
                      </c:ext>
                    </c:extLst>
                    <c:strCache>
                      <c:ptCount val="1"/>
                      <c:pt idx="0">
                        <c:v>Placeholder</c:v>
                      </c:pt>
                    </c:strCache>
                  </c:strRef>
                </c:tx>
                <c:spPr>
                  <a:noFill/>
                </c:spPr>
                <c:invertIfNegative val="0"/>
                <c:dLbls>
                  <c:spPr>
                    <a:noFill/>
                    <a:ln>
                      <a:noFill/>
                    </a:ln>
                    <a:effectLst/>
                  </c:spPr>
                  <c:txPr>
                    <a:bodyPr/>
                    <a:lstStyle/>
                    <a:p>
                      <a:pPr>
                        <a:defRPr>
                          <a:solidFill>
                            <a:schemeClr val="bg1"/>
                          </a:solidFill>
                        </a:defRPr>
                      </a:pPr>
                      <a:endParaRPr lang="en-US"/>
                    </a:p>
                  </c:txPr>
                  <c:dLblPos val="inBase"/>
                  <c:showLegendKey val="0"/>
                  <c:showVal val="1"/>
                  <c:showCatName val="0"/>
                  <c:showSerName val="1"/>
                  <c:showPercent val="0"/>
                  <c:showBubbleSize val="0"/>
                  <c:separator> </c:separator>
                  <c:showLeaderLines val="0"/>
                  <c:extLst>
                    <c:ext uri="{CE6537A1-D6FC-4f65-9D91-7224C49458BB}">
                      <c15:showLeaderLines val="0"/>
                    </c:ext>
                  </c:extLst>
                </c:dLbls>
                <c:cat>
                  <c:strRef>
                    <c:extLst>
                      <c:ext uri="{02D57815-91ED-43cb-92C2-25804820EDAC}">
                        <c15:formulaRef>
                          <c15:sqref>'Tetra Bar'!$A$2:$A$3</c15:sqref>
                        </c15:formulaRef>
                      </c:ext>
                    </c:extLst>
                    <c:strCache>
                      <c:ptCount val="1"/>
                      <c:pt idx="0">
                        <c:v>Service Reliability </c:v>
                      </c:pt>
                    </c:strCache>
                  </c:strRef>
                </c:cat>
                <c:val>
                  <c:numRef>
                    <c:extLst>
                      <c:ext uri="{02D57815-91ED-43cb-92C2-25804820EDAC}">
                        <c15:formulaRef>
                          <c15:sqref>'Tetra Bar'!$I$2:$I$3</c15:sqref>
                        </c15:formulaRef>
                      </c:ext>
                    </c:extLst>
                    <c:numCache>
                      <c:formatCode>General</c:formatCode>
                      <c:ptCount val="2"/>
                    </c:numCache>
                  </c:numRef>
                </c:val>
                <c:extLst>
                  <c:ext xmlns:c16="http://schemas.microsoft.com/office/drawing/2014/chart" uri="{C3380CC4-5D6E-409C-BE32-E72D297353CC}">
                    <c16:uniqueId val="{0000000B-8BA3-45CA-8BEC-0A93350FFC2F}"/>
                  </c:ext>
                </c:extLst>
              </c15:ser>
            </c15:filteredBarSeries>
            <c15:filteredBarSeries>
              <c15:ser>
                <c:idx val="6"/>
                <c:order val="5"/>
                <c:tx>
                  <c:strRef>
                    <c:extLst xmlns:c15="http://schemas.microsoft.com/office/drawing/2012/chart">
                      <c:ext xmlns:c15="http://schemas.microsoft.com/office/drawing/2012/chart" uri="{02D57815-91ED-43cb-92C2-25804820EDAC}">
                        <c15:formulaRef>
                          <c15:sqref>'Tetra Bar'!$H$1</c15:sqref>
                        </c15:formulaRef>
                      </c:ext>
                    </c:extLst>
                    <c:strCache>
                      <c:ptCount val="1"/>
                      <c:pt idx="0">
                        <c:v>Placeholder</c:v>
                      </c:pt>
                    </c:strCache>
                  </c:strRef>
                </c:tx>
                <c:spPr>
                  <a:noFill/>
                </c:spPr>
                <c:invertIfNegative val="0"/>
                <c:dLbls>
                  <c:delete val="1"/>
                </c:dLbls>
                <c:cat>
                  <c:strRef>
                    <c:extLst xmlns:c15="http://schemas.microsoft.com/office/drawing/2012/chart">
                      <c:ext xmlns:c15="http://schemas.microsoft.com/office/drawing/2012/chart" uri="{02D57815-91ED-43cb-92C2-25804820EDAC}">
                        <c15:formulaRef>
                          <c15:sqref>'Tetra Bar'!$A$2:$A$3</c15:sqref>
                        </c15:formulaRef>
                      </c:ext>
                    </c:extLst>
                    <c:strCache>
                      <c:ptCount val="1"/>
                      <c:pt idx="0">
                        <c:v>Service Reliability </c:v>
                      </c:pt>
                    </c:strCache>
                  </c:strRef>
                </c:cat>
                <c:val>
                  <c:numRef>
                    <c:extLst xmlns:c15="http://schemas.microsoft.com/office/drawing/2012/chart">
                      <c:ext xmlns:c15="http://schemas.microsoft.com/office/drawing/2012/chart" uri="{02D57815-91ED-43cb-92C2-25804820EDAC}">
                        <c15:formulaRef>
                          <c15:sqref>'Tetra Bar'!$H$2:$H$3</c15:sqref>
                        </c15:formulaRef>
                      </c:ext>
                    </c:extLst>
                    <c:numCache>
                      <c:formatCode>General</c:formatCode>
                      <c:ptCount val="2"/>
                    </c:numCache>
                  </c:numRef>
                </c:val>
                <c:extLst xmlns:c15="http://schemas.microsoft.com/office/drawing/2012/chart">
                  <c:ext xmlns:c16="http://schemas.microsoft.com/office/drawing/2014/chart" uri="{C3380CC4-5D6E-409C-BE32-E72D297353CC}">
                    <c16:uniqueId val="{0000000C-8BA3-45CA-8BEC-0A93350FFC2F}"/>
                  </c:ext>
                </c:extLst>
              </c15:ser>
            </c15:filteredBarSeries>
            <c15:filteredBarSeries>
              <c15:ser>
                <c:idx val="5"/>
                <c:order val="6"/>
                <c:tx>
                  <c:strRef>
                    <c:extLst xmlns:c15="http://schemas.microsoft.com/office/drawing/2012/chart">
                      <c:ext xmlns:c15="http://schemas.microsoft.com/office/drawing/2012/chart" uri="{02D57815-91ED-43cb-92C2-25804820EDAC}">
                        <c15:formulaRef>
                          <c15:sqref>'Tetra Bar'!$G$1</c15:sqref>
                        </c15:formulaRef>
                      </c:ext>
                    </c:extLst>
                    <c:strCache>
                      <c:ptCount val="1"/>
                      <c:pt idx="0">
                        <c:v>Placeholder</c:v>
                      </c:pt>
                    </c:strCache>
                  </c:strRef>
                </c:tx>
                <c:spPr>
                  <a:noFill/>
                </c:spPr>
                <c:invertIfNegative val="0"/>
                <c:dLbls>
                  <c:delete val="1"/>
                </c:dLbls>
                <c:cat>
                  <c:strRef>
                    <c:extLst xmlns:c15="http://schemas.microsoft.com/office/drawing/2012/chart">
                      <c:ext xmlns:c15="http://schemas.microsoft.com/office/drawing/2012/chart" uri="{02D57815-91ED-43cb-92C2-25804820EDAC}">
                        <c15:formulaRef>
                          <c15:sqref>'Tetra Bar'!$A$2:$A$3</c15:sqref>
                        </c15:formulaRef>
                      </c:ext>
                    </c:extLst>
                    <c:strCache>
                      <c:ptCount val="1"/>
                      <c:pt idx="0">
                        <c:v>Service Reliability </c:v>
                      </c:pt>
                    </c:strCache>
                  </c:strRef>
                </c:cat>
                <c:val>
                  <c:numRef>
                    <c:extLst xmlns:c15="http://schemas.microsoft.com/office/drawing/2012/chart">
                      <c:ext xmlns:c15="http://schemas.microsoft.com/office/drawing/2012/chart" uri="{02D57815-91ED-43cb-92C2-25804820EDAC}">
                        <c15:formulaRef>
                          <c15:sqref>'Tetra Bar'!$G$2:$G$3</c15:sqref>
                        </c15:formulaRef>
                      </c:ext>
                    </c:extLst>
                    <c:numCache>
                      <c:formatCode>General</c:formatCode>
                      <c:ptCount val="2"/>
                    </c:numCache>
                  </c:numRef>
                </c:val>
                <c:extLst xmlns:c15="http://schemas.microsoft.com/office/drawing/2012/chart">
                  <c:ext xmlns:c16="http://schemas.microsoft.com/office/drawing/2014/chart" uri="{C3380CC4-5D6E-409C-BE32-E72D297353CC}">
                    <c16:uniqueId val="{0000000D-8BA3-45CA-8BEC-0A93350FFC2F}"/>
                  </c:ext>
                </c:extLst>
              </c15:ser>
            </c15:filteredBarSeries>
          </c:ext>
        </c:extLst>
      </c:barChart>
      <c:catAx>
        <c:axId val="79193984"/>
        <c:scaling>
          <c:orientation val="maxMin"/>
        </c:scaling>
        <c:delete val="0"/>
        <c:axPos val="l"/>
        <c:numFmt formatCode="General" sourceLinked="1"/>
        <c:majorTickMark val="none"/>
        <c:minorTickMark val="none"/>
        <c:tickLblPos val="nextTo"/>
        <c:spPr>
          <a:ln>
            <a:solidFill>
              <a:schemeClr val="bg1">
                <a:lumMod val="75000"/>
              </a:schemeClr>
            </a:solidFill>
          </a:ln>
        </c:spPr>
        <c:txPr>
          <a:bodyPr/>
          <a:lstStyle/>
          <a:p>
            <a:pPr>
              <a:defRPr sz="1400">
                <a:solidFill>
                  <a:schemeClr val="tx2"/>
                </a:solidFill>
              </a:defRPr>
            </a:pPr>
            <a:endParaRPr lang="en-US"/>
          </a:p>
        </c:txPr>
        <c:crossAx val="79195520"/>
        <c:crosses val="autoZero"/>
        <c:auto val="1"/>
        <c:lblAlgn val="ctr"/>
        <c:lblOffset val="100"/>
        <c:noMultiLvlLbl val="0"/>
      </c:catAx>
      <c:valAx>
        <c:axId val="79195520"/>
        <c:scaling>
          <c:orientation val="minMax"/>
          <c:max val="100"/>
          <c:min val="40"/>
        </c:scaling>
        <c:delete val="1"/>
        <c:axPos val="b"/>
        <c:numFmt formatCode="General" sourceLinked="1"/>
        <c:majorTickMark val="out"/>
        <c:minorTickMark val="none"/>
        <c:tickLblPos val="nextTo"/>
        <c:crossAx val="79193984"/>
        <c:crosses val="max"/>
        <c:crossBetween val="between"/>
        <c:majorUnit val="100"/>
      </c:valAx>
      <c:valAx>
        <c:axId val="79266944"/>
        <c:scaling>
          <c:orientation val="minMax"/>
        </c:scaling>
        <c:delete val="1"/>
        <c:axPos val="b"/>
        <c:numFmt formatCode="General" sourceLinked="1"/>
        <c:majorTickMark val="out"/>
        <c:minorTickMark val="none"/>
        <c:tickLblPos val="none"/>
        <c:crossAx val="79268480"/>
        <c:crosses val="max"/>
        <c:crossBetween val="between"/>
      </c:valAx>
      <c:catAx>
        <c:axId val="79268480"/>
        <c:scaling>
          <c:orientation val="maxMin"/>
        </c:scaling>
        <c:delete val="1"/>
        <c:axPos val="l"/>
        <c:numFmt formatCode="General" sourceLinked="1"/>
        <c:majorTickMark val="out"/>
        <c:minorTickMark val="none"/>
        <c:tickLblPos val="none"/>
        <c:crossAx val="79266944"/>
        <c:crosses val="autoZero"/>
        <c:auto val="1"/>
        <c:lblAlgn val="ctr"/>
        <c:lblOffset val="100"/>
        <c:noMultiLvlLbl val="0"/>
      </c:catAx>
      <c:spPr>
        <a:noFill/>
        <a:ln>
          <a:noFill/>
        </a:ln>
      </c:spPr>
    </c:plotArea>
    <c:legend>
      <c:legendPos val="b"/>
      <c:legendEntry>
        <c:idx val="2"/>
        <c:delete val="1"/>
      </c:legendEntry>
      <c:layout>
        <c:manualLayout>
          <c:xMode val="edge"/>
          <c:yMode val="edge"/>
          <c:x val="0.44477271070282881"/>
          <c:y val="0.91812554680664915"/>
          <c:w val="0.11045448745990084"/>
          <c:h val="4.7152230971128611E-2"/>
        </c:manualLayout>
      </c:layout>
      <c:overlay val="0"/>
    </c:legend>
    <c:plotVisOnly val="1"/>
    <c:dispBlanksAs val="gap"/>
    <c:showDLblsOverMax val="0"/>
  </c:chart>
  <c:spPr>
    <a:noFill/>
    <a:ln>
      <a:noFill/>
    </a:ln>
  </c:spPr>
  <c:txPr>
    <a:bodyPr/>
    <a:lstStyle/>
    <a:p>
      <a:pPr>
        <a:defRPr sz="1200">
          <a:solidFill>
            <a:schemeClr val="tx1"/>
          </a:solidFill>
          <a:latin typeface="+mn-lt"/>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909569728025911"/>
          <c:y val="5.033492360416273E-2"/>
          <c:w val="0.67075678848554077"/>
          <c:h val="0.85452511827931266"/>
        </c:manualLayout>
      </c:layout>
      <c:barChart>
        <c:barDir val="bar"/>
        <c:grouping val="clustered"/>
        <c:varyColors val="0"/>
        <c:ser>
          <c:idx val="2"/>
          <c:order val="2"/>
          <c:tx>
            <c:strRef>
              <c:f>'Tetra Bar'!$C$1</c:f>
              <c:strCache>
                <c:ptCount val="1"/>
                <c:pt idx="0">
                  <c:v>2026</c:v>
                </c:pt>
              </c:strCache>
              <c:extLst xmlns:c15="http://schemas.microsoft.com/office/drawing/2012/chart"/>
            </c:strRef>
          </c:tx>
          <c:spPr>
            <a:solidFill>
              <a:schemeClr val="tx1">
                <a:lumMod val="40000"/>
                <a:lumOff val="60000"/>
              </a:schemeClr>
            </a:solidFill>
            <a:ln>
              <a:noFill/>
            </a:ln>
          </c:spPr>
          <c:invertIfNegative val="0"/>
          <c:dLbls>
            <c:spPr>
              <a:noFill/>
              <a:ln>
                <a:noFill/>
              </a:ln>
              <a:effectLst/>
            </c:sp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0"/>
              </c:ext>
            </c:extLst>
          </c:dLbls>
          <c:cat>
            <c:strRef>
              <c:f>'Tetra Bar'!$A$2:$A$6</c:f>
              <c:strCache>
                <c:ptCount val="5"/>
                <c:pt idx="0">
                  <c:v>Website satisfaction </c:v>
                </c:pt>
                <c:pt idx="2">
                  <c:v>Overall Satisfaction </c:v>
                </c:pt>
                <c:pt idx="3">
                  <c:v>Compared to Expectations </c:v>
                </c:pt>
                <c:pt idx="4">
                  <c:v>Compared to Ideal </c:v>
                </c:pt>
              </c:strCache>
            </c:strRef>
          </c:cat>
          <c:val>
            <c:numRef>
              <c:f>'Tetra Bar'!$C$2:$C$6</c:f>
              <c:numCache>
                <c:formatCode>General</c:formatCode>
                <c:ptCount val="5"/>
                <c:pt idx="0">
                  <c:v>89</c:v>
                </c:pt>
                <c:pt idx="2">
                  <c:v>90</c:v>
                </c:pt>
                <c:pt idx="3">
                  <c:v>90</c:v>
                </c:pt>
                <c:pt idx="4">
                  <c:v>87</c:v>
                </c:pt>
              </c:numCache>
            </c:numRef>
          </c:val>
          <c:extLst xmlns:c15="http://schemas.microsoft.com/office/drawing/2012/chart">
            <c:ext xmlns:c16="http://schemas.microsoft.com/office/drawing/2014/chart" uri="{C3380CC4-5D6E-409C-BE32-E72D297353CC}">
              <c16:uniqueId val="{0000000A-8BA3-45CA-8BEC-0A93350FFC2F}"/>
            </c:ext>
          </c:extLst>
        </c:ser>
        <c:ser>
          <c:idx val="1"/>
          <c:order val="3"/>
          <c:tx>
            <c:strRef>
              <c:f>'Tetra Bar'!$B$1</c:f>
              <c:strCache>
                <c:ptCount val="1"/>
                <c:pt idx="0">
                  <c:v>2025</c:v>
                </c:pt>
              </c:strCache>
            </c:strRef>
          </c:tx>
          <c:spPr>
            <a:solidFill>
              <a:schemeClr val="accent2"/>
            </a:solidFill>
            <a:ln>
              <a:noFill/>
            </a:ln>
            <a:scene3d>
              <a:camera prst="orthographicFront"/>
              <a:lightRig rig="soft" dir="t">
                <a:rot lat="0" lon="0" rev="0"/>
              </a:lightRig>
            </a:scene3d>
            <a:sp3d prstMaterial="matte"/>
          </c:spPr>
          <c:invertIfNegative val="0"/>
          <c:dLbls>
            <c:spPr>
              <a:noFill/>
              <a:ln>
                <a:noFill/>
              </a:ln>
              <a:effectLst/>
            </c:spPr>
            <c:txPr>
              <a:bodyPr wrap="square" lIns="38100" tIns="19050" rIns="38100" bIns="19050" anchor="ctr">
                <a:spAutoFit/>
              </a:bodyPr>
              <a:lstStyle/>
              <a:p>
                <a:pPr>
                  <a:defRPr sz="12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'Tetra Bar'!$A$2:$A$6</c:f>
              <c:strCache>
                <c:ptCount val="5"/>
                <c:pt idx="0">
                  <c:v>Website satisfaction </c:v>
                </c:pt>
                <c:pt idx="2">
                  <c:v>Overall Satisfaction </c:v>
                </c:pt>
                <c:pt idx="3">
                  <c:v>Compared to Expectations </c:v>
                </c:pt>
                <c:pt idx="4">
                  <c:v>Compared to Ideal </c:v>
                </c:pt>
              </c:strCache>
            </c:strRef>
          </c:cat>
          <c:val>
            <c:numRef>
              <c:f>'Tetra Bar'!$B$2:$B$6</c:f>
              <c:numCache>
                <c:formatCode>General</c:formatCode>
                <c:ptCount val="5"/>
                <c:pt idx="0">
                  <c:v>89</c:v>
                </c:pt>
                <c:pt idx="2">
                  <c:v>90</c:v>
                </c:pt>
                <c:pt idx="3">
                  <c:v>89</c:v>
                </c:pt>
                <c:pt idx="4">
                  <c:v>87</c:v>
                </c:pt>
              </c:numCache>
            </c:numRef>
          </c:val>
          <c:extLst>
            <c:ext xmlns:c16="http://schemas.microsoft.com/office/drawing/2014/chart" uri="{C3380CC4-5D6E-409C-BE32-E72D297353CC}">
              <c16:uniqueId val="{00000000-8BA3-45CA-8BEC-0A93350FFC2F}"/>
            </c:ext>
          </c:extLst>
        </c:ser>
        <c:dLbls>
          <c:showLegendKey val="0"/>
          <c:showVal val="0"/>
          <c:showCatName val="0"/>
          <c:showSerName val="0"/>
          <c:showPercent val="0"/>
          <c:showBubbleSize val="0"/>
        </c:dLbls>
        <c:gapWidth val="85"/>
        <c:axId val="79193984"/>
        <c:axId val="79195520"/>
        <c:extLst>
          <c:ext xmlns:c15="http://schemas.microsoft.com/office/drawing/2012/chart" uri="{02D57815-91ED-43cb-92C2-25804820EDAC}">
            <c15:filteredBarSeries>
              <c15:ser>
                <c:idx val="0"/>
                <c:order val="0"/>
                <c:tx>
                  <c:strRef>
                    <c:extLst>
                      <c:ext uri="{02D57815-91ED-43cb-92C2-25804820EDAC}">
                        <c15:formulaRef>
                          <c15:sqref>'Tetra Bar'!$E$1</c15:sqref>
                        </c15:formulaRef>
                      </c:ext>
                    </c:extLst>
                    <c:strCache>
                      <c:ptCount val="1"/>
                      <c:pt idx="0">
                        <c:v>Placeholder</c:v>
                      </c:pt>
                    </c:strCache>
                  </c:strRef>
                </c:tx>
                <c:spPr>
                  <a:solidFill>
                    <a:srgbClr val="45546D"/>
                  </a:solidFill>
                  <a:ln w="9525" cap="flat" cmpd="sng" algn="ctr">
                    <a:noFill/>
                    <a:prstDash val="solid"/>
                  </a:ln>
                  <a:effectLst/>
                </c:spPr>
                <c:invertIfNegative val="0"/>
                <c:dLbls>
                  <c:spPr>
                    <a:noFill/>
                    <a:ln>
                      <a:noFill/>
                    </a:ln>
                    <a:effectLst/>
                  </c:spPr>
                  <c:dLblPos val="outEnd"/>
                  <c:showLegendKey val="0"/>
                  <c:showVal val="1"/>
                  <c:showCatName val="0"/>
                  <c:showSerName val="0"/>
                  <c:showPercent val="0"/>
                  <c:showBubbleSize val="0"/>
                  <c:separator> </c:separator>
                  <c:showLeaderLines val="0"/>
                  <c:extLst>
                    <c:ext uri="{CE6537A1-D6FC-4f65-9D91-7224C49458BB}">
                      <c15:showLeaderLines val="0"/>
                    </c:ext>
                  </c:extLst>
                </c:dLbls>
                <c:cat>
                  <c:strRef>
                    <c:extLst>
                      <c:ext uri="{02D57815-91ED-43cb-92C2-25804820EDAC}">
                        <c15:formulaRef>
                          <c15:sqref>'Tetra Bar'!$A$2:$A$6</c15:sqref>
                        </c15:formulaRef>
                      </c:ext>
                    </c:extLst>
                    <c:strCache>
                      <c:ptCount val="5"/>
                      <c:pt idx="0">
                        <c:v>Website satisfaction </c:v>
                      </c:pt>
                      <c:pt idx="2">
                        <c:v>Overall Satisfaction </c:v>
                      </c:pt>
                      <c:pt idx="3">
                        <c:v>Compared to Expectations </c:v>
                      </c:pt>
                      <c:pt idx="4">
                        <c:v>Compared to Ideal </c:v>
                      </c:pt>
                    </c:strCache>
                  </c:strRef>
                </c:cat>
                <c:val>
                  <c:numRef>
                    <c:extLst>
                      <c:ext uri="{02D57815-91ED-43cb-92C2-25804820EDAC}">
                        <c15:formulaRef>
                          <c15:sqref>'Tetra Bar'!$E$2:$E$4</c15:sqref>
                        </c15:formulaRef>
                      </c:ext>
                    </c:extLst>
                    <c:numCache>
                      <c:formatCode>General</c:formatCode>
                      <c:ptCount val="3"/>
                    </c:numCache>
                  </c:numRef>
                </c:val>
                <c:extLst>
                  <c:ext xmlns:c16="http://schemas.microsoft.com/office/drawing/2014/chart" uri="{C3380CC4-5D6E-409C-BE32-E72D297353CC}">
                    <c16:uniqueId val="{00000008-8BA3-45CA-8BEC-0A93350FFC2F}"/>
                  </c:ext>
                </c:extLst>
              </c15:ser>
            </c15:filteredBarSeries>
            <c15:filteredBarSeries>
              <c15:ser>
                <c:idx val="3"/>
                <c:order val="1"/>
                <c:tx>
                  <c:strRef>
                    <c:extLst xmlns:c15="http://schemas.microsoft.com/office/drawing/2012/chart">
                      <c:ext xmlns:c15="http://schemas.microsoft.com/office/drawing/2012/chart" uri="{02D57815-91ED-43cb-92C2-25804820EDAC}">
                        <c15:formulaRef>
                          <c15:sqref>'Tetra Bar'!$D$1</c15:sqref>
                        </c15:formulaRef>
                      </c:ext>
                    </c:extLst>
                    <c:strCache>
                      <c:ptCount val="1"/>
                      <c:pt idx="0">
                        <c:v>Placeholder</c:v>
                      </c:pt>
                    </c:strCache>
                  </c:strRef>
                </c:tx>
                <c:spPr>
                  <a:solidFill>
                    <a:schemeClr val="tx1">
                      <a:lumMod val="60000"/>
                      <a:lumOff val="40000"/>
                    </a:schemeClr>
                  </a:solidFill>
                  <a:ln>
                    <a:noFill/>
                  </a:ln>
                </c:spPr>
                <c:invertIfNegative val="0"/>
                <c:dLbls>
                  <c:spPr>
                    <a:noFill/>
                    <a:ln>
                      <a:noFill/>
                    </a:ln>
                    <a:effectLst/>
                  </c:sp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0"/>
                    </c:ext>
                  </c:extLst>
                </c:dLbls>
                <c:cat>
                  <c:strRef>
                    <c:extLst xmlns:c15="http://schemas.microsoft.com/office/drawing/2012/chart">
                      <c:ext xmlns:c15="http://schemas.microsoft.com/office/drawing/2012/chart" uri="{02D57815-91ED-43cb-92C2-25804820EDAC}">
                        <c15:formulaRef>
                          <c15:sqref>'Tetra Bar'!$A$2:$A$6</c15:sqref>
                        </c15:formulaRef>
                      </c:ext>
                    </c:extLst>
                    <c:strCache>
                      <c:ptCount val="5"/>
                      <c:pt idx="0">
                        <c:v>Website satisfaction </c:v>
                      </c:pt>
                      <c:pt idx="2">
                        <c:v>Overall Satisfaction </c:v>
                      </c:pt>
                      <c:pt idx="3">
                        <c:v>Compared to Expectations </c:v>
                      </c:pt>
                      <c:pt idx="4">
                        <c:v>Compared to Ideal </c:v>
                      </c:pt>
                    </c:strCache>
                  </c:strRef>
                </c:cat>
                <c:val>
                  <c:numRef>
                    <c:extLst xmlns:c15="http://schemas.microsoft.com/office/drawing/2012/chart">
                      <c:ext xmlns:c15="http://schemas.microsoft.com/office/drawing/2012/chart" uri="{02D57815-91ED-43cb-92C2-25804820EDAC}">
                        <c15:formulaRef>
                          <c15:sqref>'Tetra Bar'!$D$2:$D$4</c15:sqref>
                        </c15:formulaRef>
                      </c:ext>
                    </c:extLst>
                    <c:numCache>
                      <c:formatCode>General</c:formatCode>
                      <c:ptCount val="3"/>
                    </c:numCache>
                  </c:numRef>
                </c:val>
                <c:extLst xmlns:c15="http://schemas.microsoft.com/office/drawing/2012/chart">
                  <c:ext xmlns:c16="http://schemas.microsoft.com/office/drawing/2014/chart" uri="{C3380CC4-5D6E-409C-BE32-E72D297353CC}">
                    <c16:uniqueId val="{00000009-8BA3-45CA-8BEC-0A93350FFC2F}"/>
                  </c:ext>
                </c:extLst>
              </c15:ser>
            </c15:filteredBarSeries>
          </c:ext>
        </c:extLst>
      </c:barChart>
      <c:barChart>
        <c:barDir val="bar"/>
        <c:grouping val="clustered"/>
        <c:varyColors val="0"/>
        <c:ser>
          <c:idx val="4"/>
          <c:order val="7"/>
          <c:tx>
            <c:strRef>
              <c:f>'Tetra Bar'!$F$1</c:f>
              <c:strCache>
                <c:ptCount val="1"/>
                <c:pt idx="0">
                  <c:v>n =</c:v>
                </c:pt>
              </c:strCache>
            </c:strRef>
          </c:tx>
          <c:spPr>
            <a:noFill/>
          </c:spPr>
          <c:invertIfNegative val="0"/>
          <c:dLbls>
            <c:dLbl>
              <c:idx val="0"/>
              <c:layout>
                <c:manualLayout>
                  <c:x val="-0.65269846662491415"/>
                  <c:y val="2.9466123364413701E-2"/>
                </c:manualLayout>
              </c:layout>
              <c:tx>
                <c:rich>
                  <a:bodyPr/>
                  <a:lstStyle/>
                  <a:p>
                    <a:pPr>
                      <a:defRPr>
                        <a:solidFill>
                          <a:schemeClr val="tx1"/>
                        </a:solidFill>
                      </a:defRPr>
                    </a:pPr>
                    <a:fld id="{E9D78D64-BC3F-4252-996D-19AEF71D3375}" type="SERIESNAME">
                      <a:rPr lang="en-US" smtClean="0">
                        <a:solidFill>
                          <a:schemeClr val="tx1"/>
                        </a:solidFill>
                      </a:rPr>
                      <a:pPr>
                        <a:defRPr>
                          <a:solidFill>
                            <a:schemeClr val="tx1"/>
                          </a:solidFill>
                        </a:defRPr>
                      </a:pPr>
                      <a:t>[SERIES NAME]</a:t>
                    </a:fld>
                    <a:r>
                      <a:rPr lang="en-US" dirty="0">
                        <a:solidFill>
                          <a:schemeClr val="tx1"/>
                        </a:solidFill>
                      </a:rPr>
                      <a:t> 11,705</a:t>
                    </a:r>
                  </a:p>
                </c:rich>
              </c:tx>
              <c:spPr>
                <a:noFill/>
                <a:ln>
                  <a:noFill/>
                </a:ln>
                <a:effectLst/>
              </c:spPr>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BA3-45CA-8BEC-0A93350FFC2F}"/>
                </c:ext>
              </c:extLst>
            </c:dLbl>
            <c:dLbl>
              <c:idx val="2"/>
              <c:delete val="1"/>
              <c:extLst>
                <c:ext xmlns:c15="http://schemas.microsoft.com/office/drawing/2012/chart" uri="{CE6537A1-D6FC-4f65-9D91-7224C49458BB}"/>
                <c:ext xmlns:c16="http://schemas.microsoft.com/office/drawing/2014/chart" uri="{C3380CC4-5D6E-409C-BE32-E72D297353CC}">
                  <c16:uniqueId val="{00000002-8BA3-45CA-8BEC-0A93350FFC2F}"/>
                </c:ext>
              </c:extLst>
            </c:dLbl>
            <c:spPr>
              <a:noFill/>
              <a:ln>
                <a:noFill/>
              </a:ln>
              <a:effectLst/>
            </c:spPr>
            <c:txPr>
              <a:bodyPr/>
              <a:lstStyle/>
              <a:p>
                <a:pPr>
                  <a:defRPr>
                    <a:solidFill>
                      <a:schemeClr val="bg1"/>
                    </a:solidFill>
                  </a:defRPr>
                </a:pPr>
                <a:endParaRPr lang="en-US"/>
              </a:p>
            </c:txPr>
            <c:dLblPos val="inBase"/>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ext>
            </c:extLst>
          </c:dLbls>
          <c:cat>
            <c:strRef>
              <c:f>'Tetra Bar'!$A$2:$A$6</c:f>
              <c:strCache>
                <c:ptCount val="5"/>
                <c:pt idx="0">
                  <c:v>Website satisfaction </c:v>
                </c:pt>
                <c:pt idx="2">
                  <c:v>Overall Satisfaction </c:v>
                </c:pt>
                <c:pt idx="3">
                  <c:v>Compared to Expectations </c:v>
                </c:pt>
                <c:pt idx="4">
                  <c:v>Compared to Ideal </c:v>
                </c:pt>
              </c:strCache>
            </c:strRef>
          </c:cat>
          <c:val>
            <c:numRef>
              <c:f>'Tetra Bar'!$F$2:$F$6</c:f>
              <c:numCache>
                <c:formatCode>General</c:formatCode>
                <c:ptCount val="5"/>
                <c:pt idx="0">
                  <c:v>250</c:v>
                </c:pt>
                <c:pt idx="2">
                  <c:v>45</c:v>
                </c:pt>
              </c:numCache>
            </c:numRef>
          </c:val>
          <c:extLst>
            <c:ext xmlns:c16="http://schemas.microsoft.com/office/drawing/2014/chart" uri="{C3380CC4-5D6E-409C-BE32-E72D297353CC}">
              <c16:uniqueId val="{00000007-8BA3-45CA-8BEC-0A93350FFC2F}"/>
            </c:ext>
          </c:extLst>
        </c:ser>
        <c:dLbls>
          <c:showLegendKey val="0"/>
          <c:showVal val="1"/>
          <c:showCatName val="0"/>
          <c:showSerName val="0"/>
          <c:showPercent val="0"/>
          <c:showBubbleSize val="0"/>
        </c:dLbls>
        <c:gapWidth val="85"/>
        <c:axId val="79268480"/>
        <c:axId val="79266944"/>
        <c:extLst>
          <c:ext xmlns:c15="http://schemas.microsoft.com/office/drawing/2012/chart" uri="{02D57815-91ED-43cb-92C2-25804820EDAC}">
            <c15:filteredBarSeries>
              <c15:ser>
                <c:idx val="7"/>
                <c:order val="4"/>
                <c:tx>
                  <c:strRef>
                    <c:extLst>
                      <c:ext uri="{02D57815-91ED-43cb-92C2-25804820EDAC}">
                        <c15:formulaRef>
                          <c15:sqref>'Tetra Bar'!$I$1</c15:sqref>
                        </c15:formulaRef>
                      </c:ext>
                    </c:extLst>
                    <c:strCache>
                      <c:ptCount val="1"/>
                      <c:pt idx="0">
                        <c:v>Placeholder</c:v>
                      </c:pt>
                    </c:strCache>
                  </c:strRef>
                </c:tx>
                <c:spPr>
                  <a:noFill/>
                </c:spPr>
                <c:invertIfNegative val="0"/>
                <c:dLbls>
                  <c:spPr>
                    <a:noFill/>
                    <a:ln>
                      <a:noFill/>
                    </a:ln>
                    <a:effectLst/>
                  </c:spPr>
                  <c:txPr>
                    <a:bodyPr/>
                    <a:lstStyle/>
                    <a:p>
                      <a:pPr>
                        <a:defRPr>
                          <a:solidFill>
                            <a:schemeClr val="bg1"/>
                          </a:solidFill>
                        </a:defRPr>
                      </a:pPr>
                      <a:endParaRPr lang="en-US"/>
                    </a:p>
                  </c:txPr>
                  <c:dLblPos val="inBase"/>
                  <c:showLegendKey val="0"/>
                  <c:showVal val="1"/>
                  <c:showCatName val="0"/>
                  <c:showSerName val="1"/>
                  <c:showPercent val="0"/>
                  <c:showBubbleSize val="0"/>
                  <c:separator> </c:separator>
                  <c:showLeaderLines val="0"/>
                  <c:extLst>
                    <c:ext uri="{CE6537A1-D6FC-4f65-9D91-7224C49458BB}">
                      <c15:showLeaderLines val="0"/>
                    </c:ext>
                  </c:extLst>
                </c:dLbls>
                <c:cat>
                  <c:strRef>
                    <c:extLst>
                      <c:ext uri="{02D57815-91ED-43cb-92C2-25804820EDAC}">
                        <c15:formulaRef>
                          <c15:sqref>'Tetra Bar'!$A$2:$A$4</c15:sqref>
                        </c15:formulaRef>
                      </c:ext>
                    </c:extLst>
                    <c:strCache>
                      <c:ptCount val="3"/>
                      <c:pt idx="0">
                        <c:v>Website satisfaction </c:v>
                      </c:pt>
                      <c:pt idx="2">
                        <c:v>Overall Satisfaction </c:v>
                      </c:pt>
                    </c:strCache>
                  </c:strRef>
                </c:cat>
                <c:val>
                  <c:numRef>
                    <c:extLst>
                      <c:ext uri="{02D57815-91ED-43cb-92C2-25804820EDAC}">
                        <c15:formulaRef>
                          <c15:sqref>'Tetra Bar'!$I$2:$I$4</c15:sqref>
                        </c15:formulaRef>
                      </c:ext>
                    </c:extLst>
                    <c:numCache>
                      <c:formatCode>General</c:formatCode>
                      <c:ptCount val="3"/>
                    </c:numCache>
                  </c:numRef>
                </c:val>
                <c:extLst>
                  <c:ext xmlns:c16="http://schemas.microsoft.com/office/drawing/2014/chart" uri="{C3380CC4-5D6E-409C-BE32-E72D297353CC}">
                    <c16:uniqueId val="{0000000B-8BA3-45CA-8BEC-0A93350FFC2F}"/>
                  </c:ext>
                </c:extLst>
              </c15:ser>
            </c15:filteredBarSeries>
            <c15:filteredBarSeries>
              <c15:ser>
                <c:idx val="6"/>
                <c:order val="5"/>
                <c:tx>
                  <c:strRef>
                    <c:extLst xmlns:c15="http://schemas.microsoft.com/office/drawing/2012/chart">
                      <c:ext xmlns:c15="http://schemas.microsoft.com/office/drawing/2012/chart" uri="{02D57815-91ED-43cb-92C2-25804820EDAC}">
                        <c15:formulaRef>
                          <c15:sqref>'Tetra Bar'!$H$1</c15:sqref>
                        </c15:formulaRef>
                      </c:ext>
                    </c:extLst>
                    <c:strCache>
                      <c:ptCount val="1"/>
                      <c:pt idx="0">
                        <c:v>Placeholder</c:v>
                      </c:pt>
                    </c:strCache>
                  </c:strRef>
                </c:tx>
                <c:spPr>
                  <a:noFill/>
                </c:spPr>
                <c:invertIfNegative val="0"/>
                <c:dLbls>
                  <c:delete val="1"/>
                </c:dLbls>
                <c:cat>
                  <c:strRef>
                    <c:extLst xmlns:c15="http://schemas.microsoft.com/office/drawing/2012/chart">
                      <c:ext xmlns:c15="http://schemas.microsoft.com/office/drawing/2012/chart" uri="{02D57815-91ED-43cb-92C2-25804820EDAC}">
                        <c15:formulaRef>
                          <c15:sqref>'Tetra Bar'!$A$2:$A$4</c15:sqref>
                        </c15:formulaRef>
                      </c:ext>
                    </c:extLst>
                    <c:strCache>
                      <c:ptCount val="3"/>
                      <c:pt idx="0">
                        <c:v>Website satisfaction </c:v>
                      </c:pt>
                      <c:pt idx="2">
                        <c:v>Overall Satisfaction </c:v>
                      </c:pt>
                    </c:strCache>
                  </c:strRef>
                </c:cat>
                <c:val>
                  <c:numRef>
                    <c:extLst xmlns:c15="http://schemas.microsoft.com/office/drawing/2012/chart">
                      <c:ext xmlns:c15="http://schemas.microsoft.com/office/drawing/2012/chart" uri="{02D57815-91ED-43cb-92C2-25804820EDAC}">
                        <c15:formulaRef>
                          <c15:sqref>'Tetra Bar'!$H$2:$H$4</c15:sqref>
                        </c15:formulaRef>
                      </c:ext>
                    </c:extLst>
                    <c:numCache>
                      <c:formatCode>General</c:formatCode>
                      <c:ptCount val="3"/>
                    </c:numCache>
                  </c:numRef>
                </c:val>
                <c:extLst xmlns:c15="http://schemas.microsoft.com/office/drawing/2012/chart">
                  <c:ext xmlns:c16="http://schemas.microsoft.com/office/drawing/2014/chart" uri="{C3380CC4-5D6E-409C-BE32-E72D297353CC}">
                    <c16:uniqueId val="{0000000C-8BA3-45CA-8BEC-0A93350FFC2F}"/>
                  </c:ext>
                </c:extLst>
              </c15:ser>
            </c15:filteredBarSeries>
            <c15:filteredBarSeries>
              <c15:ser>
                <c:idx val="5"/>
                <c:order val="6"/>
                <c:tx>
                  <c:strRef>
                    <c:extLst xmlns:c15="http://schemas.microsoft.com/office/drawing/2012/chart">
                      <c:ext xmlns:c15="http://schemas.microsoft.com/office/drawing/2012/chart" uri="{02D57815-91ED-43cb-92C2-25804820EDAC}">
                        <c15:formulaRef>
                          <c15:sqref>'Tetra Bar'!$G$1</c15:sqref>
                        </c15:formulaRef>
                      </c:ext>
                    </c:extLst>
                    <c:strCache>
                      <c:ptCount val="1"/>
                      <c:pt idx="0">
                        <c:v>Placeholder</c:v>
                      </c:pt>
                    </c:strCache>
                  </c:strRef>
                </c:tx>
                <c:spPr>
                  <a:noFill/>
                </c:spPr>
                <c:invertIfNegative val="0"/>
                <c:dLbls>
                  <c:delete val="1"/>
                </c:dLbls>
                <c:cat>
                  <c:strRef>
                    <c:extLst xmlns:c15="http://schemas.microsoft.com/office/drawing/2012/chart">
                      <c:ext xmlns:c15="http://schemas.microsoft.com/office/drawing/2012/chart" uri="{02D57815-91ED-43cb-92C2-25804820EDAC}">
                        <c15:formulaRef>
                          <c15:sqref>'Tetra Bar'!$A$2:$A$4</c15:sqref>
                        </c15:formulaRef>
                      </c:ext>
                    </c:extLst>
                    <c:strCache>
                      <c:ptCount val="3"/>
                      <c:pt idx="0">
                        <c:v>Website satisfaction </c:v>
                      </c:pt>
                      <c:pt idx="2">
                        <c:v>Overall Satisfaction </c:v>
                      </c:pt>
                    </c:strCache>
                  </c:strRef>
                </c:cat>
                <c:val>
                  <c:numRef>
                    <c:extLst xmlns:c15="http://schemas.microsoft.com/office/drawing/2012/chart">
                      <c:ext xmlns:c15="http://schemas.microsoft.com/office/drawing/2012/chart" uri="{02D57815-91ED-43cb-92C2-25804820EDAC}">
                        <c15:formulaRef>
                          <c15:sqref>'Tetra Bar'!$G$2:$G$4</c15:sqref>
                        </c15:formulaRef>
                      </c:ext>
                    </c:extLst>
                    <c:numCache>
                      <c:formatCode>General</c:formatCode>
                      <c:ptCount val="3"/>
                    </c:numCache>
                  </c:numRef>
                </c:val>
                <c:extLst xmlns:c15="http://schemas.microsoft.com/office/drawing/2012/chart">
                  <c:ext xmlns:c16="http://schemas.microsoft.com/office/drawing/2014/chart" uri="{C3380CC4-5D6E-409C-BE32-E72D297353CC}">
                    <c16:uniqueId val="{0000000D-8BA3-45CA-8BEC-0A93350FFC2F}"/>
                  </c:ext>
                </c:extLst>
              </c15:ser>
            </c15:filteredBarSeries>
          </c:ext>
        </c:extLst>
      </c:barChart>
      <c:catAx>
        <c:axId val="79193984"/>
        <c:scaling>
          <c:orientation val="maxMin"/>
        </c:scaling>
        <c:delete val="0"/>
        <c:axPos val="l"/>
        <c:numFmt formatCode="General" sourceLinked="1"/>
        <c:majorTickMark val="none"/>
        <c:minorTickMark val="none"/>
        <c:tickLblPos val="nextTo"/>
        <c:spPr>
          <a:ln>
            <a:solidFill>
              <a:schemeClr val="bg1">
                <a:lumMod val="75000"/>
              </a:schemeClr>
            </a:solidFill>
          </a:ln>
        </c:spPr>
        <c:txPr>
          <a:bodyPr/>
          <a:lstStyle/>
          <a:p>
            <a:pPr>
              <a:defRPr sz="1400"/>
            </a:pPr>
            <a:endParaRPr lang="en-US"/>
          </a:p>
        </c:txPr>
        <c:crossAx val="79195520"/>
        <c:crosses val="autoZero"/>
        <c:auto val="1"/>
        <c:lblAlgn val="ctr"/>
        <c:lblOffset val="100"/>
        <c:noMultiLvlLbl val="0"/>
      </c:catAx>
      <c:valAx>
        <c:axId val="79195520"/>
        <c:scaling>
          <c:orientation val="minMax"/>
          <c:max val="100"/>
          <c:min val="40"/>
        </c:scaling>
        <c:delete val="1"/>
        <c:axPos val="b"/>
        <c:numFmt formatCode="General" sourceLinked="1"/>
        <c:majorTickMark val="out"/>
        <c:minorTickMark val="none"/>
        <c:tickLblPos val="nextTo"/>
        <c:crossAx val="79193984"/>
        <c:crosses val="max"/>
        <c:crossBetween val="between"/>
        <c:majorUnit val="100"/>
      </c:valAx>
      <c:valAx>
        <c:axId val="79266944"/>
        <c:scaling>
          <c:orientation val="minMax"/>
        </c:scaling>
        <c:delete val="1"/>
        <c:axPos val="b"/>
        <c:numFmt formatCode="General" sourceLinked="1"/>
        <c:majorTickMark val="out"/>
        <c:minorTickMark val="none"/>
        <c:tickLblPos val="none"/>
        <c:crossAx val="79268480"/>
        <c:crosses val="max"/>
        <c:crossBetween val="between"/>
      </c:valAx>
      <c:catAx>
        <c:axId val="79268480"/>
        <c:scaling>
          <c:orientation val="maxMin"/>
        </c:scaling>
        <c:delete val="1"/>
        <c:axPos val="l"/>
        <c:numFmt formatCode="General" sourceLinked="1"/>
        <c:majorTickMark val="out"/>
        <c:minorTickMark val="none"/>
        <c:tickLblPos val="none"/>
        <c:crossAx val="79266944"/>
        <c:crosses val="autoZero"/>
        <c:auto val="1"/>
        <c:lblAlgn val="ctr"/>
        <c:lblOffset val="100"/>
        <c:noMultiLvlLbl val="0"/>
      </c:catAx>
      <c:spPr>
        <a:noFill/>
        <a:ln>
          <a:noFill/>
        </a:ln>
      </c:spPr>
    </c:plotArea>
    <c:legend>
      <c:legendPos val="b"/>
      <c:legendEntry>
        <c:idx val="2"/>
        <c:delete val="1"/>
      </c:legendEntry>
      <c:overlay val="0"/>
    </c:legend>
    <c:plotVisOnly val="1"/>
    <c:dispBlanksAs val="gap"/>
    <c:showDLblsOverMax val="0"/>
  </c:chart>
  <c:spPr>
    <a:noFill/>
    <a:ln>
      <a:noFill/>
    </a:ln>
  </c:spPr>
  <c:txPr>
    <a:bodyPr/>
    <a:lstStyle/>
    <a:p>
      <a:pPr>
        <a:defRPr sz="1200">
          <a:solidFill>
            <a:schemeClr val="tx1"/>
          </a:solidFill>
          <a:latin typeface="+mn-lt"/>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909569728025911"/>
          <c:y val="2.8235476090350584E-2"/>
          <c:w val="0.67075678848554077"/>
          <c:h val="0.85452511827931266"/>
        </c:manualLayout>
      </c:layout>
      <c:barChart>
        <c:barDir val="bar"/>
        <c:grouping val="clustered"/>
        <c:varyColors val="0"/>
        <c:ser>
          <c:idx val="2"/>
          <c:order val="2"/>
          <c:tx>
            <c:strRef>
              <c:f>'Tetra Bar'!$C$1</c:f>
              <c:strCache>
                <c:ptCount val="1"/>
                <c:pt idx="0">
                  <c:v>2026</c:v>
                </c:pt>
              </c:strCache>
              <c:extLst xmlns:c15="http://schemas.microsoft.com/office/drawing/2012/chart"/>
            </c:strRef>
          </c:tx>
          <c:spPr>
            <a:solidFill>
              <a:schemeClr val="tx1">
                <a:lumMod val="40000"/>
                <a:lumOff val="60000"/>
              </a:schemeClr>
            </a:solidFill>
            <a:ln>
              <a:noFill/>
            </a:ln>
          </c:spPr>
          <c:invertIfNegative val="0"/>
          <c:dLbls>
            <c:spPr>
              <a:noFill/>
              <a:ln>
                <a:noFill/>
              </a:ln>
              <a:effectLst/>
            </c:sp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0"/>
              </c:ext>
            </c:extLst>
          </c:dLbls>
          <c:cat>
            <c:strRef>
              <c:f>'Tetra Bar'!$A$2:$A$7</c:f>
              <c:strCache>
                <c:ptCount val="6"/>
                <c:pt idx="0">
                  <c:v>Billing and Payments</c:v>
                </c:pt>
                <c:pt idx="2">
                  <c:v>Ease of making a payment</c:v>
                </c:pt>
                <c:pt idx="3">
                  <c:v>Options for making a payment</c:v>
                </c:pt>
                <c:pt idx="4">
                  <c:v>Accuracy of billing statements</c:v>
                </c:pt>
                <c:pt idx="5">
                  <c:v>Ease of understanding your bill</c:v>
                </c:pt>
              </c:strCache>
              <c:extLst xmlns:c15="http://schemas.microsoft.com/office/drawing/2012/chart"/>
            </c:strRef>
          </c:cat>
          <c:val>
            <c:numRef>
              <c:f>'Tetra Bar'!$C$2:$C$7</c:f>
              <c:numCache>
                <c:formatCode>General</c:formatCode>
                <c:ptCount val="6"/>
                <c:pt idx="0">
                  <c:v>93</c:v>
                </c:pt>
                <c:pt idx="2">
                  <c:v>94</c:v>
                </c:pt>
                <c:pt idx="3">
                  <c:v>94</c:v>
                </c:pt>
                <c:pt idx="4">
                  <c:v>95</c:v>
                </c:pt>
                <c:pt idx="5">
                  <c:v>91</c:v>
                </c:pt>
              </c:numCache>
            </c:numRef>
          </c:val>
          <c:extLst xmlns:c15="http://schemas.microsoft.com/office/drawing/2012/chart">
            <c:ext xmlns:c16="http://schemas.microsoft.com/office/drawing/2014/chart" uri="{C3380CC4-5D6E-409C-BE32-E72D297353CC}">
              <c16:uniqueId val="{0000000A-8BA3-45CA-8BEC-0A93350FFC2F}"/>
            </c:ext>
          </c:extLst>
        </c:ser>
        <c:ser>
          <c:idx val="1"/>
          <c:order val="3"/>
          <c:tx>
            <c:strRef>
              <c:f>'Tetra Bar'!$B$1</c:f>
              <c:strCache>
                <c:ptCount val="1"/>
                <c:pt idx="0">
                  <c:v>2025</c:v>
                </c:pt>
              </c:strCache>
            </c:strRef>
          </c:tx>
          <c:spPr>
            <a:solidFill>
              <a:schemeClr val="accent2"/>
            </a:solidFill>
            <a:ln>
              <a:noFill/>
            </a:ln>
            <a:scene3d>
              <a:camera prst="orthographicFront"/>
              <a:lightRig rig="soft" dir="t">
                <a:rot lat="0" lon="0" rev="0"/>
              </a:lightRig>
            </a:scene3d>
            <a:sp3d prstMaterial="matte"/>
          </c:spPr>
          <c:invertIfNegative val="0"/>
          <c:dLbls>
            <c:spPr>
              <a:noFill/>
              <a:ln>
                <a:noFill/>
              </a:ln>
              <a:effectLst/>
            </c:spPr>
            <c:txPr>
              <a:bodyPr wrap="square" lIns="38100" tIns="19050" rIns="38100" bIns="19050" anchor="ctr">
                <a:spAutoFit/>
              </a:bodyPr>
              <a:lstStyle/>
              <a:p>
                <a:pPr>
                  <a:defRPr sz="12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'Tetra Bar'!$A$2:$A$7</c:f>
              <c:strCache>
                <c:ptCount val="6"/>
                <c:pt idx="0">
                  <c:v>Billing and Payments</c:v>
                </c:pt>
                <c:pt idx="2">
                  <c:v>Ease of making a payment</c:v>
                </c:pt>
                <c:pt idx="3">
                  <c:v>Options for making a payment</c:v>
                </c:pt>
                <c:pt idx="4">
                  <c:v>Accuracy of billing statements</c:v>
                </c:pt>
                <c:pt idx="5">
                  <c:v>Ease of understanding your bill</c:v>
                </c:pt>
              </c:strCache>
            </c:strRef>
          </c:cat>
          <c:val>
            <c:numRef>
              <c:f>'Tetra Bar'!$B$2:$B$7</c:f>
              <c:numCache>
                <c:formatCode>General</c:formatCode>
                <c:ptCount val="6"/>
                <c:pt idx="0">
                  <c:v>93</c:v>
                </c:pt>
                <c:pt idx="2">
                  <c:v>94</c:v>
                </c:pt>
                <c:pt idx="3">
                  <c:v>94</c:v>
                </c:pt>
                <c:pt idx="4">
                  <c:v>95</c:v>
                </c:pt>
                <c:pt idx="5">
                  <c:v>91</c:v>
                </c:pt>
              </c:numCache>
            </c:numRef>
          </c:val>
          <c:extLst>
            <c:ext xmlns:c16="http://schemas.microsoft.com/office/drawing/2014/chart" uri="{C3380CC4-5D6E-409C-BE32-E72D297353CC}">
              <c16:uniqueId val="{00000000-8BA3-45CA-8BEC-0A93350FFC2F}"/>
            </c:ext>
          </c:extLst>
        </c:ser>
        <c:dLbls>
          <c:showLegendKey val="0"/>
          <c:showVal val="0"/>
          <c:showCatName val="0"/>
          <c:showSerName val="0"/>
          <c:showPercent val="0"/>
          <c:showBubbleSize val="0"/>
        </c:dLbls>
        <c:gapWidth val="85"/>
        <c:axId val="79193984"/>
        <c:axId val="79195520"/>
        <c:extLst>
          <c:ext xmlns:c15="http://schemas.microsoft.com/office/drawing/2012/chart" uri="{02D57815-91ED-43cb-92C2-25804820EDAC}">
            <c15:filteredBarSeries>
              <c15:ser>
                <c:idx val="0"/>
                <c:order val="0"/>
                <c:tx>
                  <c:strRef>
                    <c:extLst>
                      <c:ext uri="{02D57815-91ED-43cb-92C2-25804820EDAC}">
                        <c15:formulaRef>
                          <c15:sqref>'Tetra Bar'!$E$1</c15:sqref>
                        </c15:formulaRef>
                      </c:ext>
                    </c:extLst>
                    <c:strCache>
                      <c:ptCount val="1"/>
                      <c:pt idx="0">
                        <c:v>Placeholder</c:v>
                      </c:pt>
                    </c:strCache>
                  </c:strRef>
                </c:tx>
                <c:spPr>
                  <a:solidFill>
                    <a:srgbClr val="45546D"/>
                  </a:solidFill>
                  <a:ln w="9525" cap="flat" cmpd="sng" algn="ctr">
                    <a:noFill/>
                    <a:prstDash val="solid"/>
                  </a:ln>
                  <a:effectLst/>
                </c:spPr>
                <c:invertIfNegative val="0"/>
                <c:dLbls>
                  <c:spPr>
                    <a:noFill/>
                    <a:ln>
                      <a:noFill/>
                    </a:ln>
                    <a:effectLst/>
                  </c:spPr>
                  <c:dLblPos val="outEnd"/>
                  <c:showLegendKey val="0"/>
                  <c:showVal val="1"/>
                  <c:showCatName val="0"/>
                  <c:showSerName val="0"/>
                  <c:showPercent val="0"/>
                  <c:showBubbleSize val="0"/>
                  <c:separator> </c:separator>
                  <c:showLeaderLines val="0"/>
                  <c:extLst>
                    <c:ext uri="{CE6537A1-D6FC-4f65-9D91-7224C49458BB}">
                      <c15:showLeaderLines val="0"/>
                    </c:ext>
                  </c:extLst>
                </c:dLbls>
                <c:cat>
                  <c:strRef>
                    <c:extLst>
                      <c:ext uri="{02D57815-91ED-43cb-92C2-25804820EDAC}">
                        <c15:formulaRef>
                          <c15:sqref>'Tetra Bar'!$A$2:$A$7</c15:sqref>
                        </c15:formulaRef>
                      </c:ext>
                    </c:extLst>
                    <c:strCache>
                      <c:ptCount val="6"/>
                      <c:pt idx="0">
                        <c:v>Billing and Payments</c:v>
                      </c:pt>
                      <c:pt idx="2">
                        <c:v>Ease of making a payment</c:v>
                      </c:pt>
                      <c:pt idx="3">
                        <c:v>Options for making a payment</c:v>
                      </c:pt>
                      <c:pt idx="4">
                        <c:v>Accuracy of billing statements</c:v>
                      </c:pt>
                      <c:pt idx="5">
                        <c:v>Ease of understanding your bill</c:v>
                      </c:pt>
                    </c:strCache>
                  </c:strRef>
                </c:cat>
                <c:val>
                  <c:numRef>
                    <c:extLst>
                      <c:ext uri="{02D57815-91ED-43cb-92C2-25804820EDAC}">
                        <c15:formulaRef>
                          <c15:sqref>'Tetra Bar'!$E$3:$E$8</c15:sqref>
                        </c15:formulaRef>
                      </c:ext>
                    </c:extLst>
                    <c:numCache>
                      <c:formatCode>General</c:formatCode>
                      <c:ptCount val="6"/>
                    </c:numCache>
                  </c:numRef>
                </c:val>
                <c:extLst>
                  <c:ext xmlns:c16="http://schemas.microsoft.com/office/drawing/2014/chart" uri="{C3380CC4-5D6E-409C-BE32-E72D297353CC}">
                    <c16:uniqueId val="{00000008-8BA3-45CA-8BEC-0A93350FFC2F}"/>
                  </c:ext>
                </c:extLst>
              </c15:ser>
            </c15:filteredBarSeries>
            <c15:filteredBarSeries>
              <c15:ser>
                <c:idx val="3"/>
                <c:order val="1"/>
                <c:tx>
                  <c:strRef>
                    <c:extLst xmlns:c15="http://schemas.microsoft.com/office/drawing/2012/chart">
                      <c:ext xmlns:c15="http://schemas.microsoft.com/office/drawing/2012/chart" uri="{02D57815-91ED-43cb-92C2-25804820EDAC}">
                        <c15:formulaRef>
                          <c15:sqref>'Tetra Bar'!$D$1</c15:sqref>
                        </c15:formulaRef>
                      </c:ext>
                    </c:extLst>
                    <c:strCache>
                      <c:ptCount val="1"/>
                      <c:pt idx="0">
                        <c:v>Placeholder</c:v>
                      </c:pt>
                    </c:strCache>
                  </c:strRef>
                </c:tx>
                <c:spPr>
                  <a:solidFill>
                    <a:schemeClr val="tx1">
                      <a:lumMod val="60000"/>
                      <a:lumOff val="40000"/>
                    </a:schemeClr>
                  </a:solidFill>
                  <a:ln>
                    <a:noFill/>
                  </a:ln>
                </c:spPr>
                <c:invertIfNegative val="0"/>
                <c:dLbls>
                  <c:spPr>
                    <a:noFill/>
                    <a:ln>
                      <a:noFill/>
                    </a:ln>
                    <a:effectLst/>
                  </c:sp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0"/>
                    </c:ext>
                  </c:extLst>
                </c:dLbls>
                <c:cat>
                  <c:strRef>
                    <c:extLst xmlns:c15="http://schemas.microsoft.com/office/drawing/2012/chart">
                      <c:ext xmlns:c15="http://schemas.microsoft.com/office/drawing/2012/chart" uri="{02D57815-91ED-43cb-92C2-25804820EDAC}">
                        <c15:formulaRef>
                          <c15:sqref>'Tetra Bar'!$A$2:$A$7</c15:sqref>
                        </c15:formulaRef>
                      </c:ext>
                    </c:extLst>
                    <c:strCache>
                      <c:ptCount val="6"/>
                      <c:pt idx="0">
                        <c:v>Billing and Payments</c:v>
                      </c:pt>
                      <c:pt idx="2">
                        <c:v>Ease of making a payment</c:v>
                      </c:pt>
                      <c:pt idx="3">
                        <c:v>Options for making a payment</c:v>
                      </c:pt>
                      <c:pt idx="4">
                        <c:v>Accuracy of billing statements</c:v>
                      </c:pt>
                      <c:pt idx="5">
                        <c:v>Ease of understanding your bill</c:v>
                      </c:pt>
                    </c:strCache>
                  </c:strRef>
                </c:cat>
                <c:val>
                  <c:numRef>
                    <c:extLst xmlns:c15="http://schemas.microsoft.com/office/drawing/2012/chart">
                      <c:ext xmlns:c15="http://schemas.microsoft.com/office/drawing/2012/chart" uri="{02D57815-91ED-43cb-92C2-25804820EDAC}">
                        <c15:formulaRef>
                          <c15:sqref>'Tetra Bar'!$D$2:$D$6</c15:sqref>
                        </c15:formulaRef>
                      </c:ext>
                    </c:extLst>
                    <c:numCache>
                      <c:formatCode>General</c:formatCode>
                      <c:ptCount val="5"/>
                    </c:numCache>
                  </c:numRef>
                </c:val>
                <c:extLst xmlns:c15="http://schemas.microsoft.com/office/drawing/2012/chart">
                  <c:ext xmlns:c16="http://schemas.microsoft.com/office/drawing/2014/chart" uri="{C3380CC4-5D6E-409C-BE32-E72D297353CC}">
                    <c16:uniqueId val="{00000009-8BA3-45CA-8BEC-0A93350FFC2F}"/>
                  </c:ext>
                </c:extLst>
              </c15:ser>
            </c15:filteredBarSeries>
          </c:ext>
        </c:extLst>
      </c:barChart>
      <c:barChart>
        <c:barDir val="bar"/>
        <c:grouping val="clustered"/>
        <c:varyColors val="0"/>
        <c:ser>
          <c:idx val="4"/>
          <c:order val="7"/>
          <c:tx>
            <c:strRef>
              <c:f>'Tetra Bar'!$F$1</c:f>
              <c:strCache>
                <c:ptCount val="1"/>
                <c:pt idx="0">
                  <c:v>n =</c:v>
                </c:pt>
              </c:strCache>
            </c:strRef>
          </c:tx>
          <c:spPr>
            <a:noFill/>
          </c:spPr>
          <c:invertIfNegative val="0"/>
          <c:dLbls>
            <c:dLbl>
              <c:idx val="0"/>
              <c:layout>
                <c:manualLayout>
                  <c:x val="-0.66396844925634291"/>
                  <c:y val="2.5463327500729077E-2"/>
                </c:manualLayout>
              </c:layout>
              <c:tx>
                <c:rich>
                  <a:bodyPr/>
                  <a:lstStyle/>
                  <a:p>
                    <a:pPr>
                      <a:defRPr>
                        <a:solidFill>
                          <a:schemeClr val="tx1"/>
                        </a:solidFill>
                      </a:defRPr>
                    </a:pPr>
                    <a:fld id="{231750FD-72AA-411E-8890-A1CC578F101B}" type="SERIESNAME">
                      <a:rPr lang="en-US" smtClean="0">
                        <a:solidFill>
                          <a:schemeClr val="tx1"/>
                        </a:solidFill>
                      </a:rPr>
                      <a:pPr>
                        <a:defRPr>
                          <a:solidFill>
                            <a:schemeClr val="tx1"/>
                          </a:solidFill>
                        </a:defRPr>
                      </a:pPr>
                      <a:t>[SERIES NAME]</a:t>
                    </a:fld>
                    <a:r>
                      <a:rPr lang="en-US" dirty="0">
                        <a:solidFill>
                          <a:schemeClr val="tx1"/>
                        </a:solidFill>
                      </a:rPr>
                      <a:t>17,432</a:t>
                    </a:r>
                  </a:p>
                </c:rich>
              </c:tx>
              <c:spPr>
                <a:noFill/>
                <a:ln>
                  <a:noFill/>
                </a:ln>
                <a:effectLst/>
              </c:spPr>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BA3-45CA-8BEC-0A93350FFC2F}"/>
                </c:ext>
              </c:extLst>
            </c:dLbl>
            <c:dLbl>
              <c:idx val="4"/>
              <c:delete val="1"/>
              <c:extLst>
                <c:ext xmlns:c15="http://schemas.microsoft.com/office/drawing/2012/chart" uri="{CE6537A1-D6FC-4f65-9D91-7224C49458BB}"/>
                <c:ext xmlns:c16="http://schemas.microsoft.com/office/drawing/2014/chart" uri="{C3380CC4-5D6E-409C-BE32-E72D297353CC}">
                  <c16:uniqueId val="{00000000-2153-4033-A456-33413B561793}"/>
                </c:ext>
              </c:extLst>
            </c:dLbl>
            <c:spPr>
              <a:noFill/>
              <a:ln>
                <a:noFill/>
              </a:ln>
              <a:effectLst/>
            </c:spPr>
            <c:txPr>
              <a:bodyPr/>
              <a:lstStyle/>
              <a:p>
                <a:pPr>
                  <a:defRPr>
                    <a:solidFill>
                      <a:schemeClr val="bg1"/>
                    </a:solidFill>
                  </a:defRPr>
                </a:pPr>
                <a:endParaRPr lang="en-US"/>
              </a:p>
            </c:txPr>
            <c:dLblPos val="inBase"/>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ext>
            </c:extLst>
          </c:dLbls>
          <c:cat>
            <c:strRef>
              <c:f>'Tetra Bar'!$A$2:$A$7</c:f>
              <c:strCache>
                <c:ptCount val="6"/>
                <c:pt idx="0">
                  <c:v>Billing and Payments</c:v>
                </c:pt>
                <c:pt idx="2">
                  <c:v>Ease of making a payment</c:v>
                </c:pt>
                <c:pt idx="3">
                  <c:v>Options for making a payment</c:v>
                </c:pt>
                <c:pt idx="4">
                  <c:v>Accuracy of billing statements</c:v>
                </c:pt>
                <c:pt idx="5">
                  <c:v>Ease of understanding your bill</c:v>
                </c:pt>
              </c:strCache>
            </c:strRef>
          </c:cat>
          <c:val>
            <c:numRef>
              <c:f>'Tetra Bar'!$F$2:$F$7</c:f>
              <c:numCache>
                <c:formatCode>General</c:formatCode>
                <c:ptCount val="6"/>
                <c:pt idx="0" formatCode="#,##0">
                  <c:v>17144</c:v>
                </c:pt>
              </c:numCache>
            </c:numRef>
          </c:val>
          <c:extLst>
            <c:ext xmlns:c16="http://schemas.microsoft.com/office/drawing/2014/chart" uri="{C3380CC4-5D6E-409C-BE32-E72D297353CC}">
              <c16:uniqueId val="{00000007-8BA3-45CA-8BEC-0A93350FFC2F}"/>
            </c:ext>
          </c:extLst>
        </c:ser>
        <c:dLbls>
          <c:showLegendKey val="0"/>
          <c:showVal val="1"/>
          <c:showCatName val="0"/>
          <c:showSerName val="0"/>
          <c:showPercent val="0"/>
          <c:showBubbleSize val="0"/>
        </c:dLbls>
        <c:gapWidth val="85"/>
        <c:axId val="79268480"/>
        <c:axId val="79266944"/>
        <c:extLst>
          <c:ext xmlns:c15="http://schemas.microsoft.com/office/drawing/2012/chart" uri="{02D57815-91ED-43cb-92C2-25804820EDAC}">
            <c15:filteredBarSeries>
              <c15:ser>
                <c:idx val="7"/>
                <c:order val="4"/>
                <c:tx>
                  <c:strRef>
                    <c:extLst>
                      <c:ext uri="{02D57815-91ED-43cb-92C2-25804820EDAC}">
                        <c15:formulaRef>
                          <c15:sqref>'Tetra Bar'!$I$1</c15:sqref>
                        </c15:formulaRef>
                      </c:ext>
                    </c:extLst>
                    <c:strCache>
                      <c:ptCount val="1"/>
                      <c:pt idx="0">
                        <c:v>Placeholder</c:v>
                      </c:pt>
                    </c:strCache>
                  </c:strRef>
                </c:tx>
                <c:spPr>
                  <a:noFill/>
                </c:spPr>
                <c:invertIfNegative val="0"/>
                <c:dLbls>
                  <c:spPr>
                    <a:noFill/>
                    <a:ln>
                      <a:noFill/>
                    </a:ln>
                    <a:effectLst/>
                  </c:spPr>
                  <c:txPr>
                    <a:bodyPr/>
                    <a:lstStyle/>
                    <a:p>
                      <a:pPr>
                        <a:defRPr>
                          <a:solidFill>
                            <a:schemeClr val="bg1"/>
                          </a:solidFill>
                        </a:defRPr>
                      </a:pPr>
                      <a:endParaRPr lang="en-US"/>
                    </a:p>
                  </c:txPr>
                  <c:dLblPos val="inBase"/>
                  <c:showLegendKey val="0"/>
                  <c:showVal val="1"/>
                  <c:showCatName val="0"/>
                  <c:showSerName val="1"/>
                  <c:showPercent val="0"/>
                  <c:showBubbleSize val="0"/>
                  <c:separator> </c:separator>
                  <c:showLeaderLines val="0"/>
                  <c:extLst>
                    <c:ext uri="{CE6537A1-D6FC-4f65-9D91-7224C49458BB}">
                      <c15:showLeaderLines val="0"/>
                    </c:ext>
                  </c:extLst>
                </c:dLbls>
                <c:cat>
                  <c:strRef>
                    <c:extLst>
                      <c:ext uri="{02D57815-91ED-43cb-92C2-25804820EDAC}">
                        <c15:formulaRef>
                          <c15:sqref>'Tetra Bar'!$A$2:$A$6</c15:sqref>
                        </c15:formulaRef>
                      </c:ext>
                    </c:extLst>
                    <c:strCache>
                      <c:ptCount val="5"/>
                      <c:pt idx="0">
                        <c:v>Billing and Payments</c:v>
                      </c:pt>
                      <c:pt idx="2">
                        <c:v>Ease of making a payment</c:v>
                      </c:pt>
                      <c:pt idx="3">
                        <c:v>Options for making a payment</c:v>
                      </c:pt>
                      <c:pt idx="4">
                        <c:v>Accuracy of billing statements</c:v>
                      </c:pt>
                    </c:strCache>
                  </c:strRef>
                </c:cat>
                <c:val>
                  <c:numRef>
                    <c:extLst>
                      <c:ext uri="{02D57815-91ED-43cb-92C2-25804820EDAC}">
                        <c15:formulaRef>
                          <c15:sqref>'Tetra Bar'!$I$2:$I$6</c15:sqref>
                        </c15:formulaRef>
                      </c:ext>
                    </c:extLst>
                    <c:numCache>
                      <c:formatCode>General</c:formatCode>
                      <c:ptCount val="5"/>
                    </c:numCache>
                  </c:numRef>
                </c:val>
                <c:extLst>
                  <c:ext xmlns:c16="http://schemas.microsoft.com/office/drawing/2014/chart" uri="{C3380CC4-5D6E-409C-BE32-E72D297353CC}">
                    <c16:uniqueId val="{0000000B-8BA3-45CA-8BEC-0A93350FFC2F}"/>
                  </c:ext>
                </c:extLst>
              </c15:ser>
            </c15:filteredBarSeries>
            <c15:filteredBarSeries>
              <c15:ser>
                <c:idx val="6"/>
                <c:order val="5"/>
                <c:tx>
                  <c:strRef>
                    <c:extLst xmlns:c15="http://schemas.microsoft.com/office/drawing/2012/chart">
                      <c:ext xmlns:c15="http://schemas.microsoft.com/office/drawing/2012/chart" uri="{02D57815-91ED-43cb-92C2-25804820EDAC}">
                        <c15:formulaRef>
                          <c15:sqref>'Tetra Bar'!$H$1</c15:sqref>
                        </c15:formulaRef>
                      </c:ext>
                    </c:extLst>
                    <c:strCache>
                      <c:ptCount val="1"/>
                      <c:pt idx="0">
                        <c:v>Placeholder</c:v>
                      </c:pt>
                    </c:strCache>
                  </c:strRef>
                </c:tx>
                <c:spPr>
                  <a:noFill/>
                </c:spPr>
                <c:invertIfNegative val="0"/>
                <c:dLbls>
                  <c:delete val="1"/>
                </c:dLbls>
                <c:cat>
                  <c:strRef>
                    <c:extLst xmlns:c15="http://schemas.microsoft.com/office/drawing/2012/chart">
                      <c:ext xmlns:c15="http://schemas.microsoft.com/office/drawing/2012/chart" uri="{02D57815-91ED-43cb-92C2-25804820EDAC}">
                        <c15:formulaRef>
                          <c15:sqref>'Tetra Bar'!$A$2:$A$6</c15:sqref>
                        </c15:formulaRef>
                      </c:ext>
                    </c:extLst>
                    <c:strCache>
                      <c:ptCount val="5"/>
                      <c:pt idx="0">
                        <c:v>Billing and Payments</c:v>
                      </c:pt>
                      <c:pt idx="2">
                        <c:v>Ease of making a payment</c:v>
                      </c:pt>
                      <c:pt idx="3">
                        <c:v>Options for making a payment</c:v>
                      </c:pt>
                      <c:pt idx="4">
                        <c:v>Accuracy of billing statements</c:v>
                      </c:pt>
                    </c:strCache>
                  </c:strRef>
                </c:cat>
                <c:val>
                  <c:numRef>
                    <c:extLst xmlns:c15="http://schemas.microsoft.com/office/drawing/2012/chart">
                      <c:ext xmlns:c15="http://schemas.microsoft.com/office/drawing/2012/chart" uri="{02D57815-91ED-43cb-92C2-25804820EDAC}">
                        <c15:formulaRef>
                          <c15:sqref>'Tetra Bar'!$H$2:$H$6</c15:sqref>
                        </c15:formulaRef>
                      </c:ext>
                    </c:extLst>
                    <c:numCache>
                      <c:formatCode>General</c:formatCode>
                      <c:ptCount val="5"/>
                    </c:numCache>
                  </c:numRef>
                </c:val>
                <c:extLst xmlns:c15="http://schemas.microsoft.com/office/drawing/2012/chart">
                  <c:ext xmlns:c16="http://schemas.microsoft.com/office/drawing/2014/chart" uri="{C3380CC4-5D6E-409C-BE32-E72D297353CC}">
                    <c16:uniqueId val="{0000000C-8BA3-45CA-8BEC-0A93350FFC2F}"/>
                  </c:ext>
                </c:extLst>
              </c15:ser>
            </c15:filteredBarSeries>
            <c15:filteredBarSeries>
              <c15:ser>
                <c:idx val="5"/>
                <c:order val="6"/>
                <c:tx>
                  <c:strRef>
                    <c:extLst xmlns:c15="http://schemas.microsoft.com/office/drawing/2012/chart">
                      <c:ext xmlns:c15="http://schemas.microsoft.com/office/drawing/2012/chart" uri="{02D57815-91ED-43cb-92C2-25804820EDAC}">
                        <c15:formulaRef>
                          <c15:sqref>'Tetra Bar'!$G$1</c15:sqref>
                        </c15:formulaRef>
                      </c:ext>
                    </c:extLst>
                    <c:strCache>
                      <c:ptCount val="1"/>
                      <c:pt idx="0">
                        <c:v>Placeholder</c:v>
                      </c:pt>
                    </c:strCache>
                  </c:strRef>
                </c:tx>
                <c:spPr>
                  <a:noFill/>
                </c:spPr>
                <c:invertIfNegative val="0"/>
                <c:dLbls>
                  <c:delete val="1"/>
                </c:dLbls>
                <c:cat>
                  <c:strRef>
                    <c:extLst xmlns:c15="http://schemas.microsoft.com/office/drawing/2012/chart">
                      <c:ext xmlns:c15="http://schemas.microsoft.com/office/drawing/2012/chart" uri="{02D57815-91ED-43cb-92C2-25804820EDAC}">
                        <c15:formulaRef>
                          <c15:sqref>'Tetra Bar'!$A$2:$A$6</c15:sqref>
                        </c15:formulaRef>
                      </c:ext>
                    </c:extLst>
                    <c:strCache>
                      <c:ptCount val="5"/>
                      <c:pt idx="0">
                        <c:v>Billing and Payments</c:v>
                      </c:pt>
                      <c:pt idx="2">
                        <c:v>Ease of making a payment</c:v>
                      </c:pt>
                      <c:pt idx="3">
                        <c:v>Options for making a payment</c:v>
                      </c:pt>
                      <c:pt idx="4">
                        <c:v>Accuracy of billing statements</c:v>
                      </c:pt>
                    </c:strCache>
                  </c:strRef>
                </c:cat>
                <c:val>
                  <c:numRef>
                    <c:extLst xmlns:c15="http://schemas.microsoft.com/office/drawing/2012/chart">
                      <c:ext xmlns:c15="http://schemas.microsoft.com/office/drawing/2012/chart" uri="{02D57815-91ED-43cb-92C2-25804820EDAC}">
                        <c15:formulaRef>
                          <c15:sqref>'Tetra Bar'!$G$2:$G$6</c15:sqref>
                        </c15:formulaRef>
                      </c:ext>
                    </c:extLst>
                    <c:numCache>
                      <c:formatCode>General</c:formatCode>
                      <c:ptCount val="5"/>
                    </c:numCache>
                  </c:numRef>
                </c:val>
                <c:extLst xmlns:c15="http://schemas.microsoft.com/office/drawing/2012/chart">
                  <c:ext xmlns:c16="http://schemas.microsoft.com/office/drawing/2014/chart" uri="{C3380CC4-5D6E-409C-BE32-E72D297353CC}">
                    <c16:uniqueId val="{0000000D-8BA3-45CA-8BEC-0A93350FFC2F}"/>
                  </c:ext>
                </c:extLst>
              </c15:ser>
            </c15:filteredBarSeries>
          </c:ext>
        </c:extLst>
      </c:barChart>
      <c:catAx>
        <c:axId val="79193984"/>
        <c:scaling>
          <c:orientation val="maxMin"/>
        </c:scaling>
        <c:delete val="0"/>
        <c:axPos val="l"/>
        <c:numFmt formatCode="General" sourceLinked="1"/>
        <c:majorTickMark val="none"/>
        <c:minorTickMark val="none"/>
        <c:tickLblPos val="nextTo"/>
        <c:spPr>
          <a:ln>
            <a:solidFill>
              <a:schemeClr val="bg1">
                <a:lumMod val="75000"/>
              </a:schemeClr>
            </a:solidFill>
          </a:ln>
        </c:spPr>
        <c:txPr>
          <a:bodyPr/>
          <a:lstStyle/>
          <a:p>
            <a:pPr>
              <a:defRPr sz="1400"/>
            </a:pPr>
            <a:endParaRPr lang="en-US"/>
          </a:p>
        </c:txPr>
        <c:crossAx val="79195520"/>
        <c:crosses val="autoZero"/>
        <c:auto val="1"/>
        <c:lblAlgn val="ctr"/>
        <c:lblOffset val="100"/>
        <c:noMultiLvlLbl val="0"/>
      </c:catAx>
      <c:valAx>
        <c:axId val="79195520"/>
        <c:scaling>
          <c:orientation val="minMax"/>
          <c:max val="100"/>
          <c:min val="40"/>
        </c:scaling>
        <c:delete val="1"/>
        <c:axPos val="b"/>
        <c:numFmt formatCode="General" sourceLinked="1"/>
        <c:majorTickMark val="out"/>
        <c:minorTickMark val="none"/>
        <c:tickLblPos val="nextTo"/>
        <c:crossAx val="79193984"/>
        <c:crosses val="max"/>
        <c:crossBetween val="between"/>
        <c:majorUnit val="100"/>
      </c:valAx>
      <c:valAx>
        <c:axId val="79266944"/>
        <c:scaling>
          <c:orientation val="minMax"/>
        </c:scaling>
        <c:delete val="1"/>
        <c:axPos val="b"/>
        <c:numFmt formatCode="#,##0" sourceLinked="1"/>
        <c:majorTickMark val="out"/>
        <c:minorTickMark val="none"/>
        <c:tickLblPos val="none"/>
        <c:crossAx val="79268480"/>
        <c:crosses val="max"/>
        <c:crossBetween val="between"/>
      </c:valAx>
      <c:catAx>
        <c:axId val="79268480"/>
        <c:scaling>
          <c:orientation val="maxMin"/>
        </c:scaling>
        <c:delete val="1"/>
        <c:axPos val="l"/>
        <c:numFmt formatCode="General" sourceLinked="1"/>
        <c:majorTickMark val="out"/>
        <c:minorTickMark val="none"/>
        <c:tickLblPos val="none"/>
        <c:crossAx val="79266944"/>
        <c:crosses val="autoZero"/>
        <c:auto val="1"/>
        <c:lblAlgn val="ctr"/>
        <c:lblOffset val="100"/>
        <c:noMultiLvlLbl val="0"/>
      </c:catAx>
      <c:spPr>
        <a:noFill/>
        <a:ln>
          <a:noFill/>
        </a:ln>
      </c:spPr>
    </c:plotArea>
    <c:legend>
      <c:legendPos val="b"/>
      <c:legendEntry>
        <c:idx val="2"/>
        <c:delete val="1"/>
      </c:legendEntry>
      <c:overlay val="0"/>
    </c:legend>
    <c:plotVisOnly val="1"/>
    <c:dispBlanksAs val="gap"/>
    <c:showDLblsOverMax val="0"/>
  </c:chart>
  <c:spPr>
    <a:noFill/>
    <a:ln>
      <a:noFill/>
    </a:ln>
  </c:spPr>
  <c:txPr>
    <a:bodyPr/>
    <a:lstStyle/>
    <a:p>
      <a:pPr>
        <a:defRPr sz="1200">
          <a:solidFill>
            <a:schemeClr val="tx1"/>
          </a:solidFill>
          <a:latin typeface="+mn-lt"/>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909569728025911"/>
          <c:y val="3.3146464426753279E-2"/>
          <c:w val="0.67075678848554077"/>
          <c:h val="0.85452511827931266"/>
        </c:manualLayout>
      </c:layout>
      <c:barChart>
        <c:barDir val="bar"/>
        <c:grouping val="clustered"/>
        <c:varyColors val="0"/>
        <c:ser>
          <c:idx val="2"/>
          <c:order val="2"/>
          <c:tx>
            <c:strRef>
              <c:f>'Tetra Bar'!$C$1</c:f>
              <c:strCache>
                <c:ptCount val="1"/>
                <c:pt idx="0">
                  <c:v>2026</c:v>
                </c:pt>
              </c:strCache>
              <c:extLst xmlns:c15="http://schemas.microsoft.com/office/drawing/2012/chart"/>
            </c:strRef>
          </c:tx>
          <c:spPr>
            <a:solidFill>
              <a:schemeClr val="tx1">
                <a:lumMod val="40000"/>
                <a:lumOff val="60000"/>
              </a:schemeClr>
            </a:solidFill>
            <a:ln>
              <a:noFill/>
            </a:ln>
          </c:spPr>
          <c:invertIfNegative val="0"/>
          <c:dLbls>
            <c:spPr>
              <a:noFill/>
              <a:ln>
                <a:noFill/>
              </a:ln>
              <a:effectLst/>
            </c:sp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0"/>
              </c:ext>
            </c:extLst>
          </c:dLbls>
          <c:cat>
            <c:strRef>
              <c:f>'Tetra Bar'!$A$2:$A$7</c:f>
              <c:strCache>
                <c:ptCount val="6"/>
                <c:pt idx="0">
                  <c:v>Call Center Representatives </c:v>
                </c:pt>
                <c:pt idx="2">
                  <c:v>Courteousness and helpfulness of staff/representatives</c:v>
                </c:pt>
                <c:pt idx="3">
                  <c:v>Clarity of communication</c:v>
                </c:pt>
                <c:pt idx="4">
                  <c:v>Level of effort to help you</c:v>
                </c:pt>
                <c:pt idx="5">
                  <c:v>Being knowledgeable enough to answer questions</c:v>
                </c:pt>
              </c:strCache>
              <c:extLst xmlns:c15="http://schemas.microsoft.com/office/drawing/2012/chart"/>
            </c:strRef>
          </c:cat>
          <c:val>
            <c:numRef>
              <c:f>'Tetra Bar'!$C$2:$C$7</c:f>
              <c:numCache>
                <c:formatCode>General</c:formatCode>
                <c:ptCount val="6"/>
                <c:pt idx="0">
                  <c:v>90</c:v>
                </c:pt>
                <c:pt idx="2" formatCode="0">
                  <c:v>91</c:v>
                </c:pt>
                <c:pt idx="3" formatCode="0">
                  <c:v>90</c:v>
                </c:pt>
                <c:pt idx="4" formatCode="0">
                  <c:v>90</c:v>
                </c:pt>
                <c:pt idx="5" formatCode="0">
                  <c:v>90</c:v>
                </c:pt>
              </c:numCache>
            </c:numRef>
          </c:val>
          <c:extLst xmlns:c15="http://schemas.microsoft.com/office/drawing/2012/chart">
            <c:ext xmlns:c16="http://schemas.microsoft.com/office/drawing/2014/chart" uri="{C3380CC4-5D6E-409C-BE32-E72D297353CC}">
              <c16:uniqueId val="{0000000A-8BA3-45CA-8BEC-0A93350FFC2F}"/>
            </c:ext>
          </c:extLst>
        </c:ser>
        <c:ser>
          <c:idx val="1"/>
          <c:order val="3"/>
          <c:tx>
            <c:strRef>
              <c:f>'Tetra Bar'!$B$1</c:f>
              <c:strCache>
                <c:ptCount val="1"/>
                <c:pt idx="0">
                  <c:v>2025</c:v>
                </c:pt>
              </c:strCache>
            </c:strRef>
          </c:tx>
          <c:spPr>
            <a:solidFill>
              <a:schemeClr val="accent2"/>
            </a:solidFill>
            <a:ln>
              <a:noFill/>
            </a:ln>
            <a:scene3d>
              <a:camera prst="orthographicFront"/>
              <a:lightRig rig="soft" dir="t">
                <a:rot lat="0" lon="0" rev="0"/>
              </a:lightRig>
            </a:scene3d>
            <a:sp3d prstMaterial="matte"/>
          </c:spPr>
          <c:invertIfNegative val="0"/>
          <c:dLbls>
            <c:spPr>
              <a:noFill/>
              <a:ln>
                <a:noFill/>
              </a:ln>
              <a:effectLst/>
            </c:spPr>
            <c:txPr>
              <a:bodyPr wrap="square" lIns="38100" tIns="19050" rIns="38100" bIns="19050" anchor="ctr">
                <a:spAutoFit/>
              </a:bodyPr>
              <a:lstStyle/>
              <a:p>
                <a:pPr>
                  <a:defRPr sz="12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'Tetra Bar'!$A$2:$A$7</c:f>
              <c:strCache>
                <c:ptCount val="6"/>
                <c:pt idx="0">
                  <c:v>Call Center Representatives </c:v>
                </c:pt>
                <c:pt idx="2">
                  <c:v>Courteousness and helpfulness of staff/representatives</c:v>
                </c:pt>
                <c:pt idx="3">
                  <c:v>Clarity of communication</c:v>
                </c:pt>
                <c:pt idx="4">
                  <c:v>Level of effort to help you</c:v>
                </c:pt>
                <c:pt idx="5">
                  <c:v>Being knowledgeable enough to answer questions</c:v>
                </c:pt>
              </c:strCache>
            </c:strRef>
          </c:cat>
          <c:val>
            <c:numRef>
              <c:f>'Tetra Bar'!$B$2:$B$7</c:f>
              <c:numCache>
                <c:formatCode>General</c:formatCode>
                <c:ptCount val="6"/>
                <c:pt idx="0">
                  <c:v>91</c:v>
                </c:pt>
                <c:pt idx="2" formatCode="0">
                  <c:v>92</c:v>
                </c:pt>
                <c:pt idx="3" formatCode="0">
                  <c:v>91</c:v>
                </c:pt>
                <c:pt idx="4" formatCode="0">
                  <c:v>90</c:v>
                </c:pt>
                <c:pt idx="5" formatCode="0">
                  <c:v>90</c:v>
                </c:pt>
              </c:numCache>
            </c:numRef>
          </c:val>
          <c:extLst>
            <c:ext xmlns:c16="http://schemas.microsoft.com/office/drawing/2014/chart" uri="{C3380CC4-5D6E-409C-BE32-E72D297353CC}">
              <c16:uniqueId val="{00000000-8BA3-45CA-8BEC-0A93350FFC2F}"/>
            </c:ext>
          </c:extLst>
        </c:ser>
        <c:dLbls>
          <c:showLegendKey val="0"/>
          <c:showVal val="0"/>
          <c:showCatName val="0"/>
          <c:showSerName val="0"/>
          <c:showPercent val="0"/>
          <c:showBubbleSize val="0"/>
        </c:dLbls>
        <c:gapWidth val="85"/>
        <c:axId val="79193984"/>
        <c:axId val="79195520"/>
        <c:extLst>
          <c:ext xmlns:c15="http://schemas.microsoft.com/office/drawing/2012/chart" uri="{02D57815-91ED-43cb-92C2-25804820EDAC}">
            <c15:filteredBarSeries>
              <c15:ser>
                <c:idx val="0"/>
                <c:order val="0"/>
                <c:tx>
                  <c:strRef>
                    <c:extLst>
                      <c:ext uri="{02D57815-91ED-43cb-92C2-25804820EDAC}">
                        <c15:formulaRef>
                          <c15:sqref>'Tetra Bar'!$E$1</c15:sqref>
                        </c15:formulaRef>
                      </c:ext>
                    </c:extLst>
                    <c:strCache>
                      <c:ptCount val="1"/>
                      <c:pt idx="0">
                        <c:v>Placeholder</c:v>
                      </c:pt>
                    </c:strCache>
                  </c:strRef>
                </c:tx>
                <c:spPr>
                  <a:solidFill>
                    <a:srgbClr val="45546D"/>
                  </a:solidFill>
                  <a:ln w="9525" cap="flat" cmpd="sng" algn="ctr">
                    <a:noFill/>
                    <a:prstDash val="solid"/>
                  </a:ln>
                  <a:effectLst/>
                </c:spPr>
                <c:invertIfNegative val="0"/>
                <c:dLbls>
                  <c:spPr>
                    <a:noFill/>
                    <a:ln>
                      <a:noFill/>
                    </a:ln>
                    <a:effectLst/>
                  </c:spPr>
                  <c:dLblPos val="outEnd"/>
                  <c:showLegendKey val="0"/>
                  <c:showVal val="1"/>
                  <c:showCatName val="0"/>
                  <c:showSerName val="0"/>
                  <c:showPercent val="0"/>
                  <c:showBubbleSize val="0"/>
                  <c:separator> </c:separator>
                  <c:showLeaderLines val="0"/>
                  <c:extLst>
                    <c:ext uri="{CE6537A1-D6FC-4f65-9D91-7224C49458BB}">
                      <c15:showLeaderLines val="0"/>
                    </c:ext>
                  </c:extLst>
                </c:dLbls>
                <c:cat>
                  <c:strRef>
                    <c:extLst>
                      <c:ext uri="{02D57815-91ED-43cb-92C2-25804820EDAC}">
                        <c15:formulaRef>
                          <c15:sqref>'Tetra Bar'!$A$2:$A$7</c15:sqref>
                        </c15:formulaRef>
                      </c:ext>
                    </c:extLst>
                    <c:strCache>
                      <c:ptCount val="6"/>
                      <c:pt idx="0">
                        <c:v>Call Center Representatives </c:v>
                      </c:pt>
                      <c:pt idx="2">
                        <c:v>Courteousness and helpfulness of staff/representatives</c:v>
                      </c:pt>
                      <c:pt idx="3">
                        <c:v>Clarity of communication</c:v>
                      </c:pt>
                      <c:pt idx="4">
                        <c:v>Level of effort to help you</c:v>
                      </c:pt>
                      <c:pt idx="5">
                        <c:v>Being knowledgeable enough to answer questions</c:v>
                      </c:pt>
                    </c:strCache>
                  </c:strRef>
                </c:cat>
                <c:val>
                  <c:numRef>
                    <c:extLst>
                      <c:ext uri="{02D57815-91ED-43cb-92C2-25804820EDAC}">
                        <c15:formulaRef>
                          <c15:sqref>'Tetra Bar'!$E$2:$E$4</c15:sqref>
                        </c15:formulaRef>
                      </c:ext>
                    </c:extLst>
                    <c:numCache>
                      <c:formatCode>General</c:formatCode>
                      <c:ptCount val="3"/>
                    </c:numCache>
                  </c:numRef>
                </c:val>
                <c:extLst>
                  <c:ext xmlns:c16="http://schemas.microsoft.com/office/drawing/2014/chart" uri="{C3380CC4-5D6E-409C-BE32-E72D297353CC}">
                    <c16:uniqueId val="{00000008-8BA3-45CA-8BEC-0A93350FFC2F}"/>
                  </c:ext>
                </c:extLst>
              </c15:ser>
            </c15:filteredBarSeries>
            <c15:filteredBarSeries>
              <c15:ser>
                <c:idx val="3"/>
                <c:order val="1"/>
                <c:tx>
                  <c:strRef>
                    <c:extLst xmlns:c15="http://schemas.microsoft.com/office/drawing/2012/chart">
                      <c:ext xmlns:c15="http://schemas.microsoft.com/office/drawing/2012/chart" uri="{02D57815-91ED-43cb-92C2-25804820EDAC}">
                        <c15:formulaRef>
                          <c15:sqref>'Tetra Bar'!$D$1</c15:sqref>
                        </c15:formulaRef>
                      </c:ext>
                    </c:extLst>
                    <c:strCache>
                      <c:ptCount val="1"/>
                      <c:pt idx="0">
                        <c:v>Placeholder</c:v>
                      </c:pt>
                    </c:strCache>
                  </c:strRef>
                </c:tx>
                <c:spPr>
                  <a:solidFill>
                    <a:schemeClr val="tx1">
                      <a:lumMod val="60000"/>
                      <a:lumOff val="40000"/>
                    </a:schemeClr>
                  </a:solidFill>
                  <a:ln>
                    <a:noFill/>
                  </a:ln>
                </c:spPr>
                <c:invertIfNegative val="0"/>
                <c:dLbls>
                  <c:spPr>
                    <a:noFill/>
                    <a:ln>
                      <a:noFill/>
                    </a:ln>
                    <a:effectLst/>
                  </c:sp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0"/>
                    </c:ext>
                  </c:extLst>
                </c:dLbls>
                <c:cat>
                  <c:strRef>
                    <c:extLst xmlns:c15="http://schemas.microsoft.com/office/drawing/2012/chart">
                      <c:ext xmlns:c15="http://schemas.microsoft.com/office/drawing/2012/chart" uri="{02D57815-91ED-43cb-92C2-25804820EDAC}">
                        <c15:formulaRef>
                          <c15:sqref>'Tetra Bar'!$A$2:$A$7</c15:sqref>
                        </c15:formulaRef>
                      </c:ext>
                    </c:extLst>
                    <c:strCache>
                      <c:ptCount val="6"/>
                      <c:pt idx="0">
                        <c:v>Call Center Representatives </c:v>
                      </c:pt>
                      <c:pt idx="2">
                        <c:v>Courteousness and helpfulness of staff/representatives</c:v>
                      </c:pt>
                      <c:pt idx="3">
                        <c:v>Clarity of communication</c:v>
                      </c:pt>
                      <c:pt idx="4">
                        <c:v>Level of effort to help you</c:v>
                      </c:pt>
                      <c:pt idx="5">
                        <c:v>Being knowledgeable enough to answer questions</c:v>
                      </c:pt>
                    </c:strCache>
                  </c:strRef>
                </c:cat>
                <c:val>
                  <c:numRef>
                    <c:extLst xmlns:c15="http://schemas.microsoft.com/office/drawing/2012/chart">
                      <c:ext xmlns:c15="http://schemas.microsoft.com/office/drawing/2012/chart" uri="{02D57815-91ED-43cb-92C2-25804820EDAC}">
                        <c15:formulaRef>
                          <c15:sqref>'Tetra Bar'!$D$2:$D$4</c15:sqref>
                        </c15:formulaRef>
                      </c:ext>
                    </c:extLst>
                    <c:numCache>
                      <c:formatCode>General</c:formatCode>
                      <c:ptCount val="3"/>
                    </c:numCache>
                  </c:numRef>
                </c:val>
                <c:extLst xmlns:c15="http://schemas.microsoft.com/office/drawing/2012/chart">
                  <c:ext xmlns:c16="http://schemas.microsoft.com/office/drawing/2014/chart" uri="{C3380CC4-5D6E-409C-BE32-E72D297353CC}">
                    <c16:uniqueId val="{00000009-8BA3-45CA-8BEC-0A93350FFC2F}"/>
                  </c:ext>
                </c:extLst>
              </c15:ser>
            </c15:filteredBarSeries>
          </c:ext>
        </c:extLst>
      </c:barChart>
      <c:barChart>
        <c:barDir val="bar"/>
        <c:grouping val="clustered"/>
        <c:varyColors val="0"/>
        <c:ser>
          <c:idx val="4"/>
          <c:order val="7"/>
          <c:tx>
            <c:strRef>
              <c:f>'Tetra Bar'!$F$1</c:f>
              <c:strCache>
                <c:ptCount val="1"/>
                <c:pt idx="0">
                  <c:v>n =</c:v>
                </c:pt>
              </c:strCache>
            </c:strRef>
          </c:tx>
          <c:spPr>
            <a:noFill/>
          </c:spPr>
          <c:invertIfNegative val="0"/>
          <c:dLbls>
            <c:dLbl>
              <c:idx val="0"/>
              <c:layout>
                <c:manualLayout>
                  <c:x val="-0.66083779892096817"/>
                  <c:y val="2.0833697871099444E-2"/>
                </c:manualLayout>
              </c:layout>
              <c:tx>
                <c:rich>
                  <a:bodyPr/>
                  <a:lstStyle/>
                  <a:p>
                    <a:pPr>
                      <a:defRPr>
                        <a:solidFill>
                          <a:schemeClr val="tx1"/>
                        </a:solidFill>
                      </a:defRPr>
                    </a:pPr>
                    <a:fld id="{D68DDF71-7EC9-402B-B1F0-63A412B4D65F}" type="SERIESNAME">
                      <a:rPr lang="en-US" smtClean="0">
                        <a:solidFill>
                          <a:schemeClr val="tx1"/>
                        </a:solidFill>
                      </a:rPr>
                      <a:pPr>
                        <a:defRPr>
                          <a:solidFill>
                            <a:schemeClr val="tx1"/>
                          </a:solidFill>
                        </a:defRPr>
                      </a:pPr>
                      <a:t>[SERIES NAME]</a:t>
                    </a:fld>
                    <a:r>
                      <a:rPr lang="en-US" dirty="0">
                        <a:solidFill>
                          <a:schemeClr val="tx1"/>
                        </a:solidFill>
                      </a:rPr>
                      <a:t> 5,432</a:t>
                    </a:r>
                  </a:p>
                </c:rich>
              </c:tx>
              <c:spPr>
                <a:noFill/>
                <a:ln>
                  <a:noFill/>
                </a:ln>
                <a:effectLst/>
              </c:spPr>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BA3-45CA-8BEC-0A93350FFC2F}"/>
                </c:ext>
              </c:extLst>
            </c:dLbl>
            <c:dLbl>
              <c:idx val="2"/>
              <c:delete val="1"/>
              <c:extLst>
                <c:ext xmlns:c15="http://schemas.microsoft.com/office/drawing/2012/chart" uri="{CE6537A1-D6FC-4f65-9D91-7224C49458BB}"/>
                <c:ext xmlns:c16="http://schemas.microsoft.com/office/drawing/2014/chart" uri="{C3380CC4-5D6E-409C-BE32-E72D297353CC}">
                  <c16:uniqueId val="{00000002-8BA3-45CA-8BEC-0A93350FFC2F}"/>
                </c:ext>
              </c:extLst>
            </c:dLbl>
            <c:dLbl>
              <c:idx val="3"/>
              <c:delete val="1"/>
              <c:extLst>
                <c:ext xmlns:c15="http://schemas.microsoft.com/office/drawing/2012/chart" uri="{CE6537A1-D6FC-4f65-9D91-7224C49458BB}"/>
                <c:ext xmlns:c16="http://schemas.microsoft.com/office/drawing/2014/chart" uri="{C3380CC4-5D6E-409C-BE32-E72D297353CC}">
                  <c16:uniqueId val="{00000003-8BA3-45CA-8BEC-0A93350FFC2F}"/>
                </c:ext>
              </c:extLst>
            </c:dLbl>
            <c:dLbl>
              <c:idx val="4"/>
              <c:delete val="1"/>
              <c:extLst>
                <c:ext xmlns:c15="http://schemas.microsoft.com/office/drawing/2012/chart" uri="{CE6537A1-D6FC-4f65-9D91-7224C49458BB}"/>
                <c:ext xmlns:c16="http://schemas.microsoft.com/office/drawing/2014/chart" uri="{C3380CC4-5D6E-409C-BE32-E72D297353CC}">
                  <c16:uniqueId val="{00000004-8BA3-45CA-8BEC-0A93350FFC2F}"/>
                </c:ext>
              </c:extLst>
            </c:dLbl>
            <c:spPr>
              <a:noFill/>
              <a:ln>
                <a:noFill/>
              </a:ln>
              <a:effectLst/>
            </c:spPr>
            <c:txPr>
              <a:bodyPr/>
              <a:lstStyle/>
              <a:p>
                <a:pPr>
                  <a:defRPr>
                    <a:solidFill>
                      <a:schemeClr val="bg1"/>
                    </a:solidFill>
                  </a:defRPr>
                </a:pPr>
                <a:endParaRPr lang="en-US"/>
              </a:p>
            </c:txPr>
            <c:dLblPos val="inBase"/>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ext>
            </c:extLst>
          </c:dLbls>
          <c:cat>
            <c:strRef>
              <c:f>'Tetra Bar'!$A$2:$A$6</c:f>
              <c:strCache>
                <c:ptCount val="5"/>
                <c:pt idx="0">
                  <c:v>Call Center Representatives </c:v>
                </c:pt>
                <c:pt idx="2">
                  <c:v>Courteousness and helpfulness of staff/representatives</c:v>
                </c:pt>
                <c:pt idx="3">
                  <c:v>Clarity of communication</c:v>
                </c:pt>
                <c:pt idx="4">
                  <c:v>Level of effort to help you</c:v>
                </c:pt>
              </c:strCache>
            </c:strRef>
          </c:cat>
          <c:val>
            <c:numRef>
              <c:f>'Tetra Bar'!$F$2:$F$7</c:f>
              <c:numCache>
                <c:formatCode>General</c:formatCode>
                <c:ptCount val="6"/>
                <c:pt idx="0" formatCode="#,##0">
                  <c:v>5344</c:v>
                </c:pt>
              </c:numCache>
            </c:numRef>
          </c:val>
          <c:extLst>
            <c:ext xmlns:c16="http://schemas.microsoft.com/office/drawing/2014/chart" uri="{C3380CC4-5D6E-409C-BE32-E72D297353CC}">
              <c16:uniqueId val="{00000007-8BA3-45CA-8BEC-0A93350FFC2F}"/>
            </c:ext>
          </c:extLst>
        </c:ser>
        <c:dLbls>
          <c:showLegendKey val="0"/>
          <c:showVal val="1"/>
          <c:showCatName val="0"/>
          <c:showSerName val="0"/>
          <c:showPercent val="0"/>
          <c:showBubbleSize val="0"/>
        </c:dLbls>
        <c:gapWidth val="85"/>
        <c:axId val="79268480"/>
        <c:axId val="79266944"/>
        <c:extLst>
          <c:ext xmlns:c15="http://schemas.microsoft.com/office/drawing/2012/chart" uri="{02D57815-91ED-43cb-92C2-25804820EDAC}">
            <c15:filteredBarSeries>
              <c15:ser>
                <c:idx val="7"/>
                <c:order val="4"/>
                <c:tx>
                  <c:strRef>
                    <c:extLst>
                      <c:ext uri="{02D57815-91ED-43cb-92C2-25804820EDAC}">
                        <c15:formulaRef>
                          <c15:sqref>'Tetra Bar'!$I$1</c15:sqref>
                        </c15:formulaRef>
                      </c:ext>
                    </c:extLst>
                    <c:strCache>
                      <c:ptCount val="1"/>
                      <c:pt idx="0">
                        <c:v>Placeholder</c:v>
                      </c:pt>
                    </c:strCache>
                  </c:strRef>
                </c:tx>
                <c:spPr>
                  <a:noFill/>
                </c:spPr>
                <c:invertIfNegative val="0"/>
                <c:dLbls>
                  <c:spPr>
                    <a:noFill/>
                    <a:ln>
                      <a:noFill/>
                    </a:ln>
                    <a:effectLst/>
                  </c:spPr>
                  <c:txPr>
                    <a:bodyPr/>
                    <a:lstStyle/>
                    <a:p>
                      <a:pPr>
                        <a:defRPr>
                          <a:solidFill>
                            <a:schemeClr val="bg1"/>
                          </a:solidFill>
                        </a:defRPr>
                      </a:pPr>
                      <a:endParaRPr lang="en-US"/>
                    </a:p>
                  </c:txPr>
                  <c:dLblPos val="inBase"/>
                  <c:showLegendKey val="0"/>
                  <c:showVal val="1"/>
                  <c:showCatName val="0"/>
                  <c:showSerName val="1"/>
                  <c:showPercent val="0"/>
                  <c:showBubbleSize val="0"/>
                  <c:separator> </c:separator>
                  <c:showLeaderLines val="0"/>
                  <c:extLst>
                    <c:ext uri="{CE6537A1-D6FC-4f65-9D91-7224C49458BB}">
                      <c15:showLeaderLines val="0"/>
                    </c:ext>
                  </c:extLst>
                </c:dLbls>
                <c:cat>
                  <c:strRef>
                    <c:extLst>
                      <c:ext uri="{02D57815-91ED-43cb-92C2-25804820EDAC}">
                        <c15:formulaRef>
                          <c15:sqref>'Tetra Bar'!$A$2:$A$4</c15:sqref>
                        </c15:formulaRef>
                      </c:ext>
                    </c:extLst>
                    <c:strCache>
                      <c:ptCount val="3"/>
                      <c:pt idx="0">
                        <c:v>Call Center Representatives </c:v>
                      </c:pt>
                      <c:pt idx="2">
                        <c:v>Courteousness and helpfulness of staff/representatives</c:v>
                      </c:pt>
                    </c:strCache>
                  </c:strRef>
                </c:cat>
                <c:val>
                  <c:numRef>
                    <c:extLst>
                      <c:ext uri="{02D57815-91ED-43cb-92C2-25804820EDAC}">
                        <c15:formulaRef>
                          <c15:sqref>'Tetra Bar'!$I$2:$I$4</c15:sqref>
                        </c15:formulaRef>
                      </c:ext>
                    </c:extLst>
                    <c:numCache>
                      <c:formatCode>General</c:formatCode>
                      <c:ptCount val="3"/>
                    </c:numCache>
                  </c:numRef>
                </c:val>
                <c:extLst>
                  <c:ext xmlns:c16="http://schemas.microsoft.com/office/drawing/2014/chart" uri="{C3380CC4-5D6E-409C-BE32-E72D297353CC}">
                    <c16:uniqueId val="{0000000B-8BA3-45CA-8BEC-0A93350FFC2F}"/>
                  </c:ext>
                </c:extLst>
              </c15:ser>
            </c15:filteredBarSeries>
            <c15:filteredBarSeries>
              <c15:ser>
                <c:idx val="6"/>
                <c:order val="5"/>
                <c:tx>
                  <c:strRef>
                    <c:extLst xmlns:c15="http://schemas.microsoft.com/office/drawing/2012/chart">
                      <c:ext xmlns:c15="http://schemas.microsoft.com/office/drawing/2012/chart" uri="{02D57815-91ED-43cb-92C2-25804820EDAC}">
                        <c15:formulaRef>
                          <c15:sqref>'Tetra Bar'!$H$1</c15:sqref>
                        </c15:formulaRef>
                      </c:ext>
                    </c:extLst>
                    <c:strCache>
                      <c:ptCount val="1"/>
                      <c:pt idx="0">
                        <c:v>Placeholder</c:v>
                      </c:pt>
                    </c:strCache>
                  </c:strRef>
                </c:tx>
                <c:spPr>
                  <a:noFill/>
                </c:spPr>
                <c:invertIfNegative val="0"/>
                <c:dLbls>
                  <c:delete val="1"/>
                </c:dLbls>
                <c:cat>
                  <c:strRef>
                    <c:extLst xmlns:c15="http://schemas.microsoft.com/office/drawing/2012/chart">
                      <c:ext xmlns:c15="http://schemas.microsoft.com/office/drawing/2012/chart" uri="{02D57815-91ED-43cb-92C2-25804820EDAC}">
                        <c15:formulaRef>
                          <c15:sqref>'Tetra Bar'!$A$2:$A$4</c15:sqref>
                        </c15:formulaRef>
                      </c:ext>
                    </c:extLst>
                    <c:strCache>
                      <c:ptCount val="3"/>
                      <c:pt idx="0">
                        <c:v>Call Center Representatives </c:v>
                      </c:pt>
                      <c:pt idx="2">
                        <c:v>Courteousness and helpfulness of staff/representatives</c:v>
                      </c:pt>
                    </c:strCache>
                  </c:strRef>
                </c:cat>
                <c:val>
                  <c:numRef>
                    <c:extLst xmlns:c15="http://schemas.microsoft.com/office/drawing/2012/chart">
                      <c:ext xmlns:c15="http://schemas.microsoft.com/office/drawing/2012/chart" uri="{02D57815-91ED-43cb-92C2-25804820EDAC}">
                        <c15:formulaRef>
                          <c15:sqref>'Tetra Bar'!$H$2:$H$4</c15:sqref>
                        </c15:formulaRef>
                      </c:ext>
                    </c:extLst>
                    <c:numCache>
                      <c:formatCode>General</c:formatCode>
                      <c:ptCount val="3"/>
                    </c:numCache>
                  </c:numRef>
                </c:val>
                <c:extLst xmlns:c15="http://schemas.microsoft.com/office/drawing/2012/chart">
                  <c:ext xmlns:c16="http://schemas.microsoft.com/office/drawing/2014/chart" uri="{C3380CC4-5D6E-409C-BE32-E72D297353CC}">
                    <c16:uniqueId val="{0000000C-8BA3-45CA-8BEC-0A93350FFC2F}"/>
                  </c:ext>
                </c:extLst>
              </c15:ser>
            </c15:filteredBarSeries>
            <c15:filteredBarSeries>
              <c15:ser>
                <c:idx val="5"/>
                <c:order val="6"/>
                <c:tx>
                  <c:strRef>
                    <c:extLst xmlns:c15="http://schemas.microsoft.com/office/drawing/2012/chart">
                      <c:ext xmlns:c15="http://schemas.microsoft.com/office/drawing/2012/chart" uri="{02D57815-91ED-43cb-92C2-25804820EDAC}">
                        <c15:formulaRef>
                          <c15:sqref>'Tetra Bar'!$G$1</c15:sqref>
                        </c15:formulaRef>
                      </c:ext>
                    </c:extLst>
                    <c:strCache>
                      <c:ptCount val="1"/>
                      <c:pt idx="0">
                        <c:v>Placeholder</c:v>
                      </c:pt>
                    </c:strCache>
                  </c:strRef>
                </c:tx>
                <c:spPr>
                  <a:noFill/>
                </c:spPr>
                <c:invertIfNegative val="0"/>
                <c:dLbls>
                  <c:delete val="1"/>
                </c:dLbls>
                <c:cat>
                  <c:strRef>
                    <c:extLst xmlns:c15="http://schemas.microsoft.com/office/drawing/2012/chart">
                      <c:ext xmlns:c15="http://schemas.microsoft.com/office/drawing/2012/chart" uri="{02D57815-91ED-43cb-92C2-25804820EDAC}">
                        <c15:formulaRef>
                          <c15:sqref>'Tetra Bar'!$A$2:$A$4</c15:sqref>
                        </c15:formulaRef>
                      </c:ext>
                    </c:extLst>
                    <c:strCache>
                      <c:ptCount val="3"/>
                      <c:pt idx="0">
                        <c:v>Call Center Representatives </c:v>
                      </c:pt>
                      <c:pt idx="2">
                        <c:v>Courteousness and helpfulness of staff/representatives</c:v>
                      </c:pt>
                    </c:strCache>
                  </c:strRef>
                </c:cat>
                <c:val>
                  <c:numRef>
                    <c:extLst xmlns:c15="http://schemas.microsoft.com/office/drawing/2012/chart">
                      <c:ext xmlns:c15="http://schemas.microsoft.com/office/drawing/2012/chart" uri="{02D57815-91ED-43cb-92C2-25804820EDAC}">
                        <c15:formulaRef>
                          <c15:sqref>'Tetra Bar'!$G$2:$G$4</c15:sqref>
                        </c15:formulaRef>
                      </c:ext>
                    </c:extLst>
                    <c:numCache>
                      <c:formatCode>General</c:formatCode>
                      <c:ptCount val="3"/>
                    </c:numCache>
                  </c:numRef>
                </c:val>
                <c:extLst xmlns:c15="http://schemas.microsoft.com/office/drawing/2012/chart">
                  <c:ext xmlns:c16="http://schemas.microsoft.com/office/drawing/2014/chart" uri="{C3380CC4-5D6E-409C-BE32-E72D297353CC}">
                    <c16:uniqueId val="{0000000D-8BA3-45CA-8BEC-0A93350FFC2F}"/>
                  </c:ext>
                </c:extLst>
              </c15:ser>
            </c15:filteredBarSeries>
          </c:ext>
        </c:extLst>
      </c:barChart>
      <c:catAx>
        <c:axId val="79193984"/>
        <c:scaling>
          <c:orientation val="maxMin"/>
        </c:scaling>
        <c:delete val="0"/>
        <c:axPos val="l"/>
        <c:numFmt formatCode="General" sourceLinked="1"/>
        <c:majorTickMark val="none"/>
        <c:minorTickMark val="none"/>
        <c:tickLblPos val="nextTo"/>
        <c:spPr>
          <a:ln>
            <a:solidFill>
              <a:schemeClr val="bg1">
                <a:lumMod val="75000"/>
              </a:schemeClr>
            </a:solidFill>
          </a:ln>
        </c:spPr>
        <c:txPr>
          <a:bodyPr/>
          <a:lstStyle/>
          <a:p>
            <a:pPr>
              <a:defRPr sz="1400"/>
            </a:pPr>
            <a:endParaRPr lang="en-US"/>
          </a:p>
        </c:txPr>
        <c:crossAx val="79195520"/>
        <c:crosses val="autoZero"/>
        <c:auto val="1"/>
        <c:lblAlgn val="ctr"/>
        <c:lblOffset val="100"/>
        <c:noMultiLvlLbl val="0"/>
      </c:catAx>
      <c:valAx>
        <c:axId val="79195520"/>
        <c:scaling>
          <c:orientation val="minMax"/>
          <c:max val="100"/>
          <c:min val="40"/>
        </c:scaling>
        <c:delete val="1"/>
        <c:axPos val="b"/>
        <c:numFmt formatCode="General" sourceLinked="1"/>
        <c:majorTickMark val="out"/>
        <c:minorTickMark val="none"/>
        <c:tickLblPos val="nextTo"/>
        <c:crossAx val="79193984"/>
        <c:crosses val="max"/>
        <c:crossBetween val="between"/>
        <c:majorUnit val="100"/>
      </c:valAx>
      <c:valAx>
        <c:axId val="79266944"/>
        <c:scaling>
          <c:orientation val="minMax"/>
        </c:scaling>
        <c:delete val="1"/>
        <c:axPos val="b"/>
        <c:numFmt formatCode="#,##0" sourceLinked="1"/>
        <c:majorTickMark val="out"/>
        <c:minorTickMark val="none"/>
        <c:tickLblPos val="none"/>
        <c:crossAx val="79268480"/>
        <c:crosses val="max"/>
        <c:crossBetween val="between"/>
      </c:valAx>
      <c:catAx>
        <c:axId val="79268480"/>
        <c:scaling>
          <c:orientation val="maxMin"/>
        </c:scaling>
        <c:delete val="1"/>
        <c:axPos val="l"/>
        <c:numFmt formatCode="General" sourceLinked="1"/>
        <c:majorTickMark val="out"/>
        <c:minorTickMark val="none"/>
        <c:tickLblPos val="none"/>
        <c:crossAx val="79266944"/>
        <c:crosses val="autoZero"/>
        <c:auto val="1"/>
        <c:lblAlgn val="ctr"/>
        <c:lblOffset val="100"/>
        <c:noMultiLvlLbl val="0"/>
      </c:catAx>
      <c:spPr>
        <a:noFill/>
        <a:ln>
          <a:noFill/>
        </a:ln>
      </c:spPr>
    </c:plotArea>
    <c:legend>
      <c:legendPos val="b"/>
      <c:legendEntry>
        <c:idx val="2"/>
        <c:delete val="1"/>
      </c:legendEntry>
      <c:overlay val="0"/>
    </c:legend>
    <c:plotVisOnly val="1"/>
    <c:dispBlanksAs val="gap"/>
    <c:showDLblsOverMax val="0"/>
  </c:chart>
  <c:spPr>
    <a:noFill/>
    <a:ln>
      <a:noFill/>
    </a:ln>
  </c:spPr>
  <c:txPr>
    <a:bodyPr/>
    <a:lstStyle/>
    <a:p>
      <a:pPr>
        <a:defRPr sz="1200">
          <a:solidFill>
            <a:schemeClr val="tx1"/>
          </a:solidFill>
          <a:latin typeface="+mn-lt"/>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E1E6832-85F3-4D33-A53E-E623839B018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931A572-E662-498E-9F4A-DA62407435E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4BE42A4-3916-4E3E-959F-ED98D17F27F6}" type="datetimeFigureOut">
              <a:rPr lang="en-US" smtClean="0"/>
              <a:t>7/17/2026</a:t>
            </a:fld>
            <a:endParaRPr lang="en-US"/>
          </a:p>
        </p:txBody>
      </p:sp>
      <p:sp>
        <p:nvSpPr>
          <p:cNvPr id="4" name="Footer Placeholder 3">
            <a:extLst>
              <a:ext uri="{FF2B5EF4-FFF2-40B4-BE49-F238E27FC236}">
                <a16:creationId xmlns:a16="http://schemas.microsoft.com/office/drawing/2014/main" id="{7DB84906-77D6-4CF4-846A-3F94917B6EC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781AA91-FBE6-4CE1-9DFD-31BE730E1B4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5D82EC0-C3B7-471C-A624-30387664BB91}" type="slidenum">
              <a:rPr lang="en-US" smtClean="0"/>
              <a:t>‹#›</a:t>
            </a:fld>
            <a:endParaRPr lang="en-US"/>
          </a:p>
        </p:txBody>
      </p:sp>
    </p:spTree>
    <p:extLst>
      <p:ext uri="{BB962C8B-B14F-4D97-AF65-F5344CB8AC3E}">
        <p14:creationId xmlns:p14="http://schemas.microsoft.com/office/powerpoint/2010/main" val="99142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511237-6A29-4C03-AAD1-32BC696292B5}" type="datetimeFigureOut">
              <a:rPr lang="en-US" smtClean="0"/>
              <a:t>7/17/2026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862F0D-D2B4-4E34-884F-2967B2D512DA}" type="slidenum">
              <a:rPr lang="en-US" smtClean="0"/>
              <a:t>‹#›</a:t>
            </a:fld>
            <a:endParaRPr lang="en-US"/>
          </a:p>
        </p:txBody>
      </p:sp>
    </p:spTree>
    <p:extLst>
      <p:ext uri="{BB962C8B-B14F-4D97-AF65-F5344CB8AC3E}">
        <p14:creationId xmlns:p14="http://schemas.microsoft.com/office/powerpoint/2010/main" val="3289927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088B0-89F2-33EA-8278-2D3B7B4726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928EF1-935A-EFA9-5FAC-8F1310A8B6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D669DD-A87C-C8B8-DD14-6D931D7250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23B8F89-8DFE-5EF1-99B1-E7338135903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862F0D-D2B4-4E34-884F-2967B2D512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7654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Table of Contents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862F0D-D2B4-4E34-884F-2967B2D512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3675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A355E-D404-C591-D4E6-A247BE0348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D77DEE-86EF-F7B1-028C-073BE31070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ED5F98-78DD-A6B3-2F8A-86A6206709D3}"/>
              </a:ext>
            </a:extLst>
          </p:cNvPr>
          <p:cNvSpPr>
            <a:spLocks noGrp="1"/>
          </p:cNvSpPr>
          <p:nvPr>
            <p:ph type="body" idx="1"/>
          </p:nvPr>
        </p:nvSpPr>
        <p:spPr/>
        <p:txBody>
          <a:bodyPr/>
          <a:lstStyle/>
          <a:p>
            <a:r>
              <a:rPr lang="en-US"/>
              <a:t>Divider Slide</a:t>
            </a:r>
          </a:p>
        </p:txBody>
      </p:sp>
      <p:sp>
        <p:nvSpPr>
          <p:cNvPr id="4" name="Slide Number Placeholder 3">
            <a:extLst>
              <a:ext uri="{FF2B5EF4-FFF2-40B4-BE49-F238E27FC236}">
                <a16:creationId xmlns:a16="http://schemas.microsoft.com/office/drawing/2014/main" id="{6BC10B3B-5CD4-CA3D-8D7C-2F19C69AB0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862F0D-D2B4-4E34-884F-2967B2D512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0730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44BD20-C9A7-4528-BA23-EEB0ED25D1A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77001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Divider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862F0D-D2B4-4E34-884F-2967B2D512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3202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Overview/Survey Methodology</a:t>
            </a:r>
          </a:p>
          <a:p>
            <a:endParaRPr lang="en-US"/>
          </a:p>
        </p:txBody>
      </p:sp>
      <p:sp>
        <p:nvSpPr>
          <p:cNvPr id="4" name="Slide Number Placeholder 3"/>
          <p:cNvSpPr>
            <a:spLocks noGrp="1"/>
          </p:cNvSpPr>
          <p:nvPr>
            <p:ph type="sldNum" sz="quarter" idx="5"/>
          </p:nvPr>
        </p:nvSpPr>
        <p:spPr/>
        <p:txBody>
          <a:bodyPr/>
          <a:lstStyle/>
          <a:p>
            <a:fld id="{22862F0D-D2B4-4E34-884F-2967B2D512DA}" type="slidenum">
              <a:rPr lang="en-US" smtClean="0"/>
              <a:t>8</a:t>
            </a:fld>
            <a:endParaRPr lang="en-US"/>
          </a:p>
        </p:txBody>
      </p:sp>
    </p:spTree>
    <p:extLst>
      <p:ext uri="{BB962C8B-B14F-4D97-AF65-F5344CB8AC3E}">
        <p14:creationId xmlns:p14="http://schemas.microsoft.com/office/powerpoint/2010/main" val="2747889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DE7A4-259B-82D2-A648-3907DB0AA2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713800-6BA5-EB70-FA62-17FA327E9D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A095A9-37DB-6D1B-83C2-804BFA35F8E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Overview/Survey Methodology</a:t>
            </a:r>
          </a:p>
          <a:p>
            <a:endParaRPr lang="en-US"/>
          </a:p>
        </p:txBody>
      </p:sp>
      <p:sp>
        <p:nvSpPr>
          <p:cNvPr id="4" name="Slide Number Placeholder 3">
            <a:extLst>
              <a:ext uri="{FF2B5EF4-FFF2-40B4-BE49-F238E27FC236}">
                <a16:creationId xmlns:a16="http://schemas.microsoft.com/office/drawing/2014/main" id="{05623BFC-3A10-44A6-0160-FE837DFCDC48}"/>
              </a:ext>
            </a:extLst>
          </p:cNvPr>
          <p:cNvSpPr>
            <a:spLocks noGrp="1"/>
          </p:cNvSpPr>
          <p:nvPr>
            <p:ph type="sldNum" sz="quarter" idx="5"/>
          </p:nvPr>
        </p:nvSpPr>
        <p:spPr/>
        <p:txBody>
          <a:bodyPr/>
          <a:lstStyle/>
          <a:p>
            <a:fld id="{22862F0D-D2B4-4E34-884F-2967B2D512DA}" type="slidenum">
              <a:rPr lang="en-US" smtClean="0"/>
              <a:t>9</a:t>
            </a:fld>
            <a:endParaRPr lang="en-US"/>
          </a:p>
        </p:txBody>
      </p:sp>
    </p:spTree>
    <p:extLst>
      <p:ext uri="{BB962C8B-B14F-4D97-AF65-F5344CB8AC3E}">
        <p14:creationId xmlns:p14="http://schemas.microsoft.com/office/powerpoint/2010/main" val="2298658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Table of Contents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862F0D-D2B4-4E34-884F-2967B2D512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2742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F77AB-69E9-ACCA-D6E1-E7A934C3F8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F4070D-626B-387E-12EB-F416E45FBD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9BF898-75E3-CA43-9622-4BD2FBAE8D4D}"/>
              </a:ext>
            </a:extLst>
          </p:cNvPr>
          <p:cNvSpPr>
            <a:spLocks noGrp="1"/>
          </p:cNvSpPr>
          <p:nvPr>
            <p:ph type="body" idx="1"/>
          </p:nvPr>
        </p:nvSpPr>
        <p:spPr/>
        <p:txBody>
          <a:bodyPr/>
          <a:lstStyle/>
          <a:p>
            <a:r>
              <a:rPr lang="en-US"/>
              <a:t>Divider Slide</a:t>
            </a:r>
          </a:p>
        </p:txBody>
      </p:sp>
      <p:sp>
        <p:nvSpPr>
          <p:cNvPr id="4" name="Slide Number Placeholder 3">
            <a:extLst>
              <a:ext uri="{FF2B5EF4-FFF2-40B4-BE49-F238E27FC236}">
                <a16:creationId xmlns:a16="http://schemas.microsoft.com/office/drawing/2014/main" id="{4989D167-280B-1D77-19B2-E992AE80882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862F0D-D2B4-4E34-884F-2967B2D512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1362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Model Picture</a:t>
            </a:r>
          </a:p>
          <a:p>
            <a:r>
              <a:rPr lang="en-US"/>
              <a:t>Primary</a:t>
            </a:r>
          </a:p>
          <a:p>
            <a:endParaRPr lang="en-US"/>
          </a:p>
        </p:txBody>
      </p:sp>
      <p:sp>
        <p:nvSpPr>
          <p:cNvPr id="4" name="Slide Number Placeholder 3"/>
          <p:cNvSpPr>
            <a:spLocks noGrp="1"/>
          </p:cNvSpPr>
          <p:nvPr>
            <p:ph type="sldNum" sz="quarter" idx="5"/>
          </p:nvPr>
        </p:nvSpPr>
        <p:spPr/>
        <p:txBody>
          <a:bodyPr/>
          <a:lstStyle/>
          <a:p>
            <a:fld id="{22862F0D-D2B4-4E34-884F-2967B2D512DA}" type="slidenum">
              <a:rPr lang="en-US" smtClean="0"/>
              <a:t>13</a:t>
            </a:fld>
            <a:endParaRPr lang="en-US"/>
          </a:p>
        </p:txBody>
      </p:sp>
    </p:spTree>
    <p:extLst>
      <p:ext uri="{BB962C8B-B14F-4D97-AF65-F5344CB8AC3E}">
        <p14:creationId xmlns:p14="http://schemas.microsoft.com/office/powerpoint/2010/main" val="9574485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862F0D-D2B4-4E34-884F-2967B2D512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5217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Divider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862F0D-D2B4-4E34-884F-2967B2D512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9209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4D5CA-EFCD-5F19-B9F6-1D2CE87510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62513F-4905-0CA7-995C-2280517BB5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7FE2E6-23EF-DDE0-38F0-CB80F3C327F6}"/>
              </a:ext>
            </a:extLst>
          </p:cNvPr>
          <p:cNvSpPr>
            <a:spLocks noGrp="1"/>
          </p:cNvSpPr>
          <p:nvPr>
            <p:ph type="body" idx="1"/>
          </p:nvPr>
        </p:nvSpPr>
        <p:spPr/>
        <p:txBody>
          <a:bodyPr/>
          <a:lstStyle/>
          <a:p>
            <a:pPr defTabSz="942289">
              <a:defRPr/>
            </a:pPr>
            <a:r>
              <a:rPr lang="en-US" dirty="0"/>
              <a:t>LVMV Scores – Current Period</a:t>
            </a:r>
          </a:p>
          <a:p>
            <a:r>
              <a:rPr lang="en-US" dirty="0"/>
              <a:t>Horizontal Bar</a:t>
            </a:r>
          </a:p>
          <a:p>
            <a:endParaRPr lang="en-US" dirty="0"/>
          </a:p>
        </p:txBody>
      </p:sp>
      <p:sp>
        <p:nvSpPr>
          <p:cNvPr id="4" name="Slide Number Placeholder 3">
            <a:extLst>
              <a:ext uri="{FF2B5EF4-FFF2-40B4-BE49-F238E27FC236}">
                <a16:creationId xmlns:a16="http://schemas.microsoft.com/office/drawing/2014/main" id="{26D0E513-EE76-BDC6-D0D8-270264586DA7}"/>
              </a:ext>
            </a:extLst>
          </p:cNvPr>
          <p:cNvSpPr>
            <a:spLocks noGrp="1"/>
          </p:cNvSpPr>
          <p:nvPr>
            <p:ph type="sldNum" sz="quarter" idx="5"/>
          </p:nvPr>
        </p:nvSpPr>
        <p:spPr/>
        <p:txBody>
          <a:bodyPr/>
          <a:lstStyle/>
          <a:p>
            <a:pPr defTabSz="942289">
              <a:defRPr/>
            </a:pPr>
            <a:fld id="{22862F0D-D2B4-4E34-884F-2967B2D512DA}" type="slidenum">
              <a:rPr lang="en-US">
                <a:solidFill>
                  <a:prstClr val="black"/>
                </a:solidFill>
                <a:latin typeface="Calibri" panose="020F0502020204030204"/>
              </a:rPr>
              <a:pPr defTabSz="942289">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19491428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22E71-CB6C-86F6-E9DC-22F0ED06C0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496A61-9450-297C-64E6-7624B93242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E42461-3DA1-7759-0E17-C0E279F762C8}"/>
              </a:ext>
            </a:extLst>
          </p:cNvPr>
          <p:cNvSpPr>
            <a:spLocks noGrp="1"/>
          </p:cNvSpPr>
          <p:nvPr>
            <p:ph type="body" idx="1"/>
          </p:nvPr>
        </p:nvSpPr>
        <p:spPr/>
        <p:txBody>
          <a:bodyPr/>
          <a:lstStyle/>
          <a:p>
            <a:pPr defTabSz="942289">
              <a:defRPr/>
            </a:pPr>
            <a:r>
              <a:rPr lang="en-US"/>
              <a:t>LVMV Scores – Current Period</a:t>
            </a:r>
          </a:p>
          <a:p>
            <a:r>
              <a:rPr lang="en-US"/>
              <a:t>Horizontal Bar</a:t>
            </a:r>
          </a:p>
          <a:p>
            <a:endParaRPr lang="en-US"/>
          </a:p>
        </p:txBody>
      </p:sp>
      <p:sp>
        <p:nvSpPr>
          <p:cNvPr id="4" name="Slide Number Placeholder 3">
            <a:extLst>
              <a:ext uri="{FF2B5EF4-FFF2-40B4-BE49-F238E27FC236}">
                <a16:creationId xmlns:a16="http://schemas.microsoft.com/office/drawing/2014/main" id="{B331A2C0-0ED2-52D2-2FAF-58B2BF7216C5}"/>
              </a:ext>
            </a:extLst>
          </p:cNvPr>
          <p:cNvSpPr>
            <a:spLocks noGrp="1"/>
          </p:cNvSpPr>
          <p:nvPr>
            <p:ph type="sldNum" sz="quarter" idx="5"/>
          </p:nvPr>
        </p:nvSpPr>
        <p:spPr/>
        <p:txBody>
          <a:bodyPr/>
          <a:lstStyle/>
          <a:p>
            <a:fld id="{22862F0D-D2B4-4E34-884F-2967B2D512DA}" type="slidenum">
              <a:rPr lang="en-US" smtClean="0"/>
              <a:t>17</a:t>
            </a:fld>
            <a:endParaRPr lang="en-US"/>
          </a:p>
        </p:txBody>
      </p:sp>
    </p:spTree>
    <p:extLst>
      <p:ext uri="{BB962C8B-B14F-4D97-AF65-F5344CB8AC3E}">
        <p14:creationId xmlns:p14="http://schemas.microsoft.com/office/powerpoint/2010/main" val="5484949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a:t>LVMV Scores – Current Period</a:t>
            </a:r>
          </a:p>
          <a:p>
            <a:r>
              <a:rPr lang="en-US"/>
              <a:t>Horizontal Bar</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862F0D-D2B4-4E34-884F-2967B2D512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19978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D32F3-30A3-2646-D926-36D9B6B4B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68714B-A207-CF7E-314C-389BC58B6A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F02485-E563-273A-9714-FB0177567549}"/>
              </a:ext>
            </a:extLst>
          </p:cNvPr>
          <p:cNvSpPr>
            <a:spLocks noGrp="1"/>
          </p:cNvSpPr>
          <p:nvPr>
            <p:ph type="body" idx="1"/>
          </p:nvPr>
        </p:nvSpPr>
        <p:spPr/>
        <p:txBody>
          <a:bodyPr/>
          <a:lstStyle/>
          <a:p>
            <a:pPr defTabSz="942289">
              <a:defRPr/>
            </a:pPr>
            <a:r>
              <a:rPr lang="en-US"/>
              <a:t>LVMV Scores – Current Period</a:t>
            </a:r>
          </a:p>
          <a:p>
            <a:r>
              <a:rPr lang="en-US"/>
              <a:t>Horizontal Bar</a:t>
            </a:r>
          </a:p>
          <a:p>
            <a:endParaRPr lang="en-US"/>
          </a:p>
        </p:txBody>
      </p:sp>
      <p:sp>
        <p:nvSpPr>
          <p:cNvPr id="4" name="Slide Number Placeholder 3">
            <a:extLst>
              <a:ext uri="{FF2B5EF4-FFF2-40B4-BE49-F238E27FC236}">
                <a16:creationId xmlns:a16="http://schemas.microsoft.com/office/drawing/2014/main" id="{7F7BDD77-49A0-E579-A510-4553B9E78837}"/>
              </a:ext>
            </a:extLst>
          </p:cNvPr>
          <p:cNvSpPr>
            <a:spLocks noGrp="1"/>
          </p:cNvSpPr>
          <p:nvPr>
            <p:ph type="sldNum" sz="quarter" idx="5"/>
          </p:nvPr>
        </p:nvSpPr>
        <p:spPr/>
        <p:txBody>
          <a:bodyPr/>
          <a:lstStyle/>
          <a:p>
            <a:fld id="{22862F0D-D2B4-4E34-884F-2967B2D512DA}" type="slidenum">
              <a:rPr lang="en-US" smtClean="0"/>
              <a:t>19</a:t>
            </a:fld>
            <a:endParaRPr lang="en-US"/>
          </a:p>
        </p:txBody>
      </p:sp>
    </p:spTree>
    <p:extLst>
      <p:ext uri="{BB962C8B-B14F-4D97-AF65-F5344CB8AC3E}">
        <p14:creationId xmlns:p14="http://schemas.microsoft.com/office/powerpoint/2010/main" val="40533782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a:t>LVMV Scores – Current Period</a:t>
            </a:r>
          </a:p>
          <a:p>
            <a:r>
              <a:rPr lang="en-US"/>
              <a:t>Horizontal Bar</a:t>
            </a:r>
          </a:p>
          <a:p>
            <a:endParaRPr lang="en-US"/>
          </a:p>
        </p:txBody>
      </p:sp>
      <p:sp>
        <p:nvSpPr>
          <p:cNvPr id="4" name="Slide Number Placeholder 3"/>
          <p:cNvSpPr>
            <a:spLocks noGrp="1"/>
          </p:cNvSpPr>
          <p:nvPr>
            <p:ph type="sldNum" sz="quarter" idx="5"/>
          </p:nvPr>
        </p:nvSpPr>
        <p:spPr/>
        <p:txBody>
          <a:bodyPr/>
          <a:lstStyle/>
          <a:p>
            <a:fld id="{22862F0D-D2B4-4E34-884F-2967B2D512DA}" type="slidenum">
              <a:rPr lang="en-US" smtClean="0"/>
              <a:t>20</a:t>
            </a:fld>
            <a:endParaRPr lang="en-US"/>
          </a:p>
        </p:txBody>
      </p:sp>
    </p:spTree>
    <p:extLst>
      <p:ext uri="{BB962C8B-B14F-4D97-AF65-F5344CB8AC3E}">
        <p14:creationId xmlns:p14="http://schemas.microsoft.com/office/powerpoint/2010/main" val="6748343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E1341-DDE2-13CD-0D70-20C29EA07E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411EED-FE1F-63E9-B824-AF686A8E02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7B23E0-0162-E2F2-1ED7-29F3B63BDD93}"/>
              </a:ext>
            </a:extLst>
          </p:cNvPr>
          <p:cNvSpPr>
            <a:spLocks noGrp="1"/>
          </p:cNvSpPr>
          <p:nvPr>
            <p:ph type="body" idx="1"/>
          </p:nvPr>
        </p:nvSpPr>
        <p:spPr/>
        <p:txBody>
          <a:bodyPr/>
          <a:lstStyle/>
          <a:p>
            <a:pPr defTabSz="942289">
              <a:defRPr/>
            </a:pPr>
            <a:r>
              <a:rPr lang="en-US"/>
              <a:t>LVMV Scores – Current Period</a:t>
            </a:r>
          </a:p>
          <a:p>
            <a:r>
              <a:rPr lang="en-US"/>
              <a:t>Horizontal Bar</a:t>
            </a:r>
          </a:p>
          <a:p>
            <a:endParaRPr lang="en-US"/>
          </a:p>
        </p:txBody>
      </p:sp>
      <p:sp>
        <p:nvSpPr>
          <p:cNvPr id="4" name="Slide Number Placeholder 3">
            <a:extLst>
              <a:ext uri="{FF2B5EF4-FFF2-40B4-BE49-F238E27FC236}">
                <a16:creationId xmlns:a16="http://schemas.microsoft.com/office/drawing/2014/main" id="{0E39AB4E-8144-6BB4-7699-5880B9CB13C7}"/>
              </a:ext>
            </a:extLst>
          </p:cNvPr>
          <p:cNvSpPr>
            <a:spLocks noGrp="1"/>
          </p:cNvSpPr>
          <p:nvPr>
            <p:ph type="sldNum" sz="quarter" idx="5"/>
          </p:nvPr>
        </p:nvSpPr>
        <p:spPr/>
        <p:txBody>
          <a:bodyPr/>
          <a:lstStyle/>
          <a:p>
            <a:pPr defTabSz="942289">
              <a:defRPr/>
            </a:pPr>
            <a:fld id="{22862F0D-D2B4-4E34-884F-2967B2D512DA}" type="slidenum">
              <a:rPr lang="en-US">
                <a:solidFill>
                  <a:prstClr val="black"/>
                </a:solidFill>
                <a:latin typeface="Calibri" panose="020F0502020204030204"/>
              </a:rPr>
              <a:pPr defTabSz="942289">
                <a:defRPr/>
              </a:pPr>
              <a:t>21</a:t>
            </a:fld>
            <a:endParaRPr lang="en-US">
              <a:solidFill>
                <a:prstClr val="black"/>
              </a:solidFill>
              <a:latin typeface="Calibri" panose="020F0502020204030204"/>
            </a:endParaRPr>
          </a:p>
        </p:txBody>
      </p:sp>
    </p:spTree>
    <p:extLst>
      <p:ext uri="{BB962C8B-B14F-4D97-AF65-F5344CB8AC3E}">
        <p14:creationId xmlns:p14="http://schemas.microsoft.com/office/powerpoint/2010/main" val="2520336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5A5-00A6-47EA-903D-7EFEEAECC5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7E42C5-E36C-4E06-803D-8E1F5AD8B4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717365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BB74F78-D1C2-4B55-897F-3E1F52111AA7}"/>
              </a:ext>
            </a:extLst>
          </p:cNvPr>
          <p:cNvSpPr/>
          <p:nvPr userDrawn="1"/>
        </p:nvSpPr>
        <p:spPr>
          <a:xfrm>
            <a:off x="321564" y="291401"/>
            <a:ext cx="11548872" cy="6018963"/>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3A1B5A-1C39-4D19-8B9F-CEA49C3A4B84}"/>
              </a:ext>
            </a:extLst>
          </p:cNvPr>
          <p:cNvSpPr>
            <a:spLocks noGrp="1"/>
          </p:cNvSpPr>
          <p:nvPr>
            <p:ph type="title"/>
          </p:nvPr>
        </p:nvSpPr>
        <p:spPr>
          <a:xfrm>
            <a:off x="838201" y="835759"/>
            <a:ext cx="3494361" cy="4930246"/>
          </a:xfrm>
        </p:spPr>
        <p:txBody>
          <a:bodyPr anchor="ctr"/>
          <a:lstStyle>
            <a:lvl1pPr algn="r">
              <a:defRPr sz="4400"/>
            </a:lvl1pPr>
          </a:lstStyle>
          <a:p>
            <a:r>
              <a:rPr lang="en-US"/>
              <a:t>Click to edit Master title style</a:t>
            </a:r>
          </a:p>
        </p:txBody>
      </p:sp>
      <p:sp>
        <p:nvSpPr>
          <p:cNvPr id="14" name="Text Placeholder 13">
            <a:extLst>
              <a:ext uri="{FF2B5EF4-FFF2-40B4-BE49-F238E27FC236}">
                <a16:creationId xmlns:a16="http://schemas.microsoft.com/office/drawing/2014/main" id="{D14CF2D4-EE83-4F08-8F1A-5E2C22DD9082}"/>
              </a:ext>
            </a:extLst>
          </p:cNvPr>
          <p:cNvSpPr>
            <a:spLocks noGrp="1"/>
          </p:cNvSpPr>
          <p:nvPr>
            <p:ph type="body" sz="quarter" idx="10"/>
          </p:nvPr>
        </p:nvSpPr>
        <p:spPr>
          <a:xfrm>
            <a:off x="4991099" y="835759"/>
            <a:ext cx="6377767" cy="4930246"/>
          </a:xfrm>
        </p:spPr>
        <p:txBody>
          <a:bodyPr anchor="ct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a:extLst>
              <a:ext uri="{FF2B5EF4-FFF2-40B4-BE49-F238E27FC236}">
                <a16:creationId xmlns:a16="http://schemas.microsoft.com/office/drawing/2014/main" id="{EFFE32E7-FD5E-454E-98E1-7655DD518588}"/>
              </a:ext>
            </a:extLst>
          </p:cNvPr>
          <p:cNvCxnSpPr>
            <a:cxnSpLocks/>
          </p:cNvCxnSpPr>
          <p:nvPr userDrawn="1"/>
        </p:nvCxnSpPr>
        <p:spPr>
          <a:xfrm>
            <a:off x="4661831" y="2048345"/>
            <a:ext cx="0" cy="2505075"/>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4580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948E5-4201-4C26-A743-E2CBE47F3CAB}"/>
              </a:ext>
            </a:extLst>
          </p:cNvPr>
          <p:cNvSpPr>
            <a:spLocks noGrp="1"/>
          </p:cNvSpPr>
          <p:nvPr>
            <p:ph type="title"/>
          </p:nvPr>
        </p:nvSpPr>
        <p:spPr>
          <a:xfrm>
            <a:off x="257015" y="1028700"/>
            <a:ext cx="2486177" cy="922315"/>
          </a:xfrm>
        </p:spPr>
        <p:txBody>
          <a:bodyPr tIns="0" anchor="t"/>
          <a:lstStyle>
            <a:lvl1pPr algn="r">
              <a:defRPr/>
            </a:lvl1pPr>
          </a:lstStyle>
          <a:p>
            <a:r>
              <a:rPr lang="en-US"/>
              <a:t>Click to edit Master title style</a:t>
            </a:r>
          </a:p>
        </p:txBody>
      </p:sp>
      <p:cxnSp>
        <p:nvCxnSpPr>
          <p:cNvPr id="3" name="Straight Connector 2">
            <a:extLst>
              <a:ext uri="{FF2B5EF4-FFF2-40B4-BE49-F238E27FC236}">
                <a16:creationId xmlns:a16="http://schemas.microsoft.com/office/drawing/2014/main" id="{BA967651-B78A-4370-B28D-0CD39E59001B}"/>
              </a:ext>
            </a:extLst>
          </p:cNvPr>
          <p:cNvCxnSpPr>
            <a:cxnSpLocks/>
          </p:cNvCxnSpPr>
          <p:nvPr userDrawn="1"/>
        </p:nvCxnSpPr>
        <p:spPr>
          <a:xfrm>
            <a:off x="2800817" y="1029152"/>
            <a:ext cx="0" cy="527412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BABFB1EA-7A47-4F69-96F8-15AD427ADEE7}"/>
              </a:ext>
            </a:extLst>
          </p:cNvPr>
          <p:cNvSpPr>
            <a:spLocks noGrp="1"/>
          </p:cNvSpPr>
          <p:nvPr>
            <p:ph type="body" sz="quarter" idx="10"/>
          </p:nvPr>
        </p:nvSpPr>
        <p:spPr>
          <a:xfrm>
            <a:off x="2868335" y="1028700"/>
            <a:ext cx="8672009" cy="5274127"/>
          </a:xfrm>
        </p:spPr>
        <p:txBody>
          <a:bodyPr/>
          <a:lstStyle>
            <a:lvl1pPr>
              <a:buClr>
                <a:schemeClr val="tx1"/>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7351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C with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948E5-4201-4C26-A743-E2CBE47F3CAB}"/>
              </a:ext>
            </a:extLst>
          </p:cNvPr>
          <p:cNvSpPr>
            <a:spLocks noGrp="1"/>
          </p:cNvSpPr>
          <p:nvPr>
            <p:ph type="title"/>
          </p:nvPr>
        </p:nvSpPr>
        <p:spPr>
          <a:xfrm>
            <a:off x="493301" y="0"/>
            <a:ext cx="11274544" cy="922315"/>
          </a:xfrm>
        </p:spPr>
        <p:txBody>
          <a:bodyPr/>
          <a:lstStyle>
            <a:lvl1pPr algn="l">
              <a:defRPr/>
            </a:lvl1pPr>
          </a:lstStyle>
          <a:p>
            <a:r>
              <a:rPr lang="en-US"/>
              <a:t>Click to edit Master title style</a:t>
            </a:r>
          </a:p>
        </p:txBody>
      </p:sp>
      <p:cxnSp>
        <p:nvCxnSpPr>
          <p:cNvPr id="3" name="Straight Connector 2">
            <a:extLst>
              <a:ext uri="{FF2B5EF4-FFF2-40B4-BE49-F238E27FC236}">
                <a16:creationId xmlns:a16="http://schemas.microsoft.com/office/drawing/2014/main" id="{BA967651-B78A-4370-B28D-0CD39E59001B}"/>
              </a:ext>
            </a:extLst>
          </p:cNvPr>
          <p:cNvCxnSpPr>
            <a:cxnSpLocks/>
          </p:cNvCxnSpPr>
          <p:nvPr userDrawn="1"/>
        </p:nvCxnSpPr>
        <p:spPr>
          <a:xfrm>
            <a:off x="2800817" y="1029152"/>
            <a:ext cx="0" cy="527412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BABFB1EA-7A47-4F69-96F8-15AD427ADEE7}"/>
              </a:ext>
            </a:extLst>
          </p:cNvPr>
          <p:cNvSpPr>
            <a:spLocks noGrp="1"/>
          </p:cNvSpPr>
          <p:nvPr>
            <p:ph type="body" sz="quarter" idx="10"/>
          </p:nvPr>
        </p:nvSpPr>
        <p:spPr>
          <a:xfrm>
            <a:off x="2868335" y="1028700"/>
            <a:ext cx="8672009" cy="5274127"/>
          </a:xfrm>
        </p:spPr>
        <p:txBody>
          <a:bodyPr tIns="0"/>
          <a:lstStyle>
            <a:lvl1pPr marL="285750" indent="-285750">
              <a:buClr>
                <a:schemeClr val="tx1"/>
              </a:buClr>
              <a:buFont typeface="Wingdings" panose="05000000000000000000" pitchFamily="2" charset="2"/>
              <a:buChar char="§"/>
              <a:defRPr/>
            </a:lvl1pPr>
            <a:lvl2pPr marL="742950" indent="-285750">
              <a:buFont typeface="Arial Nova Light" panose="020B0304020202020204" pitchFamily="34" charset="0"/>
              <a:buChar char="›"/>
              <a:defRPr/>
            </a:lvl2pPr>
            <a:lvl3pPr marL="1200150" indent="-285750">
              <a:buFont typeface="Arial Nova Light" panose="020B0304020202020204" pitchFamily="34" charset="0"/>
              <a:buChar char="›"/>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p:txBody>
      </p:sp>
      <p:sp>
        <p:nvSpPr>
          <p:cNvPr id="7" name="Text Placeholder 6">
            <a:extLst>
              <a:ext uri="{FF2B5EF4-FFF2-40B4-BE49-F238E27FC236}">
                <a16:creationId xmlns:a16="http://schemas.microsoft.com/office/drawing/2014/main" id="{DD95E024-0B8F-4354-A447-4540B9D6A94C}"/>
              </a:ext>
            </a:extLst>
          </p:cNvPr>
          <p:cNvSpPr>
            <a:spLocks noGrp="1"/>
          </p:cNvSpPr>
          <p:nvPr>
            <p:ph type="body" sz="quarter" idx="11"/>
          </p:nvPr>
        </p:nvSpPr>
        <p:spPr>
          <a:xfrm>
            <a:off x="493301" y="1028249"/>
            <a:ext cx="2239999" cy="646656"/>
          </a:xfrm>
        </p:spPr>
        <p:txBody>
          <a:bodyPr tIns="0" rIns="0" bIns="0">
            <a:noAutofit/>
          </a:bodyPr>
          <a:lstStyle>
            <a:lvl1pPr marL="0" indent="0" algn="r">
              <a:spcBef>
                <a:spcPts val="0"/>
              </a:spcBef>
              <a:buNone/>
              <a:defRPr sz="1800">
                <a:latin typeface="Arial Nova" panose="020B0504020202020204" pitchFamily="34" charset="0"/>
              </a:defRPr>
            </a:lvl1pPr>
            <a:lvl2pPr marL="457200" indent="0" algn="r">
              <a:buNone/>
              <a:defRPr sz="1800">
                <a:latin typeface="Arial Nova" panose="020B0504020202020204" pitchFamily="34" charset="0"/>
              </a:defRPr>
            </a:lvl2pPr>
            <a:lvl3pPr marL="914400" indent="0" algn="r">
              <a:buNone/>
              <a:defRPr sz="1800">
                <a:latin typeface="Arial Nova" panose="020B0504020202020204" pitchFamily="34" charset="0"/>
              </a:defRPr>
            </a:lvl3pPr>
            <a:lvl4pPr marL="1371600" indent="0" algn="r">
              <a:buNone/>
              <a:defRPr sz="1800">
                <a:latin typeface="Arial Nova" panose="020B0504020202020204" pitchFamily="34" charset="0"/>
              </a:defRPr>
            </a:lvl4pPr>
            <a:lvl5pPr marL="1828800" indent="0" algn="r">
              <a:buNone/>
              <a:defRPr sz="1800">
                <a:latin typeface="Arial Nova" panose="020B05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054763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4236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FA93F-107E-4C6E-BDA2-FBD622216FCA}"/>
              </a:ext>
            </a:extLst>
          </p:cNvPr>
          <p:cNvSpPr>
            <a:spLocks noGrp="1"/>
          </p:cNvSpPr>
          <p:nvPr>
            <p:ph type="title"/>
          </p:nvPr>
        </p:nvSpPr>
        <p:spPr>
          <a:xfrm>
            <a:off x="493294" y="0"/>
            <a:ext cx="11274551" cy="922713"/>
          </a:xfrm>
        </p:spPr>
        <p:txBody>
          <a:bodyPr anchor="ctr">
            <a:normAutofit/>
          </a:bodyPr>
          <a:lstStyle>
            <a:lvl1pPr>
              <a:defRPr sz="3600">
                <a:solidFill>
                  <a:schemeClr val="accent1"/>
                </a:solidFill>
                <a:latin typeface="Arial Nova Light" panose="020B0304020202020204" pitchFamily="34" charset="0"/>
              </a:defRPr>
            </a:lvl1pPr>
          </a:lstStyle>
          <a:p>
            <a:r>
              <a:rPr lang="en-US"/>
              <a:t>Click to edit Master title style</a:t>
            </a:r>
          </a:p>
        </p:txBody>
      </p:sp>
    </p:spTree>
    <p:extLst>
      <p:ext uri="{BB962C8B-B14F-4D97-AF65-F5344CB8AC3E}">
        <p14:creationId xmlns:p14="http://schemas.microsoft.com/office/powerpoint/2010/main" val="566076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54A78-5A4C-4E29-A833-A84937379E92}"/>
              </a:ext>
            </a:extLst>
          </p:cNvPr>
          <p:cNvSpPr>
            <a:spLocks noGrp="1"/>
          </p:cNvSpPr>
          <p:nvPr>
            <p:ph type="title"/>
          </p:nvPr>
        </p:nvSpPr>
        <p:spPr>
          <a:xfrm>
            <a:off x="493292" y="0"/>
            <a:ext cx="11274549" cy="922713"/>
          </a:xfrm>
        </p:spPr>
        <p:txBody>
          <a:bodyPr anchor="ctr">
            <a:normAutofit/>
          </a:bodyPr>
          <a:lstStyle>
            <a:lvl1pPr>
              <a:defRPr lang="en-US" sz="3600" kern="1200" dirty="0">
                <a:solidFill>
                  <a:schemeClr val="accent1"/>
                </a:solidFill>
                <a:latin typeface="Arial Nova Light" panose="020B0304020202020204" pitchFamily="34" charset="0"/>
                <a:ea typeface="+mj-ea"/>
                <a:cs typeface="+mj-cs"/>
              </a:defRPr>
            </a:lvl1pPr>
          </a:lstStyle>
          <a:p>
            <a:r>
              <a:rPr lang="en-US"/>
              <a:t>Click to edit Master title style</a:t>
            </a:r>
          </a:p>
        </p:txBody>
      </p:sp>
      <p:sp>
        <p:nvSpPr>
          <p:cNvPr id="3" name="Content Placeholder 2">
            <a:extLst>
              <a:ext uri="{FF2B5EF4-FFF2-40B4-BE49-F238E27FC236}">
                <a16:creationId xmlns:a16="http://schemas.microsoft.com/office/drawing/2014/main" id="{8C98C551-4E3E-4A1B-9383-2B9D9C745520}"/>
              </a:ext>
            </a:extLst>
          </p:cNvPr>
          <p:cNvSpPr>
            <a:spLocks noGrp="1"/>
          </p:cNvSpPr>
          <p:nvPr>
            <p:ph idx="1"/>
          </p:nvPr>
        </p:nvSpPr>
        <p:spPr>
          <a:xfrm>
            <a:off x="493293" y="997632"/>
            <a:ext cx="11274550" cy="5307918"/>
          </a:xfrm>
        </p:spPr>
        <p:txBody>
          <a:bodyPr>
            <a:normAutofit/>
          </a:bodyPr>
          <a:lstStyle>
            <a:lvl1pPr marL="228600" indent="-228600">
              <a:buClr>
                <a:schemeClr val="tx1"/>
              </a:buClr>
              <a:buFont typeface="Wingdings" panose="05000000000000000000" pitchFamily="2" charset="2"/>
              <a:buChar char="§"/>
              <a:defRPr sz="1600">
                <a:latin typeface="Arial Nova Light" panose="020B0304020202020204" pitchFamily="34" charset="0"/>
              </a:defRPr>
            </a:lvl1pPr>
            <a:lvl2pPr marL="685800" indent="-228600">
              <a:buSzPct val="150000"/>
              <a:buFont typeface="Arial Nova Light" panose="020B0304020202020204" pitchFamily="34" charset="0"/>
              <a:buChar char="›"/>
              <a:defRPr sz="1600">
                <a:latin typeface="Arial Nova Light" panose="020B0304020202020204" pitchFamily="34" charset="0"/>
              </a:defRPr>
            </a:lvl2pPr>
            <a:lvl3pPr marL="1143000" indent="-228600">
              <a:buSzPct val="100000"/>
              <a:buFont typeface="Arial Nova Light" panose="020B0304020202020204" pitchFamily="34" charset="0"/>
              <a:buChar char="›"/>
              <a:defRPr sz="1600">
                <a:latin typeface="Arial Nova Light" panose="020B0304020202020204" pitchFamily="34" charset="0"/>
              </a:defRPr>
            </a:lvl3pPr>
            <a:lvl4pPr marL="1600200" indent="-228600">
              <a:buSzPct val="100000"/>
              <a:buFont typeface="Arial Nova Light" panose="020B0304020202020204" pitchFamily="34" charset="0"/>
              <a:buChar char="›"/>
              <a:defRPr sz="1600">
                <a:latin typeface="Arial Nova Light" panose="020B0304020202020204" pitchFamily="34" charset="0"/>
              </a:defRPr>
            </a:lvl4pPr>
            <a:lvl5pPr marL="2057400" indent="-228600">
              <a:buSzPct val="100000"/>
              <a:buFont typeface="Arial Nova Light" panose="020B0304020202020204" pitchFamily="34" charset="0"/>
              <a:buChar char="›"/>
              <a:defRPr sz="1600">
                <a:latin typeface="Arial Nova Light" panose="020B03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74661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nalysis To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FA93F-107E-4C6E-BDA2-FBD622216FCA}"/>
              </a:ext>
            </a:extLst>
          </p:cNvPr>
          <p:cNvSpPr>
            <a:spLocks noGrp="1"/>
          </p:cNvSpPr>
          <p:nvPr>
            <p:ph type="title"/>
          </p:nvPr>
        </p:nvSpPr>
        <p:spPr>
          <a:xfrm>
            <a:off x="493294" y="0"/>
            <a:ext cx="11274551" cy="922713"/>
          </a:xfrm>
        </p:spPr>
        <p:txBody>
          <a:bodyPr anchor="ctr">
            <a:normAutofit/>
          </a:bodyPr>
          <a:lstStyle>
            <a:lvl1pPr>
              <a:defRPr sz="3600">
                <a:solidFill>
                  <a:schemeClr val="accent1"/>
                </a:solidFill>
                <a:latin typeface="Arial Nova Light" panose="020B030402020202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1DDC7FB7-27D9-41DF-AC43-E69A3FEF8641}"/>
              </a:ext>
            </a:extLst>
          </p:cNvPr>
          <p:cNvSpPr>
            <a:spLocks noGrp="1"/>
          </p:cNvSpPr>
          <p:nvPr>
            <p:ph type="body" sz="quarter" idx="10"/>
          </p:nvPr>
        </p:nvSpPr>
        <p:spPr>
          <a:xfrm>
            <a:off x="493294" y="997632"/>
            <a:ext cx="11273838" cy="922714"/>
          </a:xfrm>
        </p:spPr>
        <p:txBody>
          <a:bodyPr>
            <a:noAutofit/>
          </a:bodyPr>
          <a:lstStyle>
            <a:lvl1pPr>
              <a:buClr>
                <a:schemeClr val="tx1"/>
              </a:buCl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2160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nalysis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D239B-1E1C-484A-BCDA-D0588B8A4D95}"/>
              </a:ext>
            </a:extLst>
          </p:cNvPr>
          <p:cNvSpPr>
            <a:spLocks noGrp="1"/>
          </p:cNvSpPr>
          <p:nvPr>
            <p:ph type="title"/>
          </p:nvPr>
        </p:nvSpPr>
        <p:spPr>
          <a:xfrm>
            <a:off x="493294" y="0"/>
            <a:ext cx="11274551" cy="923544"/>
          </a:xfrm>
        </p:spPr>
        <p:txBody>
          <a:bodyPr anchor="ctr">
            <a:normAutofit/>
          </a:bodyPr>
          <a:lstStyle>
            <a:lvl1pPr>
              <a:defRPr sz="3600">
                <a:solidFill>
                  <a:schemeClr val="accent1"/>
                </a:solidFill>
                <a:latin typeface="Arial Nova Light" panose="020B0304020202020204" pitchFamily="34" charset="0"/>
              </a:defRPr>
            </a:lvl1pPr>
          </a:lstStyle>
          <a:p>
            <a:r>
              <a:rPr lang="en-US"/>
              <a:t>Click to edit Master title style</a:t>
            </a:r>
          </a:p>
        </p:txBody>
      </p:sp>
      <p:cxnSp>
        <p:nvCxnSpPr>
          <p:cNvPr id="6" name="Straight Connector 5">
            <a:extLst>
              <a:ext uri="{FF2B5EF4-FFF2-40B4-BE49-F238E27FC236}">
                <a16:creationId xmlns:a16="http://schemas.microsoft.com/office/drawing/2014/main" id="{98E89F51-0FDF-44DD-A7CF-22B19A83AE9B}"/>
              </a:ext>
            </a:extLst>
          </p:cNvPr>
          <p:cNvCxnSpPr>
            <a:cxnSpLocks/>
          </p:cNvCxnSpPr>
          <p:nvPr userDrawn="1"/>
        </p:nvCxnSpPr>
        <p:spPr>
          <a:xfrm>
            <a:off x="3699250" y="1028700"/>
            <a:ext cx="0" cy="5274127"/>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2D3D3A36-172C-492A-AEFB-68052915829D}"/>
              </a:ext>
            </a:extLst>
          </p:cNvPr>
          <p:cNvSpPr>
            <a:spLocks noGrp="1"/>
          </p:cNvSpPr>
          <p:nvPr>
            <p:ph type="body" sz="quarter" idx="10"/>
          </p:nvPr>
        </p:nvSpPr>
        <p:spPr>
          <a:xfrm>
            <a:off x="492773" y="1028699"/>
            <a:ext cx="3147678" cy="5274127"/>
          </a:xfrm>
        </p:spPr>
        <p:txBody>
          <a:bodyPr>
            <a:normAutofit/>
          </a:bodyPr>
          <a:lstStyle>
            <a:lvl1pPr>
              <a:buClr>
                <a:schemeClr val="tx1"/>
              </a:buCl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5479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nalysis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D239B-1E1C-484A-BCDA-D0588B8A4D95}"/>
              </a:ext>
            </a:extLst>
          </p:cNvPr>
          <p:cNvSpPr>
            <a:spLocks noGrp="1"/>
          </p:cNvSpPr>
          <p:nvPr>
            <p:ph type="title"/>
          </p:nvPr>
        </p:nvSpPr>
        <p:spPr>
          <a:xfrm>
            <a:off x="493294" y="0"/>
            <a:ext cx="11274551" cy="923544"/>
          </a:xfrm>
        </p:spPr>
        <p:txBody>
          <a:bodyPr anchor="ctr">
            <a:normAutofit/>
          </a:bodyPr>
          <a:lstStyle>
            <a:lvl1pPr>
              <a:defRPr sz="3600">
                <a:solidFill>
                  <a:schemeClr val="accent1"/>
                </a:solidFill>
                <a:latin typeface="Arial Nova Light" panose="020B0304020202020204" pitchFamily="34" charset="0"/>
              </a:defRPr>
            </a:lvl1pPr>
          </a:lstStyle>
          <a:p>
            <a:r>
              <a:rPr lang="en-US"/>
              <a:t>Click to edit Master title style</a:t>
            </a:r>
          </a:p>
        </p:txBody>
      </p:sp>
      <p:cxnSp>
        <p:nvCxnSpPr>
          <p:cNvPr id="6" name="Straight Connector 5">
            <a:extLst>
              <a:ext uri="{FF2B5EF4-FFF2-40B4-BE49-F238E27FC236}">
                <a16:creationId xmlns:a16="http://schemas.microsoft.com/office/drawing/2014/main" id="{98E89F51-0FDF-44DD-A7CF-22B19A83AE9B}"/>
              </a:ext>
            </a:extLst>
          </p:cNvPr>
          <p:cNvCxnSpPr>
            <a:cxnSpLocks/>
          </p:cNvCxnSpPr>
          <p:nvPr userDrawn="1"/>
        </p:nvCxnSpPr>
        <p:spPr>
          <a:xfrm>
            <a:off x="8547475" y="1028700"/>
            <a:ext cx="0" cy="5274127"/>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026A2B92-151B-4FE9-9038-E32F5BC8E007}"/>
              </a:ext>
            </a:extLst>
          </p:cNvPr>
          <p:cNvSpPr>
            <a:spLocks noGrp="1"/>
          </p:cNvSpPr>
          <p:nvPr>
            <p:ph type="body" sz="quarter" idx="10"/>
          </p:nvPr>
        </p:nvSpPr>
        <p:spPr>
          <a:xfrm>
            <a:off x="8620165" y="1028700"/>
            <a:ext cx="3147675" cy="5274127"/>
          </a:xfrm>
        </p:spPr>
        <p:txBody>
          <a:bodyPr>
            <a:normAutofit/>
          </a:bodyPr>
          <a:lstStyle>
            <a:lvl1pPr>
              <a:buClr>
                <a:schemeClr val="tx1"/>
              </a:buCl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756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tandard Slide">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15707" y="1358702"/>
            <a:ext cx="10515600" cy="4351338"/>
          </a:xfrm>
        </p:spPr>
        <p:txBody>
          <a:bodyPr/>
          <a:lstStyle>
            <a:lvl1pPr marL="228600" indent="-228600">
              <a:buFontTx/>
              <a:buBlip>
                <a:blip r:embed="rId2"/>
              </a:buBlip>
              <a:defRPr sz="2400">
                <a:latin typeface="+mn-lt"/>
                <a:cs typeface="Arial" panose="020B0604020202020204" pitchFamily="34" charset="0"/>
              </a:defRPr>
            </a:lvl1pPr>
            <a:lvl2pPr>
              <a:defRPr sz="20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2"/>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4164" t="5128" r="4033" b="24723"/>
          <a:stretch/>
        </p:blipFill>
        <p:spPr bwMode="auto">
          <a:xfrm>
            <a:off x="10473022" y="5778631"/>
            <a:ext cx="1614358" cy="100201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userDrawn="1"/>
        </p:nvSpPr>
        <p:spPr>
          <a:xfrm>
            <a:off x="1885363" y="6734927"/>
            <a:ext cx="8977460" cy="45719"/>
          </a:xfrm>
          <a:prstGeom prst="rect">
            <a:avLst/>
          </a:prstGeom>
          <a:gradFill>
            <a:gsLst>
              <a:gs pos="42000">
                <a:schemeClr val="accent1">
                  <a:lumMod val="60000"/>
                  <a:lumOff val="40000"/>
                </a:schemeClr>
              </a:gs>
              <a:gs pos="1000">
                <a:schemeClr val="tx2">
                  <a:lumMod val="50000"/>
                </a:schemeClr>
              </a:gs>
              <a:gs pos="32000">
                <a:schemeClr val="accent1">
                  <a:lumMod val="97000"/>
                  <a:lumOff val="3000"/>
                </a:schemeClr>
              </a:gs>
              <a:gs pos="32000">
                <a:srgbClr val="3F7DB6"/>
              </a:gs>
              <a:gs pos="45000">
                <a:schemeClr val="accent1">
                  <a:lumMod val="60000"/>
                  <a:lumOff val="40000"/>
                </a:schemeClr>
              </a:gs>
              <a:gs pos="58000">
                <a:schemeClr val="accent1">
                  <a:lumMod val="60000"/>
                  <a:lumOff val="40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gradFill flip="none" rotWithShape="1">
                <a:gsLst>
                  <a:gs pos="0">
                    <a:schemeClr val="accent1">
                      <a:lumMod val="50000"/>
                    </a:schemeClr>
                  </a:gs>
                  <a:gs pos="32000">
                    <a:schemeClr val="accent1">
                      <a:lumMod val="97000"/>
                      <a:lumOff val="3000"/>
                    </a:schemeClr>
                  </a:gs>
                  <a:gs pos="18288">
                    <a:srgbClr val="3F7DB6"/>
                  </a:gs>
                  <a:gs pos="75000">
                    <a:schemeClr val="accent1">
                      <a:lumMod val="60000"/>
                      <a:lumOff val="40000"/>
                    </a:schemeClr>
                  </a:gs>
                </a:gsLst>
                <a:lin ang="12600000" scaled="0"/>
                <a:tileRect/>
              </a:gradFill>
            </a:endParaRPr>
          </a:p>
        </p:txBody>
      </p:sp>
      <p:sp>
        <p:nvSpPr>
          <p:cNvPr id="13" name="Rectangle 12"/>
          <p:cNvSpPr/>
          <p:nvPr userDrawn="1"/>
        </p:nvSpPr>
        <p:spPr>
          <a:xfrm>
            <a:off x="624973" y="371931"/>
            <a:ext cx="90734" cy="63411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274889" y="371931"/>
            <a:ext cx="308113" cy="634116"/>
          </a:xfrm>
          <a:prstGeom prst="rect">
            <a:avLst/>
          </a:prstGeom>
          <a:solidFill>
            <a:srgbClr val="1531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rot="10800000">
            <a:off x="4317482" y="6629874"/>
            <a:ext cx="6277186" cy="45719"/>
          </a:xfrm>
          <a:prstGeom prst="rect">
            <a:avLst/>
          </a:prstGeom>
          <a:gradFill>
            <a:gsLst>
              <a:gs pos="40000">
                <a:schemeClr val="accent1">
                  <a:lumMod val="60000"/>
                  <a:lumOff val="40000"/>
                </a:schemeClr>
              </a:gs>
              <a:gs pos="1000">
                <a:schemeClr val="tx2">
                  <a:lumMod val="50000"/>
                </a:schemeClr>
              </a:gs>
              <a:gs pos="27000">
                <a:schemeClr val="accent1">
                  <a:lumMod val="97000"/>
                  <a:lumOff val="3000"/>
                </a:schemeClr>
              </a:gs>
              <a:gs pos="14000">
                <a:srgbClr val="3F7DB6"/>
              </a:gs>
              <a:gs pos="79000">
                <a:schemeClr val="accent1">
                  <a:lumMod val="60000"/>
                  <a:lumOff val="40000"/>
                </a:schemeClr>
              </a:gs>
              <a:gs pos="95000">
                <a:schemeClr val="bg1"/>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gradFill flip="none" rotWithShape="1">
                <a:gsLst>
                  <a:gs pos="0">
                    <a:schemeClr val="accent1">
                      <a:lumMod val="50000"/>
                    </a:schemeClr>
                  </a:gs>
                  <a:gs pos="32000">
                    <a:schemeClr val="accent1">
                      <a:lumMod val="97000"/>
                      <a:lumOff val="3000"/>
                    </a:schemeClr>
                  </a:gs>
                  <a:gs pos="18288">
                    <a:srgbClr val="3F7DB6"/>
                  </a:gs>
                  <a:gs pos="75000">
                    <a:schemeClr val="accent1">
                      <a:lumMod val="60000"/>
                      <a:lumOff val="40000"/>
                    </a:schemeClr>
                  </a:gs>
                </a:gsLst>
                <a:lin ang="12600000" scaled="0"/>
                <a:tileRect/>
              </a:gradFill>
            </a:endParaRPr>
          </a:p>
        </p:txBody>
      </p:sp>
      <p:sp>
        <p:nvSpPr>
          <p:cNvPr id="18" name="Title 1"/>
          <p:cNvSpPr>
            <a:spLocks noGrp="1"/>
          </p:cNvSpPr>
          <p:nvPr>
            <p:ph type="title" hasCustomPrompt="1"/>
          </p:nvPr>
        </p:nvSpPr>
        <p:spPr>
          <a:xfrm>
            <a:off x="715707" y="421587"/>
            <a:ext cx="10515600" cy="578909"/>
          </a:xfrm>
        </p:spPr>
        <p:txBody>
          <a:bodyPr>
            <a:normAutofit/>
          </a:bodyPr>
          <a:lstStyle>
            <a:lvl1pPr>
              <a:defRPr sz="3000" b="1">
                <a:solidFill>
                  <a:srgbClr val="153159"/>
                </a:solidFill>
                <a:latin typeface="Microsoft YaHei" panose="020B0503020204020204" pitchFamily="34" charset="-122"/>
                <a:ea typeface="Microsoft YaHei" panose="020B0503020204020204" pitchFamily="34" charset="-122"/>
              </a:defRPr>
            </a:lvl1pPr>
          </a:lstStyle>
          <a:p>
            <a:r>
              <a:rPr lang="en-US"/>
              <a:t>Title</a:t>
            </a:r>
          </a:p>
        </p:txBody>
      </p:sp>
      <p:sp>
        <p:nvSpPr>
          <p:cNvPr id="19" name="Rectangle 18"/>
          <p:cNvSpPr/>
          <p:nvPr userDrawn="1"/>
        </p:nvSpPr>
        <p:spPr>
          <a:xfrm rot="10800000">
            <a:off x="623680" y="964910"/>
            <a:ext cx="6277186" cy="45719"/>
          </a:xfrm>
          <a:prstGeom prst="rect">
            <a:avLst/>
          </a:prstGeom>
          <a:gradFill>
            <a:gsLst>
              <a:gs pos="40000">
                <a:schemeClr val="accent1">
                  <a:lumMod val="60000"/>
                  <a:lumOff val="40000"/>
                </a:schemeClr>
              </a:gs>
              <a:gs pos="1000">
                <a:srgbClr val="1482AC"/>
              </a:gs>
              <a:gs pos="27000">
                <a:schemeClr val="accent1">
                  <a:lumMod val="97000"/>
                  <a:lumOff val="3000"/>
                </a:schemeClr>
              </a:gs>
              <a:gs pos="14000">
                <a:srgbClr val="3F7DB6"/>
              </a:gs>
              <a:gs pos="60000">
                <a:schemeClr val="accent1">
                  <a:lumMod val="60000"/>
                  <a:lumOff val="40000"/>
                </a:schemeClr>
              </a:gs>
              <a:gs pos="77000">
                <a:schemeClr val="bg1"/>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gradFill flip="none" rotWithShape="1">
                <a:gsLst>
                  <a:gs pos="0">
                    <a:schemeClr val="accent1">
                      <a:lumMod val="50000"/>
                    </a:schemeClr>
                  </a:gs>
                  <a:gs pos="32000">
                    <a:schemeClr val="accent1">
                      <a:lumMod val="97000"/>
                      <a:lumOff val="3000"/>
                    </a:schemeClr>
                  </a:gs>
                  <a:gs pos="18288">
                    <a:srgbClr val="3F7DB6"/>
                  </a:gs>
                  <a:gs pos="75000">
                    <a:schemeClr val="accent1">
                      <a:lumMod val="60000"/>
                      <a:lumOff val="40000"/>
                    </a:schemeClr>
                  </a:gs>
                </a:gsLst>
                <a:lin ang="12600000" scaled="0"/>
                <a:tileRect/>
              </a:gradFill>
            </a:endParaRPr>
          </a:p>
        </p:txBody>
      </p:sp>
      <p:sp>
        <p:nvSpPr>
          <p:cNvPr id="2" name="TextBox 1">
            <a:extLst>
              <a:ext uri="{FF2B5EF4-FFF2-40B4-BE49-F238E27FC236}">
                <a16:creationId xmlns:a16="http://schemas.microsoft.com/office/drawing/2014/main" id="{7CB9A2B3-E15A-4F88-8DCA-F3DA1058FC1E}"/>
              </a:ext>
            </a:extLst>
          </p:cNvPr>
          <p:cNvSpPr txBox="1"/>
          <p:nvPr userDrawn="1"/>
        </p:nvSpPr>
        <p:spPr>
          <a:xfrm>
            <a:off x="7163311" y="6411934"/>
            <a:ext cx="3421930" cy="246221"/>
          </a:xfrm>
          <a:prstGeom prst="rect">
            <a:avLst/>
          </a:prstGeom>
          <a:noFill/>
        </p:spPr>
        <p:txBody>
          <a:bodyPr wrap="square" rtlCol="0">
            <a:spAutoFit/>
          </a:bodyPr>
          <a:lstStyle/>
          <a:p>
            <a:r>
              <a:rPr lang="en-US" sz="1000">
                <a:solidFill>
                  <a:schemeClr val="tx1">
                    <a:lumMod val="50000"/>
                    <a:lumOff val="50000"/>
                  </a:schemeClr>
                </a:solidFill>
              </a:rPr>
              <a:t>CONFIDENTIAL – NOT FOR EXTERNAL USE OR DISTRIBUTION</a:t>
            </a:r>
          </a:p>
        </p:txBody>
      </p:sp>
    </p:spTree>
    <p:extLst>
      <p:ext uri="{BB962C8B-B14F-4D97-AF65-F5344CB8AC3E}">
        <p14:creationId xmlns:p14="http://schemas.microsoft.com/office/powerpoint/2010/main" val="12298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No Subtitle">
    <p:bg>
      <p:bgPr>
        <a:solidFill>
          <a:schemeClr val="bg1"/>
        </a:solid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768F42FC-C663-9743-8E6A-2550179B07CC}"/>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b="19731"/>
          <a:stretch/>
        </p:blipFill>
        <p:spPr>
          <a:xfrm>
            <a:off x="118872" y="6172200"/>
            <a:ext cx="905256" cy="570210"/>
          </a:xfrm>
          <a:prstGeom prst="rect">
            <a:avLst/>
          </a:prstGeom>
        </p:spPr>
      </p:pic>
      <p:sp>
        <p:nvSpPr>
          <p:cNvPr id="19" name="Title 2">
            <a:extLst>
              <a:ext uri="{FF2B5EF4-FFF2-40B4-BE49-F238E27FC236}">
                <a16:creationId xmlns:a16="http://schemas.microsoft.com/office/drawing/2014/main" id="{CA6C1A89-8768-164E-AC3B-29C8ED596186}"/>
              </a:ext>
            </a:extLst>
          </p:cNvPr>
          <p:cNvSpPr>
            <a:spLocks noGrp="1"/>
          </p:cNvSpPr>
          <p:nvPr>
            <p:ph type="title" hasCustomPrompt="1"/>
          </p:nvPr>
        </p:nvSpPr>
        <p:spPr>
          <a:xfrm>
            <a:off x="1106423" y="278549"/>
            <a:ext cx="10022493" cy="578909"/>
          </a:xfrm>
        </p:spPr>
        <p:txBody>
          <a:bodyPr>
            <a:normAutofit/>
          </a:bodyPr>
          <a:lstStyle>
            <a:lvl1pPr>
              <a:defRPr b="1">
                <a:solidFill>
                  <a:srgbClr val="FF2133"/>
                </a:solidFill>
              </a:defRPr>
            </a:lvl1pPr>
          </a:lstStyle>
          <a:p>
            <a:r>
              <a:rPr lang="en-US" sz="3000">
                <a:solidFill>
                  <a:srgbClr val="FF2133"/>
                </a:solidFill>
                <a:latin typeface="Montserrat" pitchFamily="2" charset="77"/>
              </a:rPr>
              <a:t>Title</a:t>
            </a:r>
            <a:endParaRPr lang="en-US" sz="3000">
              <a:latin typeface="Montserrat" pitchFamily="2" charset="77"/>
            </a:endParaRPr>
          </a:p>
        </p:txBody>
      </p:sp>
      <p:sp>
        <p:nvSpPr>
          <p:cNvPr id="7" name="Content Placeholder 4">
            <a:extLst>
              <a:ext uri="{FF2B5EF4-FFF2-40B4-BE49-F238E27FC236}">
                <a16:creationId xmlns:a16="http://schemas.microsoft.com/office/drawing/2014/main" id="{00378211-8DA5-7A42-BA74-8FD4C48EB55E}"/>
              </a:ext>
            </a:extLst>
          </p:cNvPr>
          <p:cNvSpPr>
            <a:spLocks noGrp="1"/>
          </p:cNvSpPr>
          <p:nvPr>
            <p:ph idx="4294967295" hasCustomPrompt="1"/>
          </p:nvPr>
        </p:nvSpPr>
        <p:spPr>
          <a:xfrm>
            <a:off x="923738" y="1026566"/>
            <a:ext cx="10106780" cy="4550231"/>
          </a:xfrm>
        </p:spPr>
        <p:txBody>
          <a:bodyPr tIns="91440" anchor="t" anchorCtr="0">
            <a:noAutofit/>
          </a:bodyPr>
          <a:lstStyle>
            <a:lvl1pPr>
              <a:defRPr b="0" i="0">
                <a:latin typeface="Montserrat Light" pitchFamily="2" charset="77"/>
              </a:defRPr>
            </a:lvl1pPr>
          </a:lstStyle>
          <a:p>
            <a:pPr>
              <a:lnSpc>
                <a:spcPct val="100000"/>
              </a:lnSpc>
              <a:buClr>
                <a:srgbClr val="EF3F3F"/>
              </a:buClr>
              <a:buSzPct val="100000"/>
              <a:buBlip>
                <a:blip r:embed="rId4">
                  <a:extLst>
                    <a:ext uri="{96DAC541-7B7A-43D3-8B79-37D633B846F1}">
                      <asvg:svgBlip xmlns:asvg="http://schemas.microsoft.com/office/drawing/2016/SVG/main" r:embed="rId5"/>
                    </a:ext>
                  </a:extLst>
                </a:blip>
              </a:buBlip>
            </a:pPr>
            <a:r>
              <a:rPr lang="en-US" sz="1600" b="1">
                <a:solidFill>
                  <a:srgbClr val="152E59"/>
                </a:solidFill>
                <a:latin typeface="Montserrat" pitchFamily="2" charset="77"/>
              </a:rPr>
              <a:t>Body copy</a:t>
            </a:r>
          </a:p>
          <a:p>
            <a:pPr>
              <a:lnSpc>
                <a:spcPct val="100000"/>
              </a:lnSpc>
              <a:buClr>
                <a:srgbClr val="EF3F3F"/>
              </a:buClr>
              <a:buSzPct val="100000"/>
              <a:buBlip>
                <a:blip r:embed="rId4">
                  <a:extLst>
                    <a:ext uri="{96DAC541-7B7A-43D3-8B79-37D633B846F1}">
                      <asvg:svgBlip xmlns:asvg="http://schemas.microsoft.com/office/drawing/2016/SVG/main" r:embed="rId5"/>
                    </a:ext>
                  </a:extLst>
                </a:blip>
              </a:buBlip>
            </a:pPr>
            <a:r>
              <a:rPr lang="en-US" sz="1600" b="1">
                <a:solidFill>
                  <a:srgbClr val="152E59"/>
                </a:solidFill>
                <a:latin typeface="Montserrat" pitchFamily="2" charset="77"/>
              </a:rPr>
              <a:t>Body copy</a:t>
            </a:r>
            <a:endParaRPr lang="en-US" sz="1400">
              <a:solidFill>
                <a:srgbClr val="152E59"/>
              </a:solidFill>
              <a:latin typeface="Montserrat" pitchFamily="2" charset="77"/>
            </a:endParaRPr>
          </a:p>
        </p:txBody>
      </p:sp>
      <p:pic>
        <p:nvPicPr>
          <p:cNvPr id="8" name="Graphic 7">
            <a:extLst>
              <a:ext uri="{FF2B5EF4-FFF2-40B4-BE49-F238E27FC236}">
                <a16:creationId xmlns:a16="http://schemas.microsoft.com/office/drawing/2014/main" id="{6584BAFD-25F5-8A42-A903-BE5F499D9D3C}"/>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l="974" b="15418"/>
          <a:stretch/>
        </p:blipFill>
        <p:spPr>
          <a:xfrm>
            <a:off x="0" y="3680896"/>
            <a:ext cx="12073128" cy="3183979"/>
          </a:xfrm>
          <a:prstGeom prst="rect">
            <a:avLst/>
          </a:prstGeom>
        </p:spPr>
      </p:pic>
    </p:spTree>
    <p:extLst>
      <p:ext uri="{BB962C8B-B14F-4D97-AF65-F5344CB8AC3E}">
        <p14:creationId xmlns:p14="http://schemas.microsoft.com/office/powerpoint/2010/main" val="17800004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E5A5-00A6-47EA-903D-7EFEEAECC5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7E42C5-E36C-4E06-803D-8E1F5AD8B4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1043280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BB74F78-D1C2-4B55-897F-3E1F52111AA7}"/>
              </a:ext>
            </a:extLst>
          </p:cNvPr>
          <p:cNvSpPr/>
          <p:nvPr userDrawn="1"/>
        </p:nvSpPr>
        <p:spPr>
          <a:xfrm>
            <a:off x="321564" y="291401"/>
            <a:ext cx="11548872" cy="6018963"/>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3A1B5A-1C39-4D19-8B9F-CEA49C3A4B84}"/>
              </a:ext>
            </a:extLst>
          </p:cNvPr>
          <p:cNvSpPr>
            <a:spLocks noGrp="1"/>
          </p:cNvSpPr>
          <p:nvPr>
            <p:ph type="title"/>
          </p:nvPr>
        </p:nvSpPr>
        <p:spPr>
          <a:xfrm>
            <a:off x="838201" y="835759"/>
            <a:ext cx="3494361" cy="4930246"/>
          </a:xfrm>
        </p:spPr>
        <p:txBody>
          <a:bodyPr anchor="ctr"/>
          <a:lstStyle>
            <a:lvl1pPr algn="r">
              <a:defRPr sz="4400"/>
            </a:lvl1pPr>
          </a:lstStyle>
          <a:p>
            <a:r>
              <a:rPr lang="en-US"/>
              <a:t>Click to edit Master title style</a:t>
            </a:r>
          </a:p>
        </p:txBody>
      </p:sp>
      <p:sp>
        <p:nvSpPr>
          <p:cNvPr id="14" name="Text Placeholder 13">
            <a:extLst>
              <a:ext uri="{FF2B5EF4-FFF2-40B4-BE49-F238E27FC236}">
                <a16:creationId xmlns:a16="http://schemas.microsoft.com/office/drawing/2014/main" id="{D14CF2D4-EE83-4F08-8F1A-5E2C22DD9082}"/>
              </a:ext>
            </a:extLst>
          </p:cNvPr>
          <p:cNvSpPr>
            <a:spLocks noGrp="1"/>
          </p:cNvSpPr>
          <p:nvPr>
            <p:ph type="body" sz="quarter" idx="10"/>
          </p:nvPr>
        </p:nvSpPr>
        <p:spPr>
          <a:xfrm>
            <a:off x="4991099" y="835759"/>
            <a:ext cx="6377767" cy="4930246"/>
          </a:xfrm>
        </p:spPr>
        <p:txBody>
          <a:bodyPr anchor="ct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a:extLst>
              <a:ext uri="{FF2B5EF4-FFF2-40B4-BE49-F238E27FC236}">
                <a16:creationId xmlns:a16="http://schemas.microsoft.com/office/drawing/2014/main" id="{EFFE32E7-FD5E-454E-98E1-7655DD518588}"/>
              </a:ext>
            </a:extLst>
          </p:cNvPr>
          <p:cNvCxnSpPr>
            <a:cxnSpLocks/>
          </p:cNvCxnSpPr>
          <p:nvPr userDrawn="1"/>
        </p:nvCxnSpPr>
        <p:spPr>
          <a:xfrm>
            <a:off x="4661831" y="2048345"/>
            <a:ext cx="0" cy="2505075"/>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91450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O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948E5-4201-4C26-A743-E2CBE47F3CAB}"/>
              </a:ext>
            </a:extLst>
          </p:cNvPr>
          <p:cNvSpPr>
            <a:spLocks noGrp="1"/>
          </p:cNvSpPr>
          <p:nvPr>
            <p:ph type="title"/>
          </p:nvPr>
        </p:nvSpPr>
        <p:spPr>
          <a:xfrm>
            <a:off x="257015" y="1028700"/>
            <a:ext cx="2486177" cy="922315"/>
          </a:xfrm>
        </p:spPr>
        <p:txBody>
          <a:bodyPr tIns="0" anchor="t"/>
          <a:lstStyle>
            <a:lvl1pPr algn="r">
              <a:defRPr/>
            </a:lvl1pPr>
          </a:lstStyle>
          <a:p>
            <a:r>
              <a:rPr lang="en-US"/>
              <a:t>Click to edit Master title style</a:t>
            </a:r>
          </a:p>
        </p:txBody>
      </p:sp>
      <p:cxnSp>
        <p:nvCxnSpPr>
          <p:cNvPr id="3" name="Straight Connector 2">
            <a:extLst>
              <a:ext uri="{FF2B5EF4-FFF2-40B4-BE49-F238E27FC236}">
                <a16:creationId xmlns:a16="http://schemas.microsoft.com/office/drawing/2014/main" id="{BA967651-B78A-4370-B28D-0CD39E59001B}"/>
              </a:ext>
            </a:extLst>
          </p:cNvPr>
          <p:cNvCxnSpPr>
            <a:cxnSpLocks/>
          </p:cNvCxnSpPr>
          <p:nvPr userDrawn="1"/>
        </p:nvCxnSpPr>
        <p:spPr>
          <a:xfrm>
            <a:off x="2800817" y="1029152"/>
            <a:ext cx="0" cy="5274127"/>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BABFB1EA-7A47-4F69-96F8-15AD427ADEE7}"/>
              </a:ext>
            </a:extLst>
          </p:cNvPr>
          <p:cNvSpPr>
            <a:spLocks noGrp="1"/>
          </p:cNvSpPr>
          <p:nvPr>
            <p:ph type="body" sz="quarter" idx="10"/>
          </p:nvPr>
        </p:nvSpPr>
        <p:spPr>
          <a:xfrm>
            <a:off x="2868335" y="1028700"/>
            <a:ext cx="8672009" cy="5274127"/>
          </a:xfrm>
        </p:spPr>
        <p:txBody>
          <a:bodyPr/>
          <a:lstStyle>
            <a:lvl1pPr>
              <a:buClr>
                <a:schemeClr val="tx1"/>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59059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C with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948E5-4201-4C26-A743-E2CBE47F3CAB}"/>
              </a:ext>
            </a:extLst>
          </p:cNvPr>
          <p:cNvSpPr>
            <a:spLocks noGrp="1"/>
          </p:cNvSpPr>
          <p:nvPr>
            <p:ph type="title"/>
          </p:nvPr>
        </p:nvSpPr>
        <p:spPr>
          <a:xfrm>
            <a:off x="493301" y="0"/>
            <a:ext cx="11274544" cy="922315"/>
          </a:xfrm>
        </p:spPr>
        <p:txBody>
          <a:bodyPr/>
          <a:lstStyle>
            <a:lvl1pPr algn="l">
              <a:defRPr/>
            </a:lvl1pPr>
          </a:lstStyle>
          <a:p>
            <a:r>
              <a:rPr lang="en-US"/>
              <a:t>Click to edit Master title style</a:t>
            </a:r>
          </a:p>
        </p:txBody>
      </p:sp>
      <p:cxnSp>
        <p:nvCxnSpPr>
          <p:cNvPr id="3" name="Straight Connector 2">
            <a:extLst>
              <a:ext uri="{FF2B5EF4-FFF2-40B4-BE49-F238E27FC236}">
                <a16:creationId xmlns:a16="http://schemas.microsoft.com/office/drawing/2014/main" id="{BA967651-B78A-4370-B28D-0CD39E59001B}"/>
              </a:ext>
            </a:extLst>
          </p:cNvPr>
          <p:cNvCxnSpPr>
            <a:cxnSpLocks/>
          </p:cNvCxnSpPr>
          <p:nvPr userDrawn="1"/>
        </p:nvCxnSpPr>
        <p:spPr>
          <a:xfrm>
            <a:off x="2800817" y="1029152"/>
            <a:ext cx="0" cy="527412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BABFB1EA-7A47-4F69-96F8-15AD427ADEE7}"/>
              </a:ext>
            </a:extLst>
          </p:cNvPr>
          <p:cNvSpPr>
            <a:spLocks noGrp="1"/>
          </p:cNvSpPr>
          <p:nvPr>
            <p:ph type="body" sz="quarter" idx="10"/>
          </p:nvPr>
        </p:nvSpPr>
        <p:spPr>
          <a:xfrm>
            <a:off x="2868335" y="1028700"/>
            <a:ext cx="8672009" cy="5274127"/>
          </a:xfrm>
        </p:spPr>
        <p:txBody>
          <a:bodyPr tIns="0"/>
          <a:lstStyle>
            <a:lvl1pPr marL="285750" indent="-285750">
              <a:buClr>
                <a:schemeClr val="tx1"/>
              </a:buClr>
              <a:buFont typeface="Wingdings" panose="05000000000000000000" pitchFamily="2" charset="2"/>
              <a:buChar char="§"/>
              <a:defRPr/>
            </a:lvl1pPr>
            <a:lvl2pPr marL="742950" indent="-285750">
              <a:buFont typeface="Arial Nova Light" panose="020B0304020202020204" pitchFamily="34" charset="0"/>
              <a:buChar char="›"/>
              <a:defRPr/>
            </a:lvl2pPr>
            <a:lvl3pPr marL="1200150" indent="-285750">
              <a:buFont typeface="Arial Nova Light" panose="020B0304020202020204" pitchFamily="34" charset="0"/>
              <a:buChar char="›"/>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p:txBody>
      </p:sp>
      <p:sp>
        <p:nvSpPr>
          <p:cNvPr id="7" name="Text Placeholder 6">
            <a:extLst>
              <a:ext uri="{FF2B5EF4-FFF2-40B4-BE49-F238E27FC236}">
                <a16:creationId xmlns:a16="http://schemas.microsoft.com/office/drawing/2014/main" id="{DD95E024-0B8F-4354-A447-4540B9D6A94C}"/>
              </a:ext>
            </a:extLst>
          </p:cNvPr>
          <p:cNvSpPr>
            <a:spLocks noGrp="1"/>
          </p:cNvSpPr>
          <p:nvPr>
            <p:ph type="body" sz="quarter" idx="11"/>
          </p:nvPr>
        </p:nvSpPr>
        <p:spPr>
          <a:xfrm>
            <a:off x="493301" y="1028249"/>
            <a:ext cx="2239999" cy="646656"/>
          </a:xfrm>
        </p:spPr>
        <p:txBody>
          <a:bodyPr tIns="0" rIns="0" bIns="0">
            <a:noAutofit/>
          </a:bodyPr>
          <a:lstStyle>
            <a:lvl1pPr marL="0" indent="0" algn="r">
              <a:spcBef>
                <a:spcPts val="0"/>
              </a:spcBef>
              <a:buNone/>
              <a:defRPr sz="1800">
                <a:latin typeface="Arial Nova" panose="020B0504020202020204" pitchFamily="34" charset="0"/>
              </a:defRPr>
            </a:lvl1pPr>
            <a:lvl2pPr marL="457200" indent="0" algn="r">
              <a:buNone/>
              <a:defRPr sz="1800">
                <a:latin typeface="Arial Nova" panose="020B0504020202020204" pitchFamily="34" charset="0"/>
              </a:defRPr>
            </a:lvl2pPr>
            <a:lvl3pPr marL="914400" indent="0" algn="r">
              <a:buNone/>
              <a:defRPr sz="1800">
                <a:latin typeface="Arial Nova" panose="020B0504020202020204" pitchFamily="34" charset="0"/>
              </a:defRPr>
            </a:lvl3pPr>
            <a:lvl4pPr marL="1371600" indent="0" algn="r">
              <a:buNone/>
              <a:defRPr sz="1800">
                <a:latin typeface="Arial Nova" panose="020B0504020202020204" pitchFamily="34" charset="0"/>
              </a:defRPr>
            </a:lvl4pPr>
            <a:lvl5pPr marL="1828800" indent="0" algn="r">
              <a:buNone/>
              <a:defRPr sz="1800">
                <a:latin typeface="Arial Nova" panose="020B05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0855147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184764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FA93F-107E-4C6E-BDA2-FBD622216FCA}"/>
              </a:ext>
            </a:extLst>
          </p:cNvPr>
          <p:cNvSpPr>
            <a:spLocks noGrp="1"/>
          </p:cNvSpPr>
          <p:nvPr>
            <p:ph type="title"/>
          </p:nvPr>
        </p:nvSpPr>
        <p:spPr>
          <a:xfrm>
            <a:off x="493294" y="0"/>
            <a:ext cx="11274551" cy="922713"/>
          </a:xfrm>
        </p:spPr>
        <p:txBody>
          <a:bodyPr anchor="ctr">
            <a:normAutofit/>
          </a:bodyPr>
          <a:lstStyle>
            <a:lvl1pPr>
              <a:defRPr sz="3600">
                <a:solidFill>
                  <a:schemeClr val="accent1"/>
                </a:solidFill>
                <a:latin typeface="Arial Nova Light" panose="020B0304020202020204" pitchFamily="34" charset="0"/>
              </a:defRPr>
            </a:lvl1pPr>
          </a:lstStyle>
          <a:p>
            <a:r>
              <a:rPr lang="en-US"/>
              <a:t>Click to edit Master title style</a:t>
            </a:r>
          </a:p>
        </p:txBody>
      </p:sp>
    </p:spTree>
    <p:extLst>
      <p:ext uri="{BB962C8B-B14F-4D97-AF65-F5344CB8AC3E}">
        <p14:creationId xmlns:p14="http://schemas.microsoft.com/office/powerpoint/2010/main" val="13544544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54A78-5A4C-4E29-A833-A84937379E92}"/>
              </a:ext>
            </a:extLst>
          </p:cNvPr>
          <p:cNvSpPr>
            <a:spLocks noGrp="1"/>
          </p:cNvSpPr>
          <p:nvPr>
            <p:ph type="title"/>
          </p:nvPr>
        </p:nvSpPr>
        <p:spPr>
          <a:xfrm>
            <a:off x="493292" y="0"/>
            <a:ext cx="11274549" cy="922713"/>
          </a:xfrm>
        </p:spPr>
        <p:txBody>
          <a:bodyPr anchor="ctr">
            <a:normAutofit/>
          </a:bodyPr>
          <a:lstStyle>
            <a:lvl1pPr>
              <a:defRPr lang="en-US" sz="3600" kern="1200" dirty="0">
                <a:solidFill>
                  <a:schemeClr val="accent1"/>
                </a:solidFill>
                <a:latin typeface="Arial Nova Light" panose="020B0304020202020204" pitchFamily="34" charset="0"/>
                <a:ea typeface="+mj-ea"/>
                <a:cs typeface="+mj-cs"/>
              </a:defRPr>
            </a:lvl1pPr>
          </a:lstStyle>
          <a:p>
            <a:r>
              <a:rPr lang="en-US"/>
              <a:t>Click to edit Master title style</a:t>
            </a:r>
          </a:p>
        </p:txBody>
      </p:sp>
      <p:sp>
        <p:nvSpPr>
          <p:cNvPr id="3" name="Content Placeholder 2">
            <a:extLst>
              <a:ext uri="{FF2B5EF4-FFF2-40B4-BE49-F238E27FC236}">
                <a16:creationId xmlns:a16="http://schemas.microsoft.com/office/drawing/2014/main" id="{8C98C551-4E3E-4A1B-9383-2B9D9C745520}"/>
              </a:ext>
            </a:extLst>
          </p:cNvPr>
          <p:cNvSpPr>
            <a:spLocks noGrp="1"/>
          </p:cNvSpPr>
          <p:nvPr>
            <p:ph idx="1"/>
          </p:nvPr>
        </p:nvSpPr>
        <p:spPr>
          <a:xfrm>
            <a:off x="493293" y="997632"/>
            <a:ext cx="11274550" cy="5307918"/>
          </a:xfrm>
        </p:spPr>
        <p:txBody>
          <a:bodyPr>
            <a:normAutofit/>
          </a:bodyPr>
          <a:lstStyle>
            <a:lvl1pPr marL="228600" indent="-228600">
              <a:buClr>
                <a:schemeClr val="tx1"/>
              </a:buClr>
              <a:buFont typeface="Wingdings" panose="05000000000000000000" pitchFamily="2" charset="2"/>
              <a:buChar char="§"/>
              <a:defRPr sz="1600">
                <a:latin typeface="Arial Nova Light" panose="020B0304020202020204" pitchFamily="34" charset="0"/>
              </a:defRPr>
            </a:lvl1pPr>
            <a:lvl2pPr marL="685800" indent="-228600">
              <a:buSzPct val="150000"/>
              <a:buFont typeface="Arial Nova Light" panose="020B0304020202020204" pitchFamily="34" charset="0"/>
              <a:buChar char="›"/>
              <a:defRPr sz="1600">
                <a:latin typeface="Arial Nova Light" panose="020B0304020202020204" pitchFamily="34" charset="0"/>
              </a:defRPr>
            </a:lvl2pPr>
            <a:lvl3pPr marL="1143000" indent="-228600">
              <a:buSzPct val="100000"/>
              <a:buFont typeface="Arial Nova Light" panose="020B0304020202020204" pitchFamily="34" charset="0"/>
              <a:buChar char="›"/>
              <a:defRPr sz="1600">
                <a:latin typeface="Arial Nova Light" panose="020B0304020202020204" pitchFamily="34" charset="0"/>
              </a:defRPr>
            </a:lvl3pPr>
            <a:lvl4pPr marL="1600200" indent="-228600">
              <a:buSzPct val="100000"/>
              <a:buFont typeface="Arial Nova Light" panose="020B0304020202020204" pitchFamily="34" charset="0"/>
              <a:buChar char="›"/>
              <a:defRPr sz="1600">
                <a:latin typeface="Arial Nova Light" panose="020B0304020202020204" pitchFamily="34" charset="0"/>
              </a:defRPr>
            </a:lvl4pPr>
            <a:lvl5pPr marL="2057400" indent="-228600">
              <a:buSzPct val="100000"/>
              <a:buFont typeface="Arial Nova Light" panose="020B0304020202020204" pitchFamily="34" charset="0"/>
              <a:buChar char="›"/>
              <a:defRPr sz="1600">
                <a:latin typeface="Arial Nova Light" panose="020B03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97942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nalysis To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FA93F-107E-4C6E-BDA2-FBD622216FCA}"/>
              </a:ext>
            </a:extLst>
          </p:cNvPr>
          <p:cNvSpPr>
            <a:spLocks noGrp="1"/>
          </p:cNvSpPr>
          <p:nvPr>
            <p:ph type="title"/>
          </p:nvPr>
        </p:nvSpPr>
        <p:spPr>
          <a:xfrm>
            <a:off x="493294" y="0"/>
            <a:ext cx="11274551" cy="922713"/>
          </a:xfrm>
        </p:spPr>
        <p:txBody>
          <a:bodyPr anchor="ctr">
            <a:normAutofit/>
          </a:bodyPr>
          <a:lstStyle>
            <a:lvl1pPr>
              <a:defRPr sz="3600">
                <a:solidFill>
                  <a:schemeClr val="accent1"/>
                </a:solidFill>
                <a:latin typeface="Arial Nova Light" panose="020B030402020202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1DDC7FB7-27D9-41DF-AC43-E69A3FEF8641}"/>
              </a:ext>
            </a:extLst>
          </p:cNvPr>
          <p:cNvSpPr>
            <a:spLocks noGrp="1"/>
          </p:cNvSpPr>
          <p:nvPr>
            <p:ph type="body" sz="quarter" idx="10"/>
          </p:nvPr>
        </p:nvSpPr>
        <p:spPr>
          <a:xfrm>
            <a:off x="493294" y="997632"/>
            <a:ext cx="11273838" cy="922714"/>
          </a:xfrm>
        </p:spPr>
        <p:txBody>
          <a:bodyPr>
            <a:noAutofit/>
          </a:bodyPr>
          <a:lstStyle>
            <a:lvl1pPr>
              <a:buClr>
                <a:schemeClr val="tx1"/>
              </a:buCl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59223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nalysis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D239B-1E1C-484A-BCDA-D0588B8A4D95}"/>
              </a:ext>
            </a:extLst>
          </p:cNvPr>
          <p:cNvSpPr>
            <a:spLocks noGrp="1"/>
          </p:cNvSpPr>
          <p:nvPr>
            <p:ph type="title"/>
          </p:nvPr>
        </p:nvSpPr>
        <p:spPr>
          <a:xfrm>
            <a:off x="493294" y="0"/>
            <a:ext cx="11274551" cy="923544"/>
          </a:xfrm>
        </p:spPr>
        <p:txBody>
          <a:bodyPr anchor="ctr">
            <a:normAutofit/>
          </a:bodyPr>
          <a:lstStyle>
            <a:lvl1pPr>
              <a:defRPr sz="3600">
                <a:solidFill>
                  <a:schemeClr val="accent1"/>
                </a:solidFill>
                <a:latin typeface="Arial Nova Light" panose="020B0304020202020204" pitchFamily="34" charset="0"/>
              </a:defRPr>
            </a:lvl1pPr>
          </a:lstStyle>
          <a:p>
            <a:r>
              <a:rPr lang="en-US"/>
              <a:t>Click to edit Master title style</a:t>
            </a:r>
          </a:p>
        </p:txBody>
      </p:sp>
      <p:cxnSp>
        <p:nvCxnSpPr>
          <p:cNvPr id="6" name="Straight Connector 5">
            <a:extLst>
              <a:ext uri="{FF2B5EF4-FFF2-40B4-BE49-F238E27FC236}">
                <a16:creationId xmlns:a16="http://schemas.microsoft.com/office/drawing/2014/main" id="{98E89F51-0FDF-44DD-A7CF-22B19A83AE9B}"/>
              </a:ext>
            </a:extLst>
          </p:cNvPr>
          <p:cNvCxnSpPr>
            <a:cxnSpLocks/>
          </p:cNvCxnSpPr>
          <p:nvPr userDrawn="1"/>
        </p:nvCxnSpPr>
        <p:spPr>
          <a:xfrm>
            <a:off x="3699250" y="1028700"/>
            <a:ext cx="0" cy="5274127"/>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2D3D3A36-172C-492A-AEFB-68052915829D}"/>
              </a:ext>
            </a:extLst>
          </p:cNvPr>
          <p:cNvSpPr>
            <a:spLocks noGrp="1"/>
          </p:cNvSpPr>
          <p:nvPr>
            <p:ph type="body" sz="quarter" idx="10"/>
          </p:nvPr>
        </p:nvSpPr>
        <p:spPr>
          <a:xfrm>
            <a:off x="492773" y="1028699"/>
            <a:ext cx="3147678" cy="5274127"/>
          </a:xfrm>
        </p:spPr>
        <p:txBody>
          <a:bodyPr>
            <a:normAutofit/>
          </a:bodyPr>
          <a:lstStyle>
            <a:lvl1pPr>
              <a:buClr>
                <a:schemeClr val="tx1"/>
              </a:buCl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53559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nalysis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D239B-1E1C-484A-BCDA-D0588B8A4D95}"/>
              </a:ext>
            </a:extLst>
          </p:cNvPr>
          <p:cNvSpPr>
            <a:spLocks noGrp="1"/>
          </p:cNvSpPr>
          <p:nvPr>
            <p:ph type="title"/>
          </p:nvPr>
        </p:nvSpPr>
        <p:spPr>
          <a:xfrm>
            <a:off x="493294" y="0"/>
            <a:ext cx="11274551" cy="923544"/>
          </a:xfrm>
        </p:spPr>
        <p:txBody>
          <a:bodyPr anchor="ctr">
            <a:normAutofit/>
          </a:bodyPr>
          <a:lstStyle>
            <a:lvl1pPr>
              <a:defRPr sz="3600">
                <a:solidFill>
                  <a:schemeClr val="accent1"/>
                </a:solidFill>
                <a:latin typeface="Arial Nova Light" panose="020B0304020202020204" pitchFamily="34" charset="0"/>
              </a:defRPr>
            </a:lvl1pPr>
          </a:lstStyle>
          <a:p>
            <a:r>
              <a:rPr lang="en-US"/>
              <a:t>Click to edit Master title style</a:t>
            </a:r>
          </a:p>
        </p:txBody>
      </p:sp>
      <p:cxnSp>
        <p:nvCxnSpPr>
          <p:cNvPr id="6" name="Straight Connector 5">
            <a:extLst>
              <a:ext uri="{FF2B5EF4-FFF2-40B4-BE49-F238E27FC236}">
                <a16:creationId xmlns:a16="http://schemas.microsoft.com/office/drawing/2014/main" id="{98E89F51-0FDF-44DD-A7CF-22B19A83AE9B}"/>
              </a:ext>
            </a:extLst>
          </p:cNvPr>
          <p:cNvCxnSpPr>
            <a:cxnSpLocks/>
          </p:cNvCxnSpPr>
          <p:nvPr userDrawn="1"/>
        </p:nvCxnSpPr>
        <p:spPr>
          <a:xfrm>
            <a:off x="8547475" y="1028700"/>
            <a:ext cx="0" cy="5274127"/>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026A2B92-151B-4FE9-9038-E32F5BC8E007}"/>
              </a:ext>
            </a:extLst>
          </p:cNvPr>
          <p:cNvSpPr>
            <a:spLocks noGrp="1"/>
          </p:cNvSpPr>
          <p:nvPr>
            <p:ph type="body" sz="quarter" idx="10"/>
          </p:nvPr>
        </p:nvSpPr>
        <p:spPr>
          <a:xfrm>
            <a:off x="8620165" y="1028700"/>
            <a:ext cx="3147675" cy="5274127"/>
          </a:xfrm>
        </p:spPr>
        <p:txBody>
          <a:bodyPr>
            <a:normAutofit/>
          </a:bodyPr>
          <a:lstStyle>
            <a:lvl1pPr>
              <a:buClr>
                <a:schemeClr val="tx1"/>
              </a:buCl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7426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image" Target="../media/image1.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blackGray">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285D0B-1132-472E-89F7-AD57AF1BE56F}"/>
              </a:ext>
            </a:extLst>
          </p:cNvPr>
          <p:cNvSpPr>
            <a:spLocks noGrp="1"/>
          </p:cNvSpPr>
          <p:nvPr>
            <p:ph type="title"/>
          </p:nvPr>
        </p:nvSpPr>
        <p:spPr>
          <a:xfrm>
            <a:off x="493293" y="0"/>
            <a:ext cx="11274550" cy="922315"/>
          </a:xfrm>
          <a:prstGeom prst="rect">
            <a:avLst/>
          </a:prstGeom>
        </p:spPr>
        <p:txBody>
          <a:bodyPr anchor="ctr"/>
          <a:lstStyle/>
          <a:p>
            <a:pPr marL="0" lvl="0"/>
            <a:r>
              <a:rPr lang="en-US"/>
              <a:t>Click to edit Master title style</a:t>
            </a:r>
          </a:p>
        </p:txBody>
      </p:sp>
      <p:sp>
        <p:nvSpPr>
          <p:cNvPr id="3" name="Text Placeholder 2">
            <a:extLst>
              <a:ext uri="{FF2B5EF4-FFF2-40B4-BE49-F238E27FC236}">
                <a16:creationId xmlns:a16="http://schemas.microsoft.com/office/drawing/2014/main" id="{C881ACFC-7C45-42DB-B68F-95EFB66928D8}"/>
              </a:ext>
            </a:extLst>
          </p:cNvPr>
          <p:cNvSpPr>
            <a:spLocks noGrp="1"/>
          </p:cNvSpPr>
          <p:nvPr>
            <p:ph type="body" idx="1"/>
          </p:nvPr>
        </p:nvSpPr>
        <p:spPr>
          <a:xfrm>
            <a:off x="494005" y="997631"/>
            <a:ext cx="11273838" cy="53126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asellaDiTesto 12">
            <a:extLst>
              <a:ext uri="{FF2B5EF4-FFF2-40B4-BE49-F238E27FC236}">
                <a16:creationId xmlns:a16="http://schemas.microsoft.com/office/drawing/2014/main" id="{83E1E238-73D1-4EBD-9518-8A458505733B}"/>
              </a:ext>
            </a:extLst>
          </p:cNvPr>
          <p:cNvSpPr txBox="1"/>
          <p:nvPr userDrawn="1"/>
        </p:nvSpPr>
        <p:spPr>
          <a:xfrm>
            <a:off x="5741368" y="6506031"/>
            <a:ext cx="709264" cy="215444"/>
          </a:xfrm>
          <a:prstGeom prst="rect">
            <a:avLst/>
          </a:prstGeom>
          <a:noFill/>
        </p:spPr>
        <p:txBody>
          <a:bodyPr wrap="square" rtlCol="0">
            <a:spAutoFit/>
          </a:bodyPr>
          <a:lstStyle>
            <a:defPPr>
              <a:defRPr lang="en-US"/>
            </a:defPPr>
            <a:lvl1pPr algn="r">
              <a:defRPr sz="800">
                <a:solidFill>
                  <a:schemeClr val="tx2"/>
                </a:solidFill>
                <a:latin typeface="Arial Nova Light" panose="020B0304020202020204" pitchFamily="34" charset="0"/>
              </a:defRPr>
            </a:lvl1pPr>
          </a:lstStyle>
          <a:p>
            <a:pPr lvl="0" algn="ctr"/>
            <a:fld id="{36079A90-9308-4788-870A-959CA61833C6}" type="slidenum">
              <a:rPr lang="it-IT" smtClean="0">
                <a:latin typeface="Arial Nova Light" panose="020B0304020202020204" pitchFamily="34" charset="0"/>
              </a:rPr>
              <a:pPr lvl="0" algn="ctr"/>
              <a:t>‹#›</a:t>
            </a:fld>
            <a:endParaRPr lang="it-IT">
              <a:latin typeface="Arial Nova Light" panose="020B0304020202020204" pitchFamily="34" charset="0"/>
            </a:endParaRPr>
          </a:p>
        </p:txBody>
      </p:sp>
      <p:sp>
        <p:nvSpPr>
          <p:cNvPr id="9" name="CasellaDiTesto 13">
            <a:extLst>
              <a:ext uri="{FF2B5EF4-FFF2-40B4-BE49-F238E27FC236}">
                <a16:creationId xmlns:a16="http://schemas.microsoft.com/office/drawing/2014/main" id="{42DE6327-2385-4563-B0FE-124C8D377285}"/>
              </a:ext>
            </a:extLst>
          </p:cNvPr>
          <p:cNvSpPr txBox="1"/>
          <p:nvPr userDrawn="1"/>
        </p:nvSpPr>
        <p:spPr>
          <a:xfrm>
            <a:off x="9067776" y="6506031"/>
            <a:ext cx="2783799" cy="461665"/>
          </a:xfrm>
          <a:prstGeom prst="rect">
            <a:avLst/>
          </a:prstGeom>
          <a:noFill/>
        </p:spPr>
        <p:txBody>
          <a:bodyPr wrap="square" rtlCol="0">
            <a:spAutoFit/>
          </a:bodyPr>
          <a:lstStyle/>
          <a:p>
            <a:pPr algn="r"/>
            <a:r>
              <a:rPr lang="it-IT" sz="800" dirty="0">
                <a:solidFill>
                  <a:schemeClr val="tx2"/>
                </a:solidFill>
                <a:latin typeface="Arial Nova Light" panose="020B0304020202020204" pitchFamily="34" charset="0"/>
              </a:rPr>
              <a:t>© 2026 ACSI</a:t>
            </a:r>
            <a:r>
              <a:rPr lang="it-IT" sz="800" baseline="30000" dirty="0">
                <a:solidFill>
                  <a:schemeClr val="tx2"/>
                </a:solidFill>
                <a:latin typeface="Arial Nova Light" panose="020B0304020202020204" pitchFamily="34" charset="0"/>
              </a:rPr>
              <a:t>®</a:t>
            </a:r>
            <a:r>
              <a:rPr lang="it-IT" sz="800" dirty="0">
                <a:solidFill>
                  <a:schemeClr val="tx2"/>
                </a:solidFill>
                <a:latin typeface="Arial Nova Light" panose="020B0304020202020204" pitchFamily="34" charset="0"/>
              </a:rPr>
              <a:t>. All rights reserved.</a:t>
            </a:r>
          </a:p>
          <a:p>
            <a:pPr marL="0" marR="0" lvl="0" indent="0" algn="r" defTabSz="914400" rtl="0" eaLnBrk="1" fontAlgn="auto" latinLnBrk="0" hangingPunct="1">
              <a:lnSpc>
                <a:spcPct val="100000"/>
              </a:lnSpc>
              <a:spcBef>
                <a:spcPts val="0"/>
              </a:spcBef>
              <a:spcAft>
                <a:spcPts val="0"/>
              </a:spcAft>
              <a:buClrTx/>
              <a:buSzTx/>
              <a:buFontTx/>
              <a:buNone/>
              <a:tabLst/>
              <a:defRPr/>
            </a:pPr>
            <a:r>
              <a:rPr lang="it-IT" sz="800" dirty="0">
                <a:solidFill>
                  <a:schemeClr val="tx2"/>
                </a:solidFill>
                <a:latin typeface="Arial Nova Light" panose="020B0304020202020204" pitchFamily="34" charset="0"/>
              </a:rPr>
              <a:t>© Touchstone Energy, Inc 2026. All rights reserved.</a:t>
            </a:r>
          </a:p>
          <a:p>
            <a:pPr algn="r"/>
            <a:endParaRPr lang="it-IT" sz="800" dirty="0">
              <a:solidFill>
                <a:schemeClr val="tx2"/>
              </a:solidFill>
              <a:latin typeface="Arial Nova Light" panose="020B0304020202020204" pitchFamily="34" charset="0"/>
            </a:endParaRPr>
          </a:p>
        </p:txBody>
      </p:sp>
      <p:pic>
        <p:nvPicPr>
          <p:cNvPr id="6" name="Picture 5" descr="A close-up of logos&#10;&#10;AI-generated content may be incorrect.">
            <a:extLst>
              <a:ext uri="{FF2B5EF4-FFF2-40B4-BE49-F238E27FC236}">
                <a16:creationId xmlns:a16="http://schemas.microsoft.com/office/drawing/2014/main" id="{2E094EEC-17D7-11EC-1320-40D1D6F71C1D}"/>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6224530"/>
            <a:ext cx="1585389" cy="650566"/>
          </a:xfrm>
          <a:prstGeom prst="rect">
            <a:avLst/>
          </a:prstGeom>
        </p:spPr>
      </p:pic>
    </p:spTree>
    <p:extLst>
      <p:ext uri="{BB962C8B-B14F-4D97-AF65-F5344CB8AC3E}">
        <p14:creationId xmlns:p14="http://schemas.microsoft.com/office/powerpoint/2010/main" val="2347636130"/>
      </p:ext>
    </p:extLst>
  </p:cSld>
  <p:clrMap bg1="lt1" tx1="dk1" bg2="lt2" tx2="dk2" accent1="accent1" accent2="accent2" accent3="accent3" accent4="accent4" accent5="accent5" accent6="accent6" hlink="hlink" folHlink="folHlink"/>
  <p:sldLayoutIdLst>
    <p:sldLayoutId id="2147484261" r:id="rId1"/>
    <p:sldLayoutId id="2147484262" r:id="rId2"/>
    <p:sldLayoutId id="2147484269" r:id="rId3"/>
    <p:sldLayoutId id="2147484270" r:id="rId4"/>
    <p:sldLayoutId id="2147484263" r:id="rId5"/>
    <p:sldLayoutId id="2147484264" r:id="rId6"/>
    <p:sldLayoutId id="2147484265" r:id="rId7"/>
    <p:sldLayoutId id="2147484266" r:id="rId8"/>
    <p:sldLayoutId id="2147484267" r:id="rId9"/>
    <p:sldLayoutId id="2147484268" r:id="rId10"/>
    <p:sldLayoutId id="2147484314" r:id="rId11"/>
    <p:sldLayoutId id="2147484315" r:id="rId12"/>
  </p:sldLayoutIdLst>
  <p:hf sldNum="0" hdr="0" dt="0"/>
  <p:txStyles>
    <p:titleStyle>
      <a:lvl1pPr algn="l" defTabSz="914400" rtl="0" eaLnBrk="1" latinLnBrk="0" hangingPunct="1">
        <a:lnSpc>
          <a:spcPct val="90000"/>
        </a:lnSpc>
        <a:spcBef>
          <a:spcPct val="0"/>
        </a:spcBef>
        <a:buNone/>
        <a:defRPr lang="en-US" sz="3600" kern="1200" dirty="0">
          <a:solidFill>
            <a:schemeClr val="accent1"/>
          </a:solidFill>
          <a:latin typeface="Arial Nova Light" panose="020B0304020202020204" pitchFamily="34" charset="0"/>
          <a:ea typeface="+mj-ea"/>
          <a:cs typeface="+mj-cs"/>
        </a:defRPr>
      </a:lvl1pPr>
    </p:titleStyle>
    <p:bodyStyle>
      <a:lvl1pPr marL="228600" indent="-228600" algn="l" defTabSz="914400" rtl="0" eaLnBrk="1" latinLnBrk="0" hangingPunct="1">
        <a:lnSpc>
          <a:spcPct val="100000"/>
        </a:lnSpc>
        <a:spcBef>
          <a:spcPts val="1000"/>
        </a:spcBef>
        <a:buClr>
          <a:schemeClr val="tx1"/>
        </a:buClr>
        <a:buFont typeface="Wingdings" panose="05000000000000000000" pitchFamily="2" charset="2"/>
        <a:buChar char="§"/>
        <a:defRPr sz="1600" kern="1200">
          <a:solidFill>
            <a:schemeClr val="tx1"/>
          </a:solidFill>
          <a:latin typeface="Arial Nova Light" panose="020B0304020202020204" pitchFamily="34" charset="0"/>
          <a:ea typeface="+mn-ea"/>
          <a:cs typeface="+mn-cs"/>
        </a:defRPr>
      </a:lvl1pPr>
      <a:lvl2pPr marL="685800" indent="-228600" algn="l" defTabSz="914400" rtl="0" eaLnBrk="1" latinLnBrk="0" hangingPunct="1">
        <a:lnSpc>
          <a:spcPct val="100000"/>
        </a:lnSpc>
        <a:spcBef>
          <a:spcPts val="500"/>
        </a:spcBef>
        <a:buSzPct val="15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2pPr>
      <a:lvl3pPr marL="11430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3pPr>
      <a:lvl4pPr marL="16002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4pPr>
      <a:lvl5pPr marL="20574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blackGray">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285D0B-1132-472E-89F7-AD57AF1BE56F}"/>
              </a:ext>
            </a:extLst>
          </p:cNvPr>
          <p:cNvSpPr>
            <a:spLocks noGrp="1"/>
          </p:cNvSpPr>
          <p:nvPr>
            <p:ph type="title"/>
          </p:nvPr>
        </p:nvSpPr>
        <p:spPr>
          <a:xfrm>
            <a:off x="493293" y="0"/>
            <a:ext cx="11274550" cy="922315"/>
          </a:xfrm>
          <a:prstGeom prst="rect">
            <a:avLst/>
          </a:prstGeom>
        </p:spPr>
        <p:txBody>
          <a:bodyPr anchor="ctr"/>
          <a:lstStyle/>
          <a:p>
            <a:pPr marL="0" lvl="0"/>
            <a:r>
              <a:rPr lang="en-US"/>
              <a:t>Click to edit Master title style</a:t>
            </a:r>
          </a:p>
        </p:txBody>
      </p:sp>
      <p:sp>
        <p:nvSpPr>
          <p:cNvPr id="3" name="Text Placeholder 2">
            <a:extLst>
              <a:ext uri="{FF2B5EF4-FFF2-40B4-BE49-F238E27FC236}">
                <a16:creationId xmlns:a16="http://schemas.microsoft.com/office/drawing/2014/main" id="{C881ACFC-7C45-42DB-B68F-95EFB66928D8}"/>
              </a:ext>
            </a:extLst>
          </p:cNvPr>
          <p:cNvSpPr>
            <a:spLocks noGrp="1"/>
          </p:cNvSpPr>
          <p:nvPr>
            <p:ph type="body" idx="1"/>
          </p:nvPr>
        </p:nvSpPr>
        <p:spPr>
          <a:xfrm>
            <a:off x="494005" y="997631"/>
            <a:ext cx="11273838" cy="53126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asellaDiTesto 12">
            <a:extLst>
              <a:ext uri="{FF2B5EF4-FFF2-40B4-BE49-F238E27FC236}">
                <a16:creationId xmlns:a16="http://schemas.microsoft.com/office/drawing/2014/main" id="{83E1E238-73D1-4EBD-9518-8A458505733B}"/>
              </a:ext>
            </a:extLst>
          </p:cNvPr>
          <p:cNvSpPr txBox="1"/>
          <p:nvPr userDrawn="1"/>
        </p:nvSpPr>
        <p:spPr>
          <a:xfrm>
            <a:off x="5741368" y="6506031"/>
            <a:ext cx="709264" cy="215444"/>
          </a:xfrm>
          <a:prstGeom prst="rect">
            <a:avLst/>
          </a:prstGeom>
          <a:noFill/>
        </p:spPr>
        <p:txBody>
          <a:bodyPr wrap="square" rtlCol="0">
            <a:spAutoFit/>
          </a:bodyPr>
          <a:lstStyle>
            <a:defPPr>
              <a:defRPr lang="en-US"/>
            </a:defPPr>
            <a:lvl1pPr algn="r">
              <a:defRPr sz="800">
                <a:solidFill>
                  <a:schemeClr val="tx2"/>
                </a:solidFill>
                <a:latin typeface="Arial Nova Light" panose="020B0304020202020204" pitchFamily="34" charset="0"/>
              </a:defRPr>
            </a:lvl1pPr>
          </a:lstStyle>
          <a:p>
            <a:pPr lvl="0" algn="ctr"/>
            <a:fld id="{36079A90-9308-4788-870A-959CA61833C6}" type="slidenum">
              <a:rPr lang="it-IT" smtClean="0">
                <a:latin typeface="Arial Nova Light" panose="020B0304020202020204" pitchFamily="34" charset="0"/>
              </a:rPr>
              <a:pPr lvl="0" algn="ctr"/>
              <a:t>‹#›</a:t>
            </a:fld>
            <a:endParaRPr lang="it-IT">
              <a:latin typeface="Arial Nova Light" panose="020B0304020202020204" pitchFamily="34" charset="0"/>
            </a:endParaRPr>
          </a:p>
        </p:txBody>
      </p:sp>
      <p:pic>
        <p:nvPicPr>
          <p:cNvPr id="5" name="Picture 4" descr="A close-up of logos&#10;&#10;AI-generated content may be incorrect.">
            <a:extLst>
              <a:ext uri="{FF2B5EF4-FFF2-40B4-BE49-F238E27FC236}">
                <a16:creationId xmlns:a16="http://schemas.microsoft.com/office/drawing/2014/main" id="{E04CE930-D773-AC8A-7A3E-90B91DFDD818}"/>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6224530"/>
            <a:ext cx="1585389" cy="650566"/>
          </a:xfrm>
          <a:prstGeom prst="rect">
            <a:avLst/>
          </a:prstGeom>
        </p:spPr>
      </p:pic>
      <p:sp>
        <p:nvSpPr>
          <p:cNvPr id="6" name="CasellaDiTesto 13">
            <a:extLst>
              <a:ext uri="{FF2B5EF4-FFF2-40B4-BE49-F238E27FC236}">
                <a16:creationId xmlns:a16="http://schemas.microsoft.com/office/drawing/2014/main" id="{2AF34444-4314-15DB-C442-1576028E390B}"/>
              </a:ext>
            </a:extLst>
          </p:cNvPr>
          <p:cNvSpPr txBox="1"/>
          <p:nvPr userDrawn="1"/>
        </p:nvSpPr>
        <p:spPr>
          <a:xfrm>
            <a:off x="9067776" y="6506031"/>
            <a:ext cx="2783799" cy="461665"/>
          </a:xfrm>
          <a:prstGeom prst="rect">
            <a:avLst/>
          </a:prstGeom>
          <a:noFill/>
        </p:spPr>
        <p:txBody>
          <a:bodyPr wrap="square" rtlCol="0">
            <a:spAutoFit/>
          </a:bodyPr>
          <a:lstStyle/>
          <a:p>
            <a:pPr algn="r"/>
            <a:r>
              <a:rPr lang="it-IT" sz="800" dirty="0">
                <a:solidFill>
                  <a:schemeClr val="tx2"/>
                </a:solidFill>
                <a:latin typeface="Arial Nova Light" panose="020B0304020202020204" pitchFamily="34" charset="0"/>
              </a:rPr>
              <a:t>© 2026 ACSI</a:t>
            </a:r>
            <a:r>
              <a:rPr lang="it-IT" sz="800" baseline="30000" dirty="0">
                <a:solidFill>
                  <a:schemeClr val="tx2"/>
                </a:solidFill>
                <a:latin typeface="Arial Nova Light" panose="020B0304020202020204" pitchFamily="34" charset="0"/>
              </a:rPr>
              <a:t>®</a:t>
            </a:r>
            <a:r>
              <a:rPr lang="it-IT" sz="800" dirty="0">
                <a:solidFill>
                  <a:schemeClr val="tx2"/>
                </a:solidFill>
                <a:latin typeface="Arial Nova Light" panose="020B0304020202020204" pitchFamily="34" charset="0"/>
              </a:rPr>
              <a:t>. All rights reserved.</a:t>
            </a:r>
          </a:p>
          <a:p>
            <a:pPr marL="0" marR="0" lvl="0" indent="0" algn="r" defTabSz="914400" rtl="0" eaLnBrk="1" fontAlgn="auto" latinLnBrk="0" hangingPunct="1">
              <a:lnSpc>
                <a:spcPct val="100000"/>
              </a:lnSpc>
              <a:spcBef>
                <a:spcPts val="0"/>
              </a:spcBef>
              <a:spcAft>
                <a:spcPts val="0"/>
              </a:spcAft>
              <a:buClrTx/>
              <a:buSzTx/>
              <a:buFontTx/>
              <a:buNone/>
              <a:tabLst/>
              <a:defRPr/>
            </a:pPr>
            <a:r>
              <a:rPr lang="it-IT" sz="800" dirty="0">
                <a:solidFill>
                  <a:schemeClr val="tx2"/>
                </a:solidFill>
                <a:latin typeface="Arial Nova Light" panose="020B0304020202020204" pitchFamily="34" charset="0"/>
              </a:rPr>
              <a:t>© Touchstone Energy, Inc 2026. All rights reserved.</a:t>
            </a:r>
          </a:p>
          <a:p>
            <a:pPr algn="r"/>
            <a:endParaRPr lang="it-IT" sz="800" dirty="0">
              <a:solidFill>
                <a:schemeClr val="tx2"/>
              </a:solidFill>
              <a:latin typeface="Arial Nova Light" panose="020B0304020202020204" pitchFamily="34" charset="0"/>
            </a:endParaRPr>
          </a:p>
        </p:txBody>
      </p:sp>
    </p:spTree>
    <p:extLst>
      <p:ext uri="{BB962C8B-B14F-4D97-AF65-F5344CB8AC3E}">
        <p14:creationId xmlns:p14="http://schemas.microsoft.com/office/powerpoint/2010/main" val="830437108"/>
      </p:ext>
    </p:extLst>
  </p:cSld>
  <p:clrMap bg1="lt1" tx1="dk1" bg2="lt2" tx2="dk2" accent1="accent1" accent2="accent2" accent3="accent3" accent4="accent4" accent5="accent5" accent6="accent6" hlink="hlink" folHlink="folHlink"/>
  <p:sldLayoutIdLst>
    <p:sldLayoutId id="2147484292" r:id="rId1"/>
    <p:sldLayoutId id="2147484293" r:id="rId2"/>
    <p:sldLayoutId id="2147484294" r:id="rId3"/>
    <p:sldLayoutId id="2147484295" r:id="rId4"/>
    <p:sldLayoutId id="2147484296" r:id="rId5"/>
    <p:sldLayoutId id="2147484297" r:id="rId6"/>
    <p:sldLayoutId id="2147484298" r:id="rId7"/>
    <p:sldLayoutId id="2147484299" r:id="rId8"/>
    <p:sldLayoutId id="2147484300" r:id="rId9"/>
    <p:sldLayoutId id="2147484301" r:id="rId10"/>
  </p:sldLayoutIdLst>
  <p:hf hdr="0" dt="0"/>
  <p:txStyles>
    <p:titleStyle>
      <a:lvl1pPr algn="l" defTabSz="914400" rtl="0" eaLnBrk="1" latinLnBrk="0" hangingPunct="1">
        <a:lnSpc>
          <a:spcPct val="90000"/>
        </a:lnSpc>
        <a:spcBef>
          <a:spcPct val="0"/>
        </a:spcBef>
        <a:buNone/>
        <a:defRPr lang="en-US" sz="3600" kern="1200" dirty="0">
          <a:solidFill>
            <a:schemeClr val="accent1"/>
          </a:solidFill>
          <a:latin typeface="Arial Nova Light" panose="020B0304020202020204" pitchFamily="34" charset="0"/>
          <a:ea typeface="+mj-ea"/>
          <a:cs typeface="+mj-cs"/>
        </a:defRPr>
      </a:lvl1pPr>
    </p:titleStyle>
    <p:bodyStyle>
      <a:lvl1pPr marL="228600" indent="-228600" algn="l" defTabSz="914400" rtl="0" eaLnBrk="1" latinLnBrk="0" hangingPunct="1">
        <a:lnSpc>
          <a:spcPct val="100000"/>
        </a:lnSpc>
        <a:spcBef>
          <a:spcPts val="1000"/>
        </a:spcBef>
        <a:buClr>
          <a:schemeClr val="tx1"/>
        </a:buClr>
        <a:buFont typeface="Wingdings" panose="05000000000000000000" pitchFamily="2" charset="2"/>
        <a:buChar char="§"/>
        <a:defRPr sz="1600" kern="1200">
          <a:solidFill>
            <a:schemeClr val="tx1"/>
          </a:solidFill>
          <a:latin typeface="Arial Nova Light" panose="020B0304020202020204" pitchFamily="34" charset="0"/>
          <a:ea typeface="+mn-ea"/>
          <a:cs typeface="+mn-cs"/>
        </a:defRPr>
      </a:lvl1pPr>
      <a:lvl2pPr marL="685800" indent="-228600" algn="l" defTabSz="914400" rtl="0" eaLnBrk="1" latinLnBrk="0" hangingPunct="1">
        <a:lnSpc>
          <a:spcPct val="100000"/>
        </a:lnSpc>
        <a:spcBef>
          <a:spcPts val="500"/>
        </a:spcBef>
        <a:buSzPct val="15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2pPr>
      <a:lvl3pPr marL="11430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3pPr>
      <a:lvl4pPr marL="16002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4pPr>
      <a:lvl5pPr marL="20574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tags" Target="../tags/tag1.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slideLayout" Target="../slideLayouts/slideLayout8.xml"/><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9.xml"/><Relationship Id="rId1" Type="http://schemas.openxmlformats.org/officeDocument/2006/relationships/tags" Target="../tags/tag3.xml"/><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14.sv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14.sv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14.sv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7.xml"/><Relationship Id="rId1" Type="http://schemas.openxmlformats.org/officeDocument/2006/relationships/slideLayout" Target="../slideLayouts/slideLayout18.xml"/><Relationship Id="rId5" Type="http://schemas.openxmlformats.org/officeDocument/2006/relationships/image" Target="../media/image14.sv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14.sv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1459FBB-F681-95F7-3ED5-ADCF87656DB6}"/>
            </a:ext>
          </a:extLst>
        </p:cNvPr>
        <p:cNvGrpSpPr/>
        <p:nvPr/>
      </p:nvGrpSpPr>
      <p:grpSpPr>
        <a:xfrm>
          <a:off x="0" y="0"/>
          <a:ext cx="0" cy="0"/>
          <a:chOff x="0" y="0"/>
          <a:chExt cx="0" cy="0"/>
        </a:xfrm>
      </p:grpSpPr>
      <p:sp>
        <p:nvSpPr>
          <p:cNvPr id="6" name="object 4">
            <a:extLst>
              <a:ext uri="{FF2B5EF4-FFF2-40B4-BE49-F238E27FC236}">
                <a16:creationId xmlns:a16="http://schemas.microsoft.com/office/drawing/2014/main" id="{9344CAFA-8578-FA11-4C3A-03F7655E2D3E}"/>
              </a:ext>
            </a:extLst>
          </p:cNvPr>
          <p:cNvSpPr txBox="1"/>
          <p:nvPr/>
        </p:nvSpPr>
        <p:spPr>
          <a:xfrm>
            <a:off x="907442" y="2123683"/>
            <a:ext cx="6534364" cy="1774845"/>
          </a:xfrm>
          <a:prstGeom prst="rect">
            <a:avLst/>
          </a:prstGeom>
          <a:noFill/>
        </p:spPr>
        <p:txBody>
          <a:bodyPr vert="horz" wrap="square" lIns="0" tIns="101600" rIns="0" bIns="0" rtlCol="0" anchor="t">
            <a:spAutoFit/>
          </a:bodyPr>
          <a:lstStyle/>
          <a:p>
            <a:pPr marL="0" marR="4826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17FC3"/>
                </a:solidFill>
                <a:effectLst/>
                <a:uLnTx/>
                <a:uFillTx/>
                <a:latin typeface="Arial"/>
                <a:ea typeface="+mn-ea"/>
                <a:cs typeface="Arial"/>
              </a:rPr>
              <a:t>Touchstone Energy</a:t>
            </a:r>
            <a:r>
              <a:rPr kumimoji="0" lang="en-US" sz="4000" b="1" i="0" u="none" strike="noStrike" kern="1200" cap="none" spc="0" normalizeH="0" baseline="30000" noProof="0" dirty="0">
                <a:ln>
                  <a:noFill/>
                </a:ln>
                <a:solidFill>
                  <a:srgbClr val="117FC3"/>
                </a:solidFill>
                <a:effectLst/>
                <a:uLnTx/>
                <a:uFillTx/>
                <a:latin typeface="Arial"/>
                <a:ea typeface="+mn-ea"/>
                <a:cs typeface="Arial"/>
              </a:rPr>
              <a:t>®</a:t>
            </a:r>
          </a:p>
          <a:p>
            <a:pPr marL="0" marR="4826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54B9B"/>
              </a:solidFill>
              <a:effectLst/>
              <a:uLnTx/>
              <a:uFillTx/>
              <a:latin typeface="Arial Nova Light"/>
              <a:ea typeface="+mn-ea"/>
              <a:cs typeface="+mn-cs"/>
            </a:endParaRPr>
          </a:p>
          <a:p>
            <a:pPr marL="0" marR="48260" lvl="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30000" noProof="0" dirty="0">
                <a:ln>
                  <a:noFill/>
                </a:ln>
                <a:solidFill>
                  <a:srgbClr val="179AD7"/>
                </a:solidFill>
                <a:effectLst/>
                <a:uLnTx/>
                <a:uFillTx/>
                <a:latin typeface="Arial"/>
                <a:ea typeface="+mn-ea"/>
                <a:cs typeface="Arial"/>
              </a:rPr>
              <a:t>CPR Committee Session </a:t>
            </a:r>
          </a:p>
          <a:p>
            <a:pPr marL="0" marR="48260" lvl="0" indent="0" algn="l" defTabSz="914400" rtl="0" eaLnBrk="1" fontAlgn="auto" latinLnBrk="0" hangingPunct="1">
              <a:lnSpc>
                <a:spcPct val="100000"/>
              </a:lnSpc>
              <a:spcBef>
                <a:spcPts val="0"/>
              </a:spcBef>
              <a:spcAft>
                <a:spcPts val="0"/>
              </a:spcAft>
              <a:buClrTx/>
              <a:buSzTx/>
              <a:buFontTx/>
              <a:buNone/>
              <a:tabLst/>
              <a:defRPr/>
            </a:pPr>
            <a:r>
              <a:rPr lang="en-US" sz="3800" b="1" baseline="30000" dirty="0">
                <a:solidFill>
                  <a:srgbClr val="179AD7"/>
                </a:solidFill>
                <a:latin typeface="Arial"/>
                <a:cs typeface="Arial"/>
              </a:rPr>
              <a:t>7/21/26 </a:t>
            </a:r>
            <a:endParaRPr lang="en-US" sz="3600" baseline="30000" dirty="0">
              <a:solidFill>
                <a:srgbClr val="C00000"/>
              </a:solidFill>
              <a:latin typeface="Arial"/>
              <a:cs typeface="Arial"/>
            </a:endParaRPr>
          </a:p>
        </p:txBody>
      </p:sp>
      <p:pic>
        <p:nvPicPr>
          <p:cNvPr id="7" name="Picture 6" descr="A close-up of logos&#10;&#10;AI-generated content may be incorrect.">
            <a:extLst>
              <a:ext uri="{FF2B5EF4-FFF2-40B4-BE49-F238E27FC236}">
                <a16:creationId xmlns:a16="http://schemas.microsoft.com/office/drawing/2014/main" id="{DEBBBE5B-6CBA-1F93-DF62-7F2E41DD19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565" y="3994484"/>
            <a:ext cx="3557309" cy="1459746"/>
          </a:xfrm>
          <a:prstGeom prst="rect">
            <a:avLst/>
          </a:prstGeom>
        </p:spPr>
      </p:pic>
    </p:spTree>
    <p:extLst>
      <p:ext uri="{BB962C8B-B14F-4D97-AF65-F5344CB8AC3E}">
        <p14:creationId xmlns:p14="http://schemas.microsoft.com/office/powerpoint/2010/main" val="1537540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F3D57-DB30-4EE3-942B-33D4487887BC}"/>
              </a:ext>
            </a:extLst>
          </p:cNvPr>
          <p:cNvSpPr>
            <a:spLocks noGrp="1"/>
          </p:cNvSpPr>
          <p:nvPr>
            <p:ph type="title"/>
          </p:nvPr>
        </p:nvSpPr>
        <p:spPr>
          <a:xfrm>
            <a:off x="838201" y="835759"/>
            <a:ext cx="3494361" cy="4930246"/>
          </a:xfrm>
        </p:spPr>
        <p:txBody>
          <a:bodyPr anchor="ctr">
            <a:normAutofit/>
          </a:bodyPr>
          <a:lstStyle/>
          <a:p>
            <a:r>
              <a:rPr lang="en-US" dirty="0"/>
              <a:t>Agenda </a:t>
            </a:r>
          </a:p>
        </p:txBody>
      </p:sp>
      <p:sp>
        <p:nvSpPr>
          <p:cNvPr id="9" name="Text Placeholder 8">
            <a:extLst>
              <a:ext uri="{FF2B5EF4-FFF2-40B4-BE49-F238E27FC236}">
                <a16:creationId xmlns:a16="http://schemas.microsoft.com/office/drawing/2014/main" id="{06CD7FB2-BCD6-4F4F-BD91-20C9A3557DA7}"/>
              </a:ext>
            </a:extLst>
          </p:cNvPr>
          <p:cNvSpPr>
            <a:spLocks noGrp="1"/>
          </p:cNvSpPr>
          <p:nvPr>
            <p:ph type="body" sz="quarter" idx="10"/>
          </p:nvPr>
        </p:nvSpPr>
        <p:spPr>
          <a:xfrm>
            <a:off x="4991099" y="835759"/>
            <a:ext cx="6377767" cy="4930246"/>
          </a:xfrm>
        </p:spPr>
        <p:txBody>
          <a:bodyPr anchor="ctr">
            <a:normAutofit/>
          </a:bodyPr>
          <a:lstStyle/>
          <a:p>
            <a:r>
              <a:rPr lang="en-US" dirty="0"/>
              <a:t>Review of the ACSI </a:t>
            </a:r>
          </a:p>
          <a:p>
            <a:r>
              <a:rPr lang="en-US" dirty="0"/>
              <a:t>Study Overview </a:t>
            </a:r>
          </a:p>
          <a:p>
            <a:r>
              <a:rPr lang="en-US" dirty="0"/>
              <a:t>National Cooperative Advantage Model Results </a:t>
            </a:r>
          </a:p>
          <a:p>
            <a:r>
              <a:rPr lang="en-US" dirty="0"/>
              <a:t>Key Drivers of Satisfaction </a:t>
            </a:r>
          </a:p>
          <a:p>
            <a:pPr marL="0" indent="0">
              <a:buNone/>
            </a:pPr>
            <a:endParaRPr lang="en-US" dirty="0"/>
          </a:p>
        </p:txBody>
      </p:sp>
    </p:spTree>
    <p:extLst>
      <p:ext uri="{BB962C8B-B14F-4D97-AF65-F5344CB8AC3E}">
        <p14:creationId xmlns:p14="http://schemas.microsoft.com/office/powerpoint/2010/main" val="3963233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5818E-02F4-CEC3-EDB6-69BD56D2DF4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FC3A667-E5EF-3885-F4E5-C1BA35123A2C}"/>
              </a:ext>
            </a:extLst>
          </p:cNvPr>
          <p:cNvSpPr/>
          <p:nvPr/>
        </p:nvSpPr>
        <p:spPr>
          <a:xfrm>
            <a:off x="-2" y="0"/>
            <a:ext cx="1219200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Light"/>
              <a:ea typeface="+mn-ea"/>
              <a:cs typeface="+mn-cs"/>
            </a:endParaRPr>
          </a:p>
        </p:txBody>
      </p:sp>
      <p:sp>
        <p:nvSpPr>
          <p:cNvPr id="3" name="Isosceles Triangle 2">
            <a:extLst>
              <a:ext uri="{FF2B5EF4-FFF2-40B4-BE49-F238E27FC236}">
                <a16:creationId xmlns:a16="http://schemas.microsoft.com/office/drawing/2014/main" id="{8D01BDEA-A24F-CB27-01B5-407A9B7B91BC}"/>
              </a:ext>
            </a:extLst>
          </p:cNvPr>
          <p:cNvSpPr/>
          <p:nvPr/>
        </p:nvSpPr>
        <p:spPr>
          <a:xfrm rot="5400000">
            <a:off x="2715565" y="-2734376"/>
            <a:ext cx="6857999" cy="12192003"/>
          </a:xfrm>
          <a:prstGeom prst="triangle">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Light"/>
              <a:ea typeface="+mn-ea"/>
              <a:cs typeface="+mn-cs"/>
            </a:endParaRPr>
          </a:p>
        </p:txBody>
      </p:sp>
      <p:sp>
        <p:nvSpPr>
          <p:cNvPr id="5" name="Rectangle 4">
            <a:extLst>
              <a:ext uri="{FF2B5EF4-FFF2-40B4-BE49-F238E27FC236}">
                <a16:creationId xmlns:a16="http://schemas.microsoft.com/office/drawing/2014/main" id="{F9D4C3F1-0607-11D5-8108-20BDB0304765}"/>
              </a:ext>
            </a:extLst>
          </p:cNvPr>
          <p:cNvSpPr/>
          <p:nvPr/>
        </p:nvSpPr>
        <p:spPr>
          <a:xfrm>
            <a:off x="1538208" y="2730605"/>
            <a:ext cx="5456930" cy="1396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5546D"/>
              </a:solidFill>
              <a:effectLst/>
              <a:uLnTx/>
              <a:uFillTx/>
              <a:latin typeface="Arial Nova Light"/>
              <a:ea typeface="+mn-ea"/>
              <a:cs typeface="+mn-cs"/>
            </a:endParaRPr>
          </a:p>
        </p:txBody>
      </p:sp>
      <p:sp>
        <p:nvSpPr>
          <p:cNvPr id="6" name="Title 7">
            <a:extLst>
              <a:ext uri="{FF2B5EF4-FFF2-40B4-BE49-F238E27FC236}">
                <a16:creationId xmlns:a16="http://schemas.microsoft.com/office/drawing/2014/main" id="{BACCE582-D5F7-5C3C-2CDF-B85C9284B813}"/>
              </a:ext>
            </a:extLst>
          </p:cNvPr>
          <p:cNvSpPr txBox="1">
            <a:spLocks/>
          </p:cNvSpPr>
          <p:nvPr/>
        </p:nvSpPr>
        <p:spPr>
          <a:xfrm>
            <a:off x="1678075" y="2557462"/>
            <a:ext cx="5711553" cy="1743075"/>
          </a:xfrm>
          <a:prstGeom prst="rect">
            <a:avLst/>
          </a:prstGeom>
        </p:spPr>
        <p:txBody>
          <a:bodyPr anchor="ctr">
            <a:normAutofit/>
          </a:bodyPr>
          <a:lstStyle>
            <a:lvl1pPr algn="l" defTabSz="914400" rtl="0" eaLnBrk="1" latinLnBrk="0" hangingPunct="1">
              <a:lnSpc>
                <a:spcPct val="90000"/>
              </a:lnSpc>
              <a:spcBef>
                <a:spcPct val="0"/>
              </a:spcBef>
              <a:buNone/>
              <a:defRPr lang="en-US" sz="3600" kern="1200" dirty="0">
                <a:solidFill>
                  <a:schemeClr val="accent1"/>
                </a:solidFill>
                <a:latin typeface="Arial Nova Light" panose="020B0304020202020204" pitchFamily="34" charset="0"/>
                <a:ea typeface="+mj-ea"/>
                <a:cs typeface="+mj-cs"/>
              </a:defRPr>
            </a:lvl1pPr>
          </a:lstStyle>
          <a:p>
            <a:pPr lvl="0">
              <a:defRPr/>
            </a:pPr>
            <a:r>
              <a:rPr kumimoji="0" lang="en-US" sz="3600" b="0" i="0" u="none" strike="noStrike" kern="1200" cap="none" spc="0" normalizeH="0" baseline="0" noProof="0" dirty="0">
                <a:ln>
                  <a:noFill/>
                </a:ln>
                <a:solidFill>
                  <a:srgbClr val="FFFFFF"/>
                </a:solidFill>
                <a:effectLst/>
                <a:uLnTx/>
                <a:uFillTx/>
                <a:latin typeface="Arial Nova Light" panose="020B0304020202020204" pitchFamily="34" charset="0"/>
                <a:ea typeface="+mj-ea"/>
                <a:cs typeface="+mj-cs"/>
              </a:rPr>
              <a:t>American Customer Satisfaction Index </a:t>
            </a:r>
            <a:r>
              <a:rPr kumimoji="0" lang="en-US" sz="3600" i="0" u="none" strike="noStrike" kern="1200" cap="none" spc="0" normalizeH="0" baseline="0" noProof="0" dirty="0">
                <a:ln>
                  <a:noFill/>
                </a:ln>
                <a:solidFill>
                  <a:srgbClr val="FFFFFF"/>
                </a:solidFill>
                <a:effectLst/>
                <a:uLnTx/>
                <a:uFillTx/>
                <a:latin typeface="Arial Nova Light" panose="020B0304020202020204" pitchFamily="34" charset="0"/>
                <a:ea typeface="+mj-ea"/>
                <a:cs typeface="+mj-cs"/>
              </a:rPr>
              <a:t>(</a:t>
            </a:r>
            <a:r>
              <a:rPr lang="en-US" dirty="0">
                <a:solidFill>
                  <a:schemeClr val="bg1"/>
                </a:solidFill>
                <a:latin typeface="Montserrat"/>
              </a:rPr>
              <a:t>ACSI</a:t>
            </a:r>
            <a:r>
              <a:rPr lang="en-US" sz="2400" baseline="30000" dirty="0">
                <a:solidFill>
                  <a:schemeClr val="bg1"/>
                </a:solidFill>
                <a:latin typeface="Montserrat"/>
              </a:rPr>
              <a:t>®</a:t>
            </a:r>
            <a:r>
              <a:rPr kumimoji="0" lang="en-US" sz="3600" i="0" u="none" strike="noStrike" kern="1200" cap="none" spc="0" normalizeH="0" baseline="0" noProof="0" dirty="0">
                <a:ln>
                  <a:noFill/>
                </a:ln>
                <a:solidFill>
                  <a:srgbClr val="FFFFFF"/>
                </a:solidFill>
                <a:effectLst/>
                <a:uLnTx/>
                <a:uFillTx/>
                <a:latin typeface="Arial Nova Light" panose="020B0304020202020204" pitchFamily="34" charset="0"/>
                <a:ea typeface="+mj-ea"/>
                <a:cs typeface="+mj-cs"/>
              </a:rPr>
              <a:t>)</a:t>
            </a:r>
          </a:p>
        </p:txBody>
      </p:sp>
      <p:sp>
        <p:nvSpPr>
          <p:cNvPr id="7" name="Rectangle 6">
            <a:extLst>
              <a:ext uri="{FF2B5EF4-FFF2-40B4-BE49-F238E27FC236}">
                <a16:creationId xmlns:a16="http://schemas.microsoft.com/office/drawing/2014/main" id="{6B45E9EC-FDE1-F2A9-E0CD-EE01771E07EA}"/>
              </a:ext>
            </a:extLst>
          </p:cNvPr>
          <p:cNvSpPr/>
          <p:nvPr/>
        </p:nvSpPr>
        <p:spPr>
          <a:xfrm>
            <a:off x="69171" y="2730639"/>
            <a:ext cx="1406767" cy="1396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5546D"/>
              </a:solidFill>
              <a:effectLst/>
              <a:uLnTx/>
              <a:uFillTx/>
              <a:latin typeface="Arial Nova Light"/>
              <a:ea typeface="+mn-ea"/>
              <a:cs typeface="+mn-cs"/>
            </a:endParaRPr>
          </a:p>
        </p:txBody>
      </p:sp>
      <p:sp>
        <p:nvSpPr>
          <p:cNvPr id="8" name="Isosceles Triangle 7">
            <a:extLst>
              <a:ext uri="{FF2B5EF4-FFF2-40B4-BE49-F238E27FC236}">
                <a16:creationId xmlns:a16="http://schemas.microsoft.com/office/drawing/2014/main" id="{B5278AB5-F68D-42DC-2028-1F99C925CCD0}"/>
              </a:ext>
            </a:extLst>
          </p:cNvPr>
          <p:cNvSpPr/>
          <p:nvPr/>
        </p:nvSpPr>
        <p:spPr>
          <a:xfrm rot="5400000">
            <a:off x="6756433" y="2976361"/>
            <a:ext cx="1396722" cy="905211"/>
          </a:xfrm>
          <a:prstGeom prst="triangle">
            <a:avLst>
              <a:gd name="adj" fmla="val 4953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Light"/>
              <a:ea typeface="+mn-ea"/>
              <a:cs typeface="+mn-cs"/>
            </a:endParaRPr>
          </a:p>
        </p:txBody>
      </p:sp>
    </p:spTree>
    <p:extLst>
      <p:ext uri="{BB962C8B-B14F-4D97-AF65-F5344CB8AC3E}">
        <p14:creationId xmlns:p14="http://schemas.microsoft.com/office/powerpoint/2010/main" val="1218368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F1A0F-A143-8075-1E75-01A19CFC83AE}"/>
            </a:ext>
          </a:extLst>
        </p:cNvPr>
        <p:cNvGrpSpPr/>
        <p:nvPr/>
      </p:nvGrpSpPr>
      <p:grpSpPr>
        <a:xfrm>
          <a:off x="0" y="0"/>
          <a:ext cx="0" cy="0"/>
          <a:chOff x="0" y="0"/>
          <a:chExt cx="0" cy="0"/>
        </a:xfrm>
      </p:grpSpPr>
      <p:sp>
        <p:nvSpPr>
          <p:cNvPr id="8" name="Content Placeholder 1">
            <a:extLst>
              <a:ext uri="{FF2B5EF4-FFF2-40B4-BE49-F238E27FC236}">
                <a16:creationId xmlns:a16="http://schemas.microsoft.com/office/drawing/2014/main" id="{5857E357-47D5-9B2E-C839-16CEEC2CB859}"/>
              </a:ext>
            </a:extLst>
          </p:cNvPr>
          <p:cNvSpPr>
            <a:spLocks noGrp="1"/>
          </p:cNvSpPr>
          <p:nvPr>
            <p:ph idx="1"/>
          </p:nvPr>
        </p:nvSpPr>
        <p:spPr>
          <a:xfrm>
            <a:off x="734998" y="1792753"/>
            <a:ext cx="10515600" cy="5069164"/>
          </a:xfrm>
        </p:spPr>
        <p:txBody>
          <a:bodyPr vert="horz" lIns="91440" tIns="45720" rIns="91440" bIns="45720" rtlCol="0" anchor="t">
            <a:normAutofit/>
          </a:bodyPr>
          <a:lstStyle/>
          <a:p>
            <a:pPr>
              <a:lnSpc>
                <a:spcPct val="100000"/>
              </a:lnSpc>
              <a:buFont typeface="Arial,Sans-Serif"/>
            </a:pPr>
            <a:r>
              <a:rPr lang="en-GB" sz="2200">
                <a:solidFill>
                  <a:srgbClr val="002060"/>
                </a:solidFill>
                <a:latin typeface="Montserrat"/>
                <a:ea typeface="Calibri"/>
                <a:cs typeface="Arial"/>
              </a:rPr>
              <a:t>Developed in 1994 at the University of Michigan, the ACSI is based on technological advancements from a combination of </a:t>
            </a:r>
            <a:r>
              <a:rPr lang="en-GB" sz="2200" b="1">
                <a:solidFill>
                  <a:srgbClr val="002060"/>
                </a:solidFill>
                <a:latin typeface="Montserrat"/>
                <a:ea typeface="Calibri"/>
                <a:cs typeface="Arial"/>
              </a:rPr>
              <a:t>econometrics</a:t>
            </a:r>
            <a:r>
              <a:rPr lang="en-GB" sz="2200">
                <a:solidFill>
                  <a:srgbClr val="002060"/>
                </a:solidFill>
                <a:latin typeface="Montserrat"/>
                <a:ea typeface="Calibri"/>
                <a:cs typeface="Arial"/>
              </a:rPr>
              <a:t>, </a:t>
            </a:r>
            <a:r>
              <a:rPr lang="en-GB" sz="2200" b="1">
                <a:solidFill>
                  <a:srgbClr val="002060"/>
                </a:solidFill>
                <a:latin typeface="Montserrat"/>
                <a:ea typeface="Calibri"/>
                <a:cs typeface="Arial"/>
              </a:rPr>
              <a:t>psychometrics</a:t>
            </a:r>
            <a:r>
              <a:rPr lang="en-GB" sz="2200">
                <a:solidFill>
                  <a:srgbClr val="002060"/>
                </a:solidFill>
                <a:latin typeface="Montserrat"/>
                <a:ea typeface="Calibri"/>
                <a:cs typeface="Arial"/>
              </a:rPr>
              <a:t> and </a:t>
            </a:r>
            <a:r>
              <a:rPr lang="en-GB" sz="2200" b="1">
                <a:solidFill>
                  <a:srgbClr val="002060"/>
                </a:solidFill>
                <a:latin typeface="Montserrat"/>
                <a:ea typeface="Calibri"/>
                <a:cs typeface="Arial"/>
              </a:rPr>
              <a:t>statistics</a:t>
            </a:r>
            <a:r>
              <a:rPr lang="en-GB" sz="2200">
                <a:solidFill>
                  <a:srgbClr val="002060"/>
                </a:solidFill>
                <a:latin typeface="Montserrat"/>
                <a:ea typeface="Calibri"/>
                <a:cs typeface="Arial"/>
              </a:rPr>
              <a:t> for extracting </a:t>
            </a:r>
            <a:r>
              <a:rPr lang="en-GB" sz="2200" b="1">
                <a:solidFill>
                  <a:srgbClr val="002060"/>
                </a:solidFill>
                <a:latin typeface="Montserrat"/>
                <a:ea typeface="Calibri"/>
                <a:cs typeface="Arial"/>
              </a:rPr>
              <a:t>cause-and-effect information from noisy customer survey data.</a:t>
            </a:r>
          </a:p>
          <a:p>
            <a:pPr>
              <a:lnSpc>
                <a:spcPct val="100000"/>
              </a:lnSpc>
              <a:buFont typeface="Arial,Sans-Serif"/>
            </a:pPr>
            <a:r>
              <a:rPr lang="en-US" sz="2200">
                <a:solidFill>
                  <a:srgbClr val="002060"/>
                </a:solidFill>
                <a:latin typeface="Montserrat"/>
                <a:ea typeface="Calibri"/>
                <a:cs typeface="Arial"/>
              </a:rPr>
              <a:t>The American Customer Satisfaction Index (ACSI) is the </a:t>
            </a:r>
            <a:r>
              <a:rPr lang="en-US" sz="2200" b="1">
                <a:solidFill>
                  <a:srgbClr val="002060"/>
                </a:solidFill>
                <a:latin typeface="Montserrat"/>
                <a:ea typeface="Calibri"/>
                <a:cs typeface="Arial"/>
              </a:rPr>
              <a:t>only national cross-industry measure of customer satisfaction </a:t>
            </a:r>
            <a:r>
              <a:rPr lang="en-US" sz="2200">
                <a:solidFill>
                  <a:srgbClr val="002060"/>
                </a:solidFill>
                <a:latin typeface="Montserrat"/>
                <a:ea typeface="Calibri"/>
                <a:cs typeface="Arial"/>
              </a:rPr>
              <a:t>in the United States.</a:t>
            </a:r>
          </a:p>
          <a:p>
            <a:pPr>
              <a:lnSpc>
                <a:spcPct val="100000"/>
              </a:lnSpc>
              <a:buFont typeface="Arial,Sans-Serif"/>
            </a:pPr>
            <a:r>
              <a:rPr lang="en-GB" sz="2200">
                <a:solidFill>
                  <a:srgbClr val="002060"/>
                </a:solidFill>
                <a:latin typeface="Montserrat"/>
                <a:ea typeface="Calibri"/>
                <a:cs typeface="Arial"/>
              </a:rPr>
              <a:t>ACSI tracks roughly 400 companies in around 40 industries across ten economic sectors on an annual basis, the </a:t>
            </a:r>
            <a:r>
              <a:rPr lang="en-GB" sz="2200" b="1">
                <a:solidFill>
                  <a:srgbClr val="002060"/>
                </a:solidFill>
                <a:latin typeface="Montserrat"/>
                <a:ea typeface="Calibri"/>
                <a:cs typeface="Arial"/>
              </a:rPr>
              <a:t>largest single benchmarking study</a:t>
            </a:r>
            <a:r>
              <a:rPr lang="en-GB" sz="2200">
                <a:solidFill>
                  <a:srgbClr val="002060"/>
                </a:solidFill>
                <a:latin typeface="Montserrat"/>
                <a:ea typeface="Calibri"/>
                <a:cs typeface="Arial"/>
              </a:rPr>
              <a:t> in the U.S.</a:t>
            </a:r>
          </a:p>
          <a:p>
            <a:pPr>
              <a:lnSpc>
                <a:spcPct val="100000"/>
              </a:lnSpc>
              <a:buFont typeface="Arial,Sans-Serif"/>
            </a:pPr>
            <a:r>
              <a:rPr lang="en-GB" sz="2200">
                <a:solidFill>
                  <a:srgbClr val="002060"/>
                </a:solidFill>
                <a:latin typeface="Montserrat"/>
                <a:ea typeface="Calibri"/>
                <a:cs typeface="Arial"/>
              </a:rPr>
              <a:t>ACSI has been measuring satisfaction with the utility industry for more than 30 years</a:t>
            </a:r>
            <a:endParaRPr lang="en-US">
              <a:solidFill>
                <a:srgbClr val="002060"/>
              </a:solidFill>
            </a:endParaRPr>
          </a:p>
        </p:txBody>
      </p:sp>
      <p:sp>
        <p:nvSpPr>
          <p:cNvPr id="3" name="Title 2">
            <a:extLst>
              <a:ext uri="{FF2B5EF4-FFF2-40B4-BE49-F238E27FC236}">
                <a16:creationId xmlns:a16="http://schemas.microsoft.com/office/drawing/2014/main" id="{2D706DD3-F224-9319-B345-C77C409B7429}"/>
              </a:ext>
            </a:extLst>
          </p:cNvPr>
          <p:cNvSpPr>
            <a:spLocks noGrp="1"/>
          </p:cNvSpPr>
          <p:nvPr>
            <p:ph type="title"/>
          </p:nvPr>
        </p:nvSpPr>
        <p:spPr>
          <a:xfrm>
            <a:off x="715707" y="421587"/>
            <a:ext cx="10515600" cy="578909"/>
          </a:xfrm>
        </p:spPr>
        <p:txBody>
          <a:bodyPr anchor="ctr">
            <a:normAutofit/>
          </a:bodyPr>
          <a:lstStyle/>
          <a:p>
            <a:r>
              <a:rPr lang="en-US">
                <a:solidFill>
                  <a:schemeClr val="accent1">
                    <a:lumMod val="50000"/>
                  </a:schemeClr>
                </a:solidFill>
                <a:latin typeface="Montserrat"/>
              </a:rPr>
              <a:t>About the ACSI</a:t>
            </a:r>
            <a:r>
              <a:rPr lang="en-US" sz="2000" baseline="30000">
                <a:solidFill>
                  <a:schemeClr val="accent1">
                    <a:lumMod val="50000"/>
                  </a:schemeClr>
                </a:solidFill>
                <a:latin typeface="Montserrat"/>
              </a:rPr>
              <a:t>®</a:t>
            </a:r>
            <a:endParaRPr lang="en-US"/>
          </a:p>
        </p:txBody>
      </p:sp>
      <p:sp>
        <p:nvSpPr>
          <p:cNvPr id="2" name="TextBox 1">
            <a:extLst>
              <a:ext uri="{FF2B5EF4-FFF2-40B4-BE49-F238E27FC236}">
                <a16:creationId xmlns:a16="http://schemas.microsoft.com/office/drawing/2014/main" id="{1B1C1DD6-F847-0616-4C4E-572D140FD6A0}"/>
              </a:ext>
            </a:extLst>
          </p:cNvPr>
          <p:cNvSpPr txBox="1"/>
          <p:nvPr/>
        </p:nvSpPr>
        <p:spPr>
          <a:xfrm>
            <a:off x="373692" y="1072856"/>
            <a:ext cx="10873228"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2F61"/>
                </a:solidFill>
                <a:effectLst/>
                <a:uLnTx/>
                <a:uFillTx/>
                <a:latin typeface="Montserrat"/>
                <a:ea typeface="+mn-ea"/>
                <a:cs typeface="+mn-cs"/>
              </a:rPr>
              <a:t>The American Customer Satisfaction Index (ACSI</a:t>
            </a:r>
            <a:r>
              <a:rPr kumimoji="0" lang="en-US" sz="1500" b="1" i="0" u="none" strike="noStrike" kern="1200" cap="none" spc="0" normalizeH="0" baseline="30000" noProof="0" dirty="0">
                <a:ln>
                  <a:noFill/>
                </a:ln>
                <a:solidFill>
                  <a:srgbClr val="002F61"/>
                </a:solidFill>
                <a:effectLst/>
                <a:uLnTx/>
                <a:uFillTx/>
                <a:latin typeface="Montserrat"/>
                <a:ea typeface="+mn-ea"/>
                <a:cs typeface="+mn-cs"/>
              </a:rPr>
              <a:t>®</a:t>
            </a:r>
            <a:r>
              <a:rPr kumimoji="0" lang="en-US" sz="2200" b="1" i="0" u="none" strike="noStrike" kern="1200" cap="none" spc="0" normalizeH="0" baseline="0" noProof="0" dirty="0">
                <a:ln>
                  <a:noFill/>
                </a:ln>
                <a:solidFill>
                  <a:srgbClr val="002F61"/>
                </a:solidFill>
                <a:effectLst/>
                <a:uLnTx/>
                <a:uFillTx/>
                <a:latin typeface="Montserrat"/>
                <a:ea typeface="+mn-ea"/>
                <a:cs typeface="+mn-cs"/>
              </a:rPr>
              <a:t>) is the world’s leading authority on customer satisfaction</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692263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3A21A-2C07-F4CE-8BBA-73E5DB9A111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17C1763-D6D6-4C37-D6E1-02DC01C9A454}"/>
              </a:ext>
            </a:extLst>
          </p:cNvPr>
          <p:cNvSpPr>
            <a:spLocks noGrp="1"/>
          </p:cNvSpPr>
          <p:nvPr>
            <p:ph type="title"/>
          </p:nvPr>
        </p:nvSpPr>
        <p:spPr>
          <a:xfrm>
            <a:off x="734998" y="479462"/>
            <a:ext cx="10515600" cy="916503"/>
          </a:xfrm>
        </p:spPr>
        <p:txBody>
          <a:bodyPr anchor="ctr">
            <a:normAutofit/>
          </a:bodyPr>
          <a:lstStyle/>
          <a:p>
            <a:r>
              <a:rPr lang="en-US" sz="4000" baseline="30000">
                <a:solidFill>
                  <a:schemeClr val="accent1">
                    <a:lumMod val="50000"/>
                  </a:schemeClr>
                </a:solidFill>
                <a:latin typeface="Montserrat"/>
                <a:ea typeface="Microsoft YaHei"/>
              </a:rPr>
              <a:t>Understanding the ACSI® Syndicated Model</a:t>
            </a:r>
            <a:endParaRPr lang="en-US" sz="4000" b="0" baseline="30000">
              <a:solidFill>
                <a:schemeClr val="accent1">
                  <a:lumMod val="50000"/>
                </a:schemeClr>
              </a:solidFill>
              <a:latin typeface="Montserrat"/>
              <a:ea typeface="Microsoft YaHei"/>
            </a:endParaRPr>
          </a:p>
          <a:p>
            <a:endParaRPr lang="en-US" sz="2000" baseline="30000">
              <a:solidFill>
                <a:schemeClr val="accent1">
                  <a:lumMod val="50000"/>
                </a:schemeClr>
              </a:solidFill>
              <a:latin typeface="Montserrat"/>
            </a:endParaRPr>
          </a:p>
        </p:txBody>
      </p:sp>
      <p:sp>
        <p:nvSpPr>
          <p:cNvPr id="4" name="Content Placeholder 3">
            <a:extLst>
              <a:ext uri="{FF2B5EF4-FFF2-40B4-BE49-F238E27FC236}">
                <a16:creationId xmlns:a16="http://schemas.microsoft.com/office/drawing/2014/main" id="{5206CEE2-BDB5-BBE9-6092-7A0924C95F38}"/>
              </a:ext>
            </a:extLst>
          </p:cNvPr>
          <p:cNvSpPr>
            <a:spLocks noGrp="1"/>
          </p:cNvSpPr>
          <p:nvPr>
            <p:ph idx="1"/>
          </p:nvPr>
        </p:nvSpPr>
        <p:spPr/>
        <p:txBody>
          <a:bodyPr vert="horz" lIns="91440" tIns="45720" rIns="91440" bIns="45720" rtlCol="0" anchor="t">
            <a:normAutofit lnSpcReduction="10000"/>
          </a:bodyPr>
          <a:lstStyle/>
          <a:p>
            <a:pPr marL="0" indent="0">
              <a:buNone/>
            </a:pPr>
            <a:r>
              <a:rPr lang="en-US" sz="2200">
                <a:solidFill>
                  <a:srgbClr val="002060"/>
                </a:solidFill>
                <a:latin typeface="Montserrat"/>
                <a:cs typeface="Arial"/>
              </a:rPr>
              <a:t>A </a:t>
            </a:r>
            <a:r>
              <a:rPr lang="en-US" sz="2200" b="1">
                <a:solidFill>
                  <a:srgbClr val="002060"/>
                </a:solidFill>
                <a:latin typeface="Montserrat"/>
                <a:cs typeface="Arial"/>
              </a:rPr>
              <a:t>cause-and-effect model </a:t>
            </a:r>
            <a:r>
              <a:rPr lang="en-US" sz="2200">
                <a:solidFill>
                  <a:srgbClr val="002060"/>
                </a:solidFill>
                <a:latin typeface="Montserrat"/>
                <a:cs typeface="Arial"/>
              </a:rPr>
              <a:t>based on multivariable components; what drives satisfaction and what is driven by satisfaction, and how strongly?</a:t>
            </a:r>
          </a:p>
          <a:p>
            <a:pPr marL="342900" indent="-342900">
              <a:buFont typeface="Courier New,monospace"/>
              <a:buChar char="o"/>
            </a:pPr>
            <a:endParaRPr lang="en-US" sz="2200">
              <a:solidFill>
                <a:srgbClr val="002060"/>
              </a:solidFill>
              <a:latin typeface="Montserrat"/>
            </a:endParaRPr>
          </a:p>
          <a:p>
            <a:pPr marL="342900" indent="-342900">
              <a:buFont typeface="Courier New,monospace"/>
              <a:buChar char="o"/>
            </a:pPr>
            <a:r>
              <a:rPr lang="en-US" sz="2200" b="1">
                <a:solidFill>
                  <a:srgbClr val="002060"/>
                </a:solidFill>
                <a:latin typeface="Montserrat"/>
                <a:cs typeface="Arial"/>
              </a:rPr>
              <a:t>Drivers of satisfaction</a:t>
            </a:r>
            <a:r>
              <a:rPr lang="en-US" sz="2200">
                <a:solidFill>
                  <a:srgbClr val="002060"/>
                </a:solidFill>
                <a:latin typeface="Montserrat"/>
                <a:cs typeface="Arial"/>
              </a:rPr>
              <a:t>: </a:t>
            </a:r>
          </a:p>
          <a:p>
            <a:pPr lvl="1">
              <a:buFont typeface="Wingdings,Sans-Serif"/>
              <a:buChar char="ü"/>
            </a:pPr>
            <a:r>
              <a:rPr lang="en-US" sz="2200">
                <a:solidFill>
                  <a:srgbClr val="002060"/>
                </a:solidFill>
                <a:latin typeface="Montserrat"/>
              </a:rPr>
              <a:t>Customer Expectations (what quality did I </a:t>
            </a:r>
            <a:r>
              <a:rPr lang="en-US" sz="2200" b="1">
                <a:solidFill>
                  <a:srgbClr val="002060"/>
                </a:solidFill>
                <a:latin typeface="Montserrat"/>
              </a:rPr>
              <a:t>anticipate</a:t>
            </a:r>
            <a:r>
              <a:rPr lang="en-US" sz="2200">
                <a:solidFill>
                  <a:srgbClr val="002060"/>
                </a:solidFill>
                <a:latin typeface="Montserrat"/>
              </a:rPr>
              <a:t> receiving?)</a:t>
            </a:r>
          </a:p>
          <a:p>
            <a:pPr lvl="1">
              <a:buFont typeface="Wingdings,Sans-Serif"/>
              <a:buChar char="ü"/>
            </a:pPr>
            <a:r>
              <a:rPr lang="en-US" sz="2200">
                <a:solidFill>
                  <a:srgbClr val="002060"/>
                </a:solidFill>
                <a:latin typeface="Montserrat"/>
              </a:rPr>
              <a:t>Perceived Value (how good was the </a:t>
            </a:r>
            <a:r>
              <a:rPr lang="en-US" sz="2200" b="1">
                <a:solidFill>
                  <a:srgbClr val="002060"/>
                </a:solidFill>
                <a:latin typeface="Montserrat"/>
              </a:rPr>
              <a:t>price relative to quality</a:t>
            </a:r>
            <a:r>
              <a:rPr lang="en-US" sz="2200">
                <a:solidFill>
                  <a:srgbClr val="002060"/>
                </a:solidFill>
                <a:latin typeface="Montserrat"/>
              </a:rPr>
              <a:t>?)</a:t>
            </a:r>
          </a:p>
          <a:p>
            <a:pPr lvl="1">
              <a:buFont typeface="Wingdings,Sans-Serif"/>
              <a:buChar char="ü"/>
            </a:pPr>
            <a:r>
              <a:rPr lang="en-US" sz="2200">
                <a:solidFill>
                  <a:srgbClr val="002060"/>
                </a:solidFill>
                <a:latin typeface="Montserrat"/>
              </a:rPr>
              <a:t>Perceived Quality (how strong was the </a:t>
            </a:r>
            <a:r>
              <a:rPr lang="en-US" sz="2200" b="1">
                <a:solidFill>
                  <a:srgbClr val="002060"/>
                </a:solidFill>
                <a:latin typeface="Montserrat"/>
              </a:rPr>
              <a:t>quality overall</a:t>
            </a:r>
            <a:r>
              <a:rPr lang="en-US" sz="2200">
                <a:solidFill>
                  <a:srgbClr val="002060"/>
                </a:solidFill>
                <a:latin typeface="Montserrat"/>
              </a:rPr>
              <a:t>?) </a:t>
            </a:r>
          </a:p>
          <a:p>
            <a:pPr marL="342900" indent="-342900">
              <a:buFont typeface="Courier New,monospace"/>
              <a:buChar char="o"/>
            </a:pPr>
            <a:r>
              <a:rPr lang="en-US" sz="2200" b="1">
                <a:solidFill>
                  <a:srgbClr val="002060"/>
                </a:solidFill>
                <a:latin typeface="Montserrat"/>
                <a:cs typeface="Arial"/>
              </a:rPr>
              <a:t>Satisfaction (ACSI) </a:t>
            </a:r>
            <a:r>
              <a:rPr lang="en-US" sz="2200">
                <a:solidFill>
                  <a:srgbClr val="002060"/>
                </a:solidFill>
                <a:latin typeface="Montserrat"/>
                <a:cs typeface="Arial"/>
              </a:rPr>
              <a:t>in the center</a:t>
            </a:r>
          </a:p>
          <a:p>
            <a:pPr marL="342900" indent="-342900">
              <a:buFont typeface="Courier New,monospace"/>
              <a:buChar char="o"/>
            </a:pPr>
            <a:r>
              <a:rPr lang="en-US" sz="2200" b="1">
                <a:solidFill>
                  <a:srgbClr val="002060"/>
                </a:solidFill>
                <a:latin typeface="Montserrat"/>
                <a:cs typeface="Arial"/>
              </a:rPr>
              <a:t>Outcomes</a:t>
            </a:r>
            <a:r>
              <a:rPr lang="en-US" sz="2200">
                <a:solidFill>
                  <a:srgbClr val="002060"/>
                </a:solidFill>
                <a:latin typeface="Montserrat"/>
                <a:cs typeface="Arial"/>
              </a:rPr>
              <a:t> </a:t>
            </a:r>
            <a:r>
              <a:rPr lang="en-US" sz="2200" b="1">
                <a:solidFill>
                  <a:srgbClr val="002060"/>
                </a:solidFill>
                <a:latin typeface="Montserrat"/>
                <a:cs typeface="Arial"/>
              </a:rPr>
              <a:t>of satisfaction</a:t>
            </a:r>
            <a:r>
              <a:rPr lang="en-US" sz="2200">
                <a:solidFill>
                  <a:srgbClr val="002060"/>
                </a:solidFill>
                <a:latin typeface="Montserrat"/>
                <a:cs typeface="Arial"/>
              </a:rPr>
              <a:t>:</a:t>
            </a:r>
          </a:p>
          <a:p>
            <a:pPr lvl="1">
              <a:buFont typeface="Wingdings,Sans-Serif"/>
              <a:buChar char="ü"/>
            </a:pPr>
            <a:r>
              <a:rPr lang="en-US" sz="2200">
                <a:solidFill>
                  <a:srgbClr val="002060"/>
                </a:solidFill>
                <a:latin typeface="Montserrat"/>
              </a:rPr>
              <a:t>Customer Complaints (did customers </a:t>
            </a:r>
            <a:r>
              <a:rPr lang="en-US" sz="2200" b="1">
                <a:solidFill>
                  <a:srgbClr val="002060"/>
                </a:solidFill>
                <a:latin typeface="Montserrat"/>
              </a:rPr>
              <a:t>voice dissatisfaction</a:t>
            </a:r>
            <a:r>
              <a:rPr lang="en-US" sz="2200">
                <a:solidFill>
                  <a:srgbClr val="002060"/>
                </a:solidFill>
                <a:latin typeface="Montserrat"/>
              </a:rPr>
              <a:t>?)</a:t>
            </a:r>
          </a:p>
          <a:p>
            <a:pPr lvl="1">
              <a:buFont typeface="Wingdings,Sans-Serif"/>
              <a:buChar char="ü"/>
            </a:pPr>
            <a:r>
              <a:rPr lang="en-US" sz="2200">
                <a:solidFill>
                  <a:srgbClr val="002060"/>
                </a:solidFill>
                <a:latin typeface="Montserrat"/>
              </a:rPr>
              <a:t>Customer Loyalty (will consumers </a:t>
            </a:r>
            <a:r>
              <a:rPr lang="en-US" sz="2200" b="1">
                <a:solidFill>
                  <a:srgbClr val="002060"/>
                </a:solidFill>
                <a:latin typeface="Montserrat"/>
              </a:rPr>
              <a:t>stay with us</a:t>
            </a:r>
            <a:r>
              <a:rPr lang="en-US" sz="2200">
                <a:solidFill>
                  <a:srgbClr val="002060"/>
                </a:solidFill>
                <a:latin typeface="Montserrat"/>
              </a:rPr>
              <a:t>?)</a:t>
            </a:r>
            <a:endParaRPr lang="en-US">
              <a:solidFill>
                <a:srgbClr val="002060"/>
              </a:solidFill>
            </a:endParaRPr>
          </a:p>
        </p:txBody>
      </p:sp>
    </p:spTree>
    <p:extLst>
      <p:ext uri="{BB962C8B-B14F-4D97-AF65-F5344CB8AC3E}">
        <p14:creationId xmlns:p14="http://schemas.microsoft.com/office/powerpoint/2010/main" val="4105442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7B1C88C3-55CF-5946-9790-259DCC85CE57}"/>
              </a:ext>
            </a:extLst>
          </p:cNvPr>
          <p:cNvSpPr txBox="1"/>
          <p:nvPr/>
        </p:nvSpPr>
        <p:spPr>
          <a:xfrm>
            <a:off x="2030173" y="1388185"/>
            <a:ext cx="10878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62249"/>
                </a:solidFill>
                <a:effectLst/>
                <a:uLnTx/>
                <a:uFillTx/>
                <a:latin typeface="Montserrat" pitchFamily="2" charset="77"/>
                <a:ea typeface="Microsoft YaHei" panose="020B0503020204020204" pitchFamily="34" charset="-122"/>
                <a:cs typeface="+mn-cs"/>
              </a:rPr>
              <a:t>Drivers</a:t>
            </a:r>
          </a:p>
        </p:txBody>
      </p:sp>
      <p:sp>
        <p:nvSpPr>
          <p:cNvPr id="27" name="TextBox 26">
            <a:extLst>
              <a:ext uri="{FF2B5EF4-FFF2-40B4-BE49-F238E27FC236}">
                <a16:creationId xmlns:a16="http://schemas.microsoft.com/office/drawing/2014/main" id="{7BC6C5A5-AC3D-A746-B8BB-3131337F51D0}"/>
              </a:ext>
            </a:extLst>
          </p:cNvPr>
          <p:cNvSpPr txBox="1"/>
          <p:nvPr/>
        </p:nvSpPr>
        <p:spPr>
          <a:xfrm>
            <a:off x="8677305" y="1393211"/>
            <a:ext cx="148452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62249"/>
                </a:solidFill>
                <a:effectLst/>
                <a:uLnTx/>
                <a:uFillTx/>
                <a:latin typeface="Montserrat" pitchFamily="2" charset="77"/>
                <a:ea typeface="Microsoft YaHei" panose="020B0503020204020204" pitchFamily="34" charset="-122"/>
                <a:cs typeface="+mn-cs"/>
              </a:rPr>
              <a:t>Outcomes</a:t>
            </a:r>
          </a:p>
        </p:txBody>
      </p:sp>
      <p:grpSp>
        <p:nvGrpSpPr>
          <p:cNvPr id="2" name="Group 1">
            <a:extLst>
              <a:ext uri="{FF2B5EF4-FFF2-40B4-BE49-F238E27FC236}">
                <a16:creationId xmlns:a16="http://schemas.microsoft.com/office/drawing/2014/main" id="{EDDCFBA2-731A-0948-8499-A2A6AD67FE12}"/>
              </a:ext>
            </a:extLst>
          </p:cNvPr>
          <p:cNvGrpSpPr/>
          <p:nvPr/>
        </p:nvGrpSpPr>
        <p:grpSpPr>
          <a:xfrm>
            <a:off x="1608010" y="2189285"/>
            <a:ext cx="8818200" cy="3275504"/>
            <a:chOff x="1938816" y="2852902"/>
            <a:chExt cx="8818200" cy="3275504"/>
          </a:xfrm>
        </p:grpSpPr>
        <p:sp>
          <p:nvSpPr>
            <p:cNvPr id="29" name="Freeform 28">
              <a:extLst>
                <a:ext uri="{FF2B5EF4-FFF2-40B4-BE49-F238E27FC236}">
                  <a16:creationId xmlns:a16="http://schemas.microsoft.com/office/drawing/2014/main" id="{56327FA3-A740-D64E-B9FE-28A1952E9AD4}"/>
                </a:ext>
              </a:extLst>
            </p:cNvPr>
            <p:cNvSpPr>
              <a:spLocks/>
            </p:cNvSpPr>
            <p:nvPr/>
          </p:nvSpPr>
          <p:spPr bwMode="auto">
            <a:xfrm>
              <a:off x="4055208" y="4796762"/>
              <a:ext cx="2182684" cy="426450"/>
            </a:xfrm>
            <a:custGeom>
              <a:avLst/>
              <a:gdLst>
                <a:gd name="T0" fmla="*/ 0 w 1394"/>
                <a:gd name="T1" fmla="*/ 2147483646 h 388"/>
                <a:gd name="T2" fmla="*/ 2147483646 w 1394"/>
                <a:gd name="T3" fmla="*/ 2147483646 h 388"/>
                <a:gd name="T4" fmla="*/ 2147483646 w 1394"/>
                <a:gd name="T5" fmla="*/ 0 h 388"/>
                <a:gd name="T6" fmla="*/ 0 60000 65536"/>
                <a:gd name="T7" fmla="*/ 0 60000 65536"/>
                <a:gd name="T8" fmla="*/ 0 60000 65536"/>
                <a:gd name="T9" fmla="*/ 0 w 1394"/>
                <a:gd name="T10" fmla="*/ 0 h 388"/>
                <a:gd name="T11" fmla="*/ 1394 w 1394"/>
                <a:gd name="T12" fmla="*/ 388 h 388"/>
              </a:gdLst>
              <a:ahLst/>
              <a:cxnLst>
                <a:cxn ang="T6">
                  <a:pos x="T0" y="T1"/>
                </a:cxn>
                <a:cxn ang="T7">
                  <a:pos x="T2" y="T3"/>
                </a:cxn>
                <a:cxn ang="T8">
                  <a:pos x="T4" y="T5"/>
                </a:cxn>
              </a:cxnLst>
              <a:rect l="T9" t="T10" r="T11" b="T12"/>
              <a:pathLst>
                <a:path w="1394" h="388">
                  <a:moveTo>
                    <a:pt x="0" y="387"/>
                  </a:moveTo>
                  <a:lnTo>
                    <a:pt x="997" y="387"/>
                  </a:lnTo>
                  <a:lnTo>
                    <a:pt x="1393" y="0"/>
                  </a:lnTo>
                </a:path>
              </a:pathLst>
            </a:custGeom>
            <a:noFill/>
            <a:ln w="25400" cap="rnd">
              <a:solidFill>
                <a:schemeClr val="tx1"/>
              </a:solidFill>
              <a:round/>
              <a:headEnd type="none" w="sm" len="sm"/>
              <a:tailEnd type="stealth" w="med" len="me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Arial"/>
                <a:ea typeface="+mn-ea"/>
                <a:cs typeface="+mn-cs"/>
              </a:endParaRPr>
            </a:p>
          </p:txBody>
        </p:sp>
        <p:sp>
          <p:nvSpPr>
            <p:cNvPr id="30" name="Line 5">
              <a:extLst>
                <a:ext uri="{FF2B5EF4-FFF2-40B4-BE49-F238E27FC236}">
                  <a16:creationId xmlns:a16="http://schemas.microsoft.com/office/drawing/2014/main" id="{8C510D1F-DE2B-2849-BD24-4BA9A9DD930A}"/>
                </a:ext>
              </a:extLst>
            </p:cNvPr>
            <p:cNvSpPr>
              <a:spLocks noChangeShapeType="1"/>
            </p:cNvSpPr>
            <p:nvPr/>
          </p:nvSpPr>
          <p:spPr bwMode="auto">
            <a:xfrm flipV="1">
              <a:off x="2239057" y="3923670"/>
              <a:ext cx="0" cy="505001"/>
            </a:xfrm>
            <a:prstGeom prst="line">
              <a:avLst/>
            </a:prstGeom>
            <a:noFill/>
            <a:ln w="28575">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Arial"/>
                <a:ea typeface="+mn-ea"/>
                <a:cs typeface="+mn-cs"/>
              </a:endParaRPr>
            </a:p>
          </p:txBody>
        </p:sp>
        <p:sp>
          <p:nvSpPr>
            <p:cNvPr id="32" name="Freeform 11">
              <a:extLst>
                <a:ext uri="{FF2B5EF4-FFF2-40B4-BE49-F238E27FC236}">
                  <a16:creationId xmlns:a16="http://schemas.microsoft.com/office/drawing/2014/main" id="{EB1E396C-358A-B540-B8A4-0955BBE296FB}"/>
                </a:ext>
              </a:extLst>
            </p:cNvPr>
            <p:cNvSpPr>
              <a:spLocks/>
            </p:cNvSpPr>
            <p:nvPr/>
          </p:nvSpPr>
          <p:spPr bwMode="auto">
            <a:xfrm>
              <a:off x="4031760" y="3279807"/>
              <a:ext cx="2206132" cy="369592"/>
            </a:xfrm>
            <a:custGeom>
              <a:avLst/>
              <a:gdLst>
                <a:gd name="T0" fmla="*/ 0 w 1393"/>
                <a:gd name="T1" fmla="*/ 0 h 389"/>
                <a:gd name="T2" fmla="*/ 2147483646 w 1393"/>
                <a:gd name="T3" fmla="*/ 0 h 389"/>
                <a:gd name="T4" fmla="*/ 2147483646 w 1393"/>
                <a:gd name="T5" fmla="*/ 2147483646 h 389"/>
                <a:gd name="T6" fmla="*/ 0 60000 65536"/>
                <a:gd name="T7" fmla="*/ 0 60000 65536"/>
                <a:gd name="T8" fmla="*/ 0 60000 65536"/>
                <a:gd name="T9" fmla="*/ 0 w 1393"/>
                <a:gd name="T10" fmla="*/ 0 h 389"/>
                <a:gd name="T11" fmla="*/ 1393 w 1393"/>
                <a:gd name="T12" fmla="*/ 389 h 389"/>
              </a:gdLst>
              <a:ahLst/>
              <a:cxnLst>
                <a:cxn ang="T6">
                  <a:pos x="T0" y="T1"/>
                </a:cxn>
                <a:cxn ang="T7">
                  <a:pos x="T2" y="T3"/>
                </a:cxn>
                <a:cxn ang="T8">
                  <a:pos x="T4" y="T5"/>
                </a:cxn>
              </a:cxnLst>
              <a:rect l="T9" t="T10" r="T11" b="T12"/>
              <a:pathLst>
                <a:path w="1393" h="389">
                  <a:moveTo>
                    <a:pt x="0" y="0"/>
                  </a:moveTo>
                  <a:lnTo>
                    <a:pt x="997" y="0"/>
                  </a:lnTo>
                  <a:lnTo>
                    <a:pt x="1392" y="388"/>
                  </a:lnTo>
                </a:path>
              </a:pathLst>
            </a:custGeom>
            <a:noFill/>
            <a:ln w="25400" cap="rnd">
              <a:solidFill>
                <a:schemeClr val="tx1"/>
              </a:solidFill>
              <a:round/>
              <a:headEnd type="none" w="sm" len="sm"/>
              <a:tailEnd type="stealth" w="med" len="me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Arial"/>
                <a:ea typeface="+mn-ea"/>
                <a:cs typeface="+mn-cs"/>
              </a:endParaRPr>
            </a:p>
          </p:txBody>
        </p:sp>
        <p:sp>
          <p:nvSpPr>
            <p:cNvPr id="33" name="Line 13">
              <a:extLst>
                <a:ext uri="{FF2B5EF4-FFF2-40B4-BE49-F238E27FC236}">
                  <a16:creationId xmlns:a16="http://schemas.microsoft.com/office/drawing/2014/main" id="{3097FA53-FD33-404F-88B0-46137F5EA49B}"/>
                </a:ext>
              </a:extLst>
            </p:cNvPr>
            <p:cNvSpPr>
              <a:spLocks noChangeShapeType="1"/>
            </p:cNvSpPr>
            <p:nvPr/>
          </p:nvSpPr>
          <p:spPr bwMode="auto">
            <a:xfrm>
              <a:off x="5911211" y="4137023"/>
              <a:ext cx="326681" cy="0"/>
            </a:xfrm>
            <a:prstGeom prst="line">
              <a:avLst/>
            </a:prstGeom>
            <a:noFill/>
            <a:ln w="254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Arial"/>
                <a:ea typeface="+mn-ea"/>
                <a:cs typeface="+mn-cs"/>
              </a:endParaRPr>
            </a:p>
          </p:txBody>
        </p:sp>
        <p:sp>
          <p:nvSpPr>
            <p:cNvPr id="34" name="Line 15">
              <a:extLst>
                <a:ext uri="{FF2B5EF4-FFF2-40B4-BE49-F238E27FC236}">
                  <a16:creationId xmlns:a16="http://schemas.microsoft.com/office/drawing/2014/main" id="{A39C75EA-D568-744B-8BD9-5AA607F71F4A}"/>
                </a:ext>
              </a:extLst>
            </p:cNvPr>
            <p:cNvSpPr>
              <a:spLocks noChangeShapeType="1"/>
            </p:cNvSpPr>
            <p:nvPr/>
          </p:nvSpPr>
          <p:spPr bwMode="auto">
            <a:xfrm>
              <a:off x="3943099" y="3737552"/>
              <a:ext cx="235274" cy="186119"/>
            </a:xfrm>
            <a:prstGeom prst="line">
              <a:avLst/>
            </a:prstGeom>
            <a:noFill/>
            <a:ln w="254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Arial"/>
                <a:ea typeface="+mn-ea"/>
                <a:cs typeface="+mn-cs"/>
              </a:endParaRPr>
            </a:p>
          </p:txBody>
        </p:sp>
        <p:sp>
          <p:nvSpPr>
            <p:cNvPr id="35" name="Line 16">
              <a:extLst>
                <a:ext uri="{FF2B5EF4-FFF2-40B4-BE49-F238E27FC236}">
                  <a16:creationId xmlns:a16="http://schemas.microsoft.com/office/drawing/2014/main" id="{B2525108-8030-DD49-84A6-7235021E2C0B}"/>
                </a:ext>
              </a:extLst>
            </p:cNvPr>
            <p:cNvSpPr>
              <a:spLocks noChangeShapeType="1"/>
            </p:cNvSpPr>
            <p:nvPr/>
          </p:nvSpPr>
          <p:spPr bwMode="auto">
            <a:xfrm flipV="1">
              <a:off x="8164840" y="3399463"/>
              <a:ext cx="644118" cy="332375"/>
            </a:xfrm>
            <a:prstGeom prst="line">
              <a:avLst/>
            </a:prstGeom>
            <a:noFill/>
            <a:ln w="254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Arial"/>
                <a:ea typeface="+mn-ea"/>
                <a:cs typeface="+mn-cs"/>
              </a:endParaRPr>
            </a:p>
          </p:txBody>
        </p:sp>
        <p:sp>
          <p:nvSpPr>
            <p:cNvPr id="36" name="Line 17">
              <a:extLst>
                <a:ext uri="{FF2B5EF4-FFF2-40B4-BE49-F238E27FC236}">
                  <a16:creationId xmlns:a16="http://schemas.microsoft.com/office/drawing/2014/main" id="{75E0CD80-48E8-E042-BF67-D371A948B1A5}"/>
                </a:ext>
              </a:extLst>
            </p:cNvPr>
            <p:cNvSpPr>
              <a:spLocks noChangeShapeType="1"/>
            </p:cNvSpPr>
            <p:nvPr/>
          </p:nvSpPr>
          <p:spPr bwMode="auto">
            <a:xfrm>
              <a:off x="8171257" y="4282418"/>
              <a:ext cx="637701" cy="514344"/>
            </a:xfrm>
            <a:prstGeom prst="line">
              <a:avLst/>
            </a:prstGeom>
            <a:noFill/>
            <a:ln w="254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Arial"/>
                <a:ea typeface="+mn-ea"/>
                <a:cs typeface="+mn-cs"/>
              </a:endParaRPr>
            </a:p>
          </p:txBody>
        </p:sp>
        <p:sp>
          <p:nvSpPr>
            <p:cNvPr id="37" name="AutoShape 18">
              <a:extLst>
                <a:ext uri="{FF2B5EF4-FFF2-40B4-BE49-F238E27FC236}">
                  <a16:creationId xmlns:a16="http://schemas.microsoft.com/office/drawing/2014/main" id="{C3ACE3D3-6E52-0047-956B-294AE3F29654}"/>
                </a:ext>
              </a:extLst>
            </p:cNvPr>
            <p:cNvSpPr>
              <a:spLocks noChangeArrowheads="1"/>
            </p:cNvSpPr>
            <p:nvPr/>
          </p:nvSpPr>
          <p:spPr bwMode="auto">
            <a:xfrm>
              <a:off x="1938816" y="2852902"/>
              <a:ext cx="2206132" cy="1070767"/>
            </a:xfrm>
            <a:prstGeom prst="roundRect">
              <a:avLst>
                <a:gd name="adj" fmla="val 12495"/>
              </a:avLst>
            </a:prstGeom>
            <a:solidFill>
              <a:srgbClr val="002F61"/>
            </a:solidFill>
            <a:ln w="12700">
              <a:noFill/>
              <a:round/>
              <a:headEnd/>
              <a:tailEnd/>
            </a:ln>
            <a:effectLst>
              <a:outerShdw blurRad="50800" dist="38100" dir="2700000" algn="tl" rotWithShape="0">
                <a:prstClr val="black">
                  <a:alpha val="40000"/>
                </a:prstClr>
              </a:outerShdw>
            </a:effectLst>
          </p:spPr>
          <p:txBody>
            <a:bodyPr wrap="none" lIns="0" tIns="0" rIns="0" bIns="0" anchor="ctr"/>
            <a:lstStyle>
              <a:lvl1pPr>
                <a:spcBef>
                  <a:spcPct val="20000"/>
                </a:spcBef>
                <a:buChar char="•"/>
                <a:defRPr sz="1600">
                  <a:solidFill>
                    <a:schemeClr val="tx1"/>
                  </a:solidFill>
                  <a:latin typeface="Arial" charset="0"/>
                </a:defRPr>
              </a:lvl1pPr>
              <a:lvl2pPr marL="742950" indent="-285750">
                <a:spcBef>
                  <a:spcPct val="20000"/>
                </a:spcBef>
                <a:buChar char="–"/>
                <a:defRPr sz="1400">
                  <a:solidFill>
                    <a:schemeClr val="tx1"/>
                  </a:solidFill>
                  <a:latin typeface="Arial" charset="0"/>
                </a:defRPr>
              </a:lvl2pPr>
              <a:lvl3pPr marL="1143000" indent="-228600">
                <a:spcBef>
                  <a:spcPct val="20000"/>
                </a:spcBef>
                <a:buChar char="•"/>
                <a:defRPr sz="1400">
                  <a:solidFill>
                    <a:schemeClr val="tx1"/>
                  </a:solidFill>
                  <a:latin typeface="Arial" charset="0"/>
                </a:defRPr>
              </a:lvl3pPr>
              <a:lvl4pPr marL="1600200" indent="-228600">
                <a:spcBef>
                  <a:spcPct val="20000"/>
                </a:spcBef>
                <a:buChar char="–"/>
                <a:defRPr sz="1400">
                  <a:solidFill>
                    <a:schemeClr val="tx1"/>
                  </a:solidFill>
                  <a:latin typeface="Arial" charset="0"/>
                </a:defRPr>
              </a:lvl4pPr>
              <a:lvl5pPr marL="2057400" indent="-228600">
                <a:spcBef>
                  <a:spcPct val="20000"/>
                </a:spcBef>
                <a:buChar char="»"/>
                <a:defRPr sz="1200">
                  <a:solidFill>
                    <a:schemeClr val="tx1"/>
                  </a:solidFill>
                  <a:latin typeface="Arial" charset="0"/>
                </a:defRPr>
              </a:lvl5pPr>
              <a:lvl6pPr marL="2514600" indent="-228600" eaLnBrk="0" fontAlgn="base" hangingPunct="0">
                <a:spcBef>
                  <a:spcPct val="20000"/>
                </a:spcBef>
                <a:spcAft>
                  <a:spcPct val="0"/>
                </a:spcAft>
                <a:buChar char="»"/>
                <a:defRPr sz="1200">
                  <a:solidFill>
                    <a:schemeClr val="tx1"/>
                  </a:solidFill>
                  <a:latin typeface="Arial" charset="0"/>
                </a:defRPr>
              </a:lvl6pPr>
              <a:lvl7pPr marL="2971800" indent="-228600" eaLnBrk="0" fontAlgn="base" hangingPunct="0">
                <a:spcBef>
                  <a:spcPct val="20000"/>
                </a:spcBef>
                <a:spcAft>
                  <a:spcPct val="0"/>
                </a:spcAft>
                <a:buChar char="»"/>
                <a:defRPr sz="1200">
                  <a:solidFill>
                    <a:schemeClr val="tx1"/>
                  </a:solidFill>
                  <a:latin typeface="Arial" charset="0"/>
                </a:defRPr>
              </a:lvl7pPr>
              <a:lvl8pPr marL="3429000" indent="-228600" eaLnBrk="0" fontAlgn="base" hangingPunct="0">
                <a:spcBef>
                  <a:spcPct val="20000"/>
                </a:spcBef>
                <a:spcAft>
                  <a:spcPct val="0"/>
                </a:spcAft>
                <a:buChar char="»"/>
                <a:defRPr sz="1200">
                  <a:solidFill>
                    <a:schemeClr val="tx1"/>
                  </a:solidFill>
                  <a:latin typeface="Arial" charset="0"/>
                </a:defRPr>
              </a:lvl8pPr>
              <a:lvl9pPr marL="3886200" indent="-228600" eaLnBrk="0" fontAlgn="base" hangingPunct="0">
                <a:spcBef>
                  <a:spcPct val="20000"/>
                </a:spcBef>
                <a:spcAft>
                  <a:spcPct val="0"/>
                </a:spcAft>
                <a:buChar char="»"/>
                <a:defRPr sz="1200">
                  <a:solidFill>
                    <a:schemeClr val="tx1"/>
                  </a:solidFill>
                  <a:latin typeface="Arial"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Arial"/>
                  <a:ea typeface="+mn-ea"/>
                  <a:cs typeface="+mn-cs"/>
                </a:rPr>
                <a:t>Perceived</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Arial"/>
                  <a:ea typeface="+mn-ea"/>
                  <a:cs typeface="+mn-cs"/>
                </a:rPr>
                <a:t>Overall Quality</a:t>
              </a:r>
            </a:p>
          </p:txBody>
        </p:sp>
        <p:sp>
          <p:nvSpPr>
            <p:cNvPr id="38" name="AutoShape 19">
              <a:extLst>
                <a:ext uri="{FF2B5EF4-FFF2-40B4-BE49-F238E27FC236}">
                  <a16:creationId xmlns:a16="http://schemas.microsoft.com/office/drawing/2014/main" id="{7037542E-1996-424C-92A5-6319C3FD418A}"/>
                </a:ext>
              </a:extLst>
            </p:cNvPr>
            <p:cNvSpPr>
              <a:spLocks noChangeArrowheads="1"/>
            </p:cNvSpPr>
            <p:nvPr/>
          </p:nvSpPr>
          <p:spPr bwMode="auto">
            <a:xfrm>
              <a:off x="4250143" y="3706023"/>
              <a:ext cx="1585150" cy="855662"/>
            </a:xfrm>
            <a:prstGeom prst="roundRect">
              <a:avLst>
                <a:gd name="adj" fmla="val 12495"/>
              </a:avLst>
            </a:prstGeom>
            <a:solidFill>
              <a:srgbClr val="002F61"/>
            </a:solidFill>
            <a:ln w="12700">
              <a:noFill/>
              <a:round/>
              <a:headEnd/>
              <a:tailEnd/>
            </a:ln>
            <a:effectLst>
              <a:outerShdw blurRad="50800" dist="38100" dir="2700000" algn="tl" rotWithShape="0">
                <a:prstClr val="black">
                  <a:alpha val="40000"/>
                </a:prstClr>
              </a:outerShdw>
            </a:effectLst>
          </p:spPr>
          <p:txBody>
            <a:bodyPr wrap="none" lIns="0" tIns="0" rIns="0" bIns="0" anchor="ctr"/>
            <a:lstStyle>
              <a:lvl1pPr>
                <a:spcBef>
                  <a:spcPct val="20000"/>
                </a:spcBef>
                <a:buChar char="•"/>
                <a:defRPr sz="1600">
                  <a:solidFill>
                    <a:schemeClr val="tx1"/>
                  </a:solidFill>
                  <a:latin typeface="Arial" charset="0"/>
                </a:defRPr>
              </a:lvl1pPr>
              <a:lvl2pPr marL="742950" indent="-285750">
                <a:spcBef>
                  <a:spcPct val="20000"/>
                </a:spcBef>
                <a:buChar char="–"/>
                <a:defRPr sz="1400">
                  <a:solidFill>
                    <a:schemeClr val="tx1"/>
                  </a:solidFill>
                  <a:latin typeface="Arial" charset="0"/>
                </a:defRPr>
              </a:lvl2pPr>
              <a:lvl3pPr marL="1143000" indent="-228600">
                <a:spcBef>
                  <a:spcPct val="20000"/>
                </a:spcBef>
                <a:buChar char="•"/>
                <a:defRPr sz="1400">
                  <a:solidFill>
                    <a:schemeClr val="tx1"/>
                  </a:solidFill>
                  <a:latin typeface="Arial" charset="0"/>
                </a:defRPr>
              </a:lvl3pPr>
              <a:lvl4pPr marL="1600200" indent="-228600">
                <a:spcBef>
                  <a:spcPct val="20000"/>
                </a:spcBef>
                <a:buChar char="–"/>
                <a:defRPr sz="1400">
                  <a:solidFill>
                    <a:schemeClr val="tx1"/>
                  </a:solidFill>
                  <a:latin typeface="Arial" charset="0"/>
                </a:defRPr>
              </a:lvl4pPr>
              <a:lvl5pPr marL="2057400" indent="-228600">
                <a:spcBef>
                  <a:spcPct val="20000"/>
                </a:spcBef>
                <a:buChar char="»"/>
                <a:defRPr sz="1200">
                  <a:solidFill>
                    <a:schemeClr val="tx1"/>
                  </a:solidFill>
                  <a:latin typeface="Arial" charset="0"/>
                </a:defRPr>
              </a:lvl5pPr>
              <a:lvl6pPr marL="2514600" indent="-228600" eaLnBrk="0" fontAlgn="base" hangingPunct="0">
                <a:spcBef>
                  <a:spcPct val="20000"/>
                </a:spcBef>
                <a:spcAft>
                  <a:spcPct val="0"/>
                </a:spcAft>
                <a:buChar char="»"/>
                <a:defRPr sz="1200">
                  <a:solidFill>
                    <a:schemeClr val="tx1"/>
                  </a:solidFill>
                  <a:latin typeface="Arial" charset="0"/>
                </a:defRPr>
              </a:lvl6pPr>
              <a:lvl7pPr marL="2971800" indent="-228600" eaLnBrk="0" fontAlgn="base" hangingPunct="0">
                <a:spcBef>
                  <a:spcPct val="20000"/>
                </a:spcBef>
                <a:spcAft>
                  <a:spcPct val="0"/>
                </a:spcAft>
                <a:buChar char="»"/>
                <a:defRPr sz="1200">
                  <a:solidFill>
                    <a:schemeClr val="tx1"/>
                  </a:solidFill>
                  <a:latin typeface="Arial" charset="0"/>
                </a:defRPr>
              </a:lvl7pPr>
              <a:lvl8pPr marL="3429000" indent="-228600" eaLnBrk="0" fontAlgn="base" hangingPunct="0">
                <a:spcBef>
                  <a:spcPct val="20000"/>
                </a:spcBef>
                <a:spcAft>
                  <a:spcPct val="0"/>
                </a:spcAft>
                <a:buChar char="»"/>
                <a:defRPr sz="1200">
                  <a:solidFill>
                    <a:schemeClr val="tx1"/>
                  </a:solidFill>
                  <a:latin typeface="Arial" charset="0"/>
                </a:defRPr>
              </a:lvl8pPr>
              <a:lvl9pPr marL="3886200" indent="-228600" eaLnBrk="0" fontAlgn="base" hangingPunct="0">
                <a:spcBef>
                  <a:spcPct val="20000"/>
                </a:spcBef>
                <a:spcAft>
                  <a:spcPct val="0"/>
                </a:spcAft>
                <a:buChar char="»"/>
                <a:defRPr sz="1200">
                  <a:solidFill>
                    <a:schemeClr val="tx1"/>
                  </a:solidFill>
                  <a:latin typeface="Arial"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Arial"/>
                  <a:ea typeface="+mn-ea"/>
                  <a:cs typeface="+mn-cs"/>
                </a:rPr>
                <a:t>Perceived</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Arial"/>
                  <a:ea typeface="+mn-ea"/>
                  <a:cs typeface="+mn-cs"/>
                </a:rPr>
                <a:t>Value</a:t>
              </a:r>
            </a:p>
          </p:txBody>
        </p:sp>
        <p:sp>
          <p:nvSpPr>
            <p:cNvPr id="39" name="AutoShape 20">
              <a:extLst>
                <a:ext uri="{FF2B5EF4-FFF2-40B4-BE49-F238E27FC236}">
                  <a16:creationId xmlns:a16="http://schemas.microsoft.com/office/drawing/2014/main" id="{39D05504-B82B-CD4A-B9C3-705CCE5570D1}"/>
                </a:ext>
              </a:extLst>
            </p:cNvPr>
            <p:cNvSpPr>
              <a:spLocks noChangeArrowheads="1"/>
            </p:cNvSpPr>
            <p:nvPr/>
          </p:nvSpPr>
          <p:spPr bwMode="auto">
            <a:xfrm>
              <a:off x="8914153" y="2856520"/>
              <a:ext cx="1697497" cy="916559"/>
            </a:xfrm>
            <a:prstGeom prst="roundRect">
              <a:avLst>
                <a:gd name="adj" fmla="val 12495"/>
              </a:avLst>
            </a:prstGeom>
            <a:solidFill>
              <a:srgbClr val="3860BC"/>
            </a:solidFill>
            <a:ln w="12700">
              <a:noFill/>
              <a:round/>
              <a:headEnd/>
              <a:tailEnd/>
            </a:ln>
            <a:effectLst>
              <a:outerShdw blurRad="50800" dist="38100" dir="2700000" algn="tl" rotWithShape="0">
                <a:prstClr val="black">
                  <a:alpha val="40000"/>
                </a:prstClr>
              </a:outerShdw>
            </a:effectLst>
          </p:spPr>
          <p:txBody>
            <a:bodyPr wrap="none" lIns="0" tIns="0" rIns="0" bIns="0" anchor="ctr"/>
            <a:lstStyle>
              <a:lvl1pPr>
                <a:spcBef>
                  <a:spcPct val="20000"/>
                </a:spcBef>
                <a:buChar char="•"/>
                <a:defRPr sz="1600">
                  <a:solidFill>
                    <a:schemeClr val="tx1"/>
                  </a:solidFill>
                  <a:latin typeface="Arial" charset="0"/>
                </a:defRPr>
              </a:lvl1pPr>
              <a:lvl2pPr marL="742950" indent="-285750">
                <a:spcBef>
                  <a:spcPct val="20000"/>
                </a:spcBef>
                <a:buChar char="–"/>
                <a:defRPr sz="1400">
                  <a:solidFill>
                    <a:schemeClr val="tx1"/>
                  </a:solidFill>
                  <a:latin typeface="Arial" charset="0"/>
                </a:defRPr>
              </a:lvl2pPr>
              <a:lvl3pPr marL="1143000" indent="-228600">
                <a:spcBef>
                  <a:spcPct val="20000"/>
                </a:spcBef>
                <a:buChar char="•"/>
                <a:defRPr sz="1400">
                  <a:solidFill>
                    <a:schemeClr val="tx1"/>
                  </a:solidFill>
                  <a:latin typeface="Arial" charset="0"/>
                </a:defRPr>
              </a:lvl3pPr>
              <a:lvl4pPr marL="1600200" indent="-228600">
                <a:spcBef>
                  <a:spcPct val="20000"/>
                </a:spcBef>
                <a:buChar char="–"/>
                <a:defRPr sz="1400">
                  <a:solidFill>
                    <a:schemeClr val="tx1"/>
                  </a:solidFill>
                  <a:latin typeface="Arial" charset="0"/>
                </a:defRPr>
              </a:lvl4pPr>
              <a:lvl5pPr marL="2057400" indent="-228600">
                <a:spcBef>
                  <a:spcPct val="20000"/>
                </a:spcBef>
                <a:buChar char="»"/>
                <a:defRPr sz="1200">
                  <a:solidFill>
                    <a:schemeClr val="tx1"/>
                  </a:solidFill>
                  <a:latin typeface="Arial" charset="0"/>
                </a:defRPr>
              </a:lvl5pPr>
              <a:lvl6pPr marL="2514600" indent="-228600" eaLnBrk="0" fontAlgn="base" hangingPunct="0">
                <a:spcBef>
                  <a:spcPct val="20000"/>
                </a:spcBef>
                <a:spcAft>
                  <a:spcPct val="0"/>
                </a:spcAft>
                <a:buChar char="»"/>
                <a:defRPr sz="1200">
                  <a:solidFill>
                    <a:schemeClr val="tx1"/>
                  </a:solidFill>
                  <a:latin typeface="Arial" charset="0"/>
                </a:defRPr>
              </a:lvl6pPr>
              <a:lvl7pPr marL="2971800" indent="-228600" eaLnBrk="0" fontAlgn="base" hangingPunct="0">
                <a:spcBef>
                  <a:spcPct val="20000"/>
                </a:spcBef>
                <a:spcAft>
                  <a:spcPct val="0"/>
                </a:spcAft>
                <a:buChar char="»"/>
                <a:defRPr sz="1200">
                  <a:solidFill>
                    <a:schemeClr val="tx1"/>
                  </a:solidFill>
                  <a:latin typeface="Arial" charset="0"/>
                </a:defRPr>
              </a:lvl7pPr>
              <a:lvl8pPr marL="3429000" indent="-228600" eaLnBrk="0" fontAlgn="base" hangingPunct="0">
                <a:spcBef>
                  <a:spcPct val="20000"/>
                </a:spcBef>
                <a:spcAft>
                  <a:spcPct val="0"/>
                </a:spcAft>
                <a:buChar char="»"/>
                <a:defRPr sz="1200">
                  <a:solidFill>
                    <a:schemeClr val="tx1"/>
                  </a:solidFill>
                  <a:latin typeface="Arial" charset="0"/>
                </a:defRPr>
              </a:lvl8pPr>
              <a:lvl9pPr marL="3886200" indent="-228600" eaLnBrk="0" fontAlgn="base" hangingPunct="0">
                <a:spcBef>
                  <a:spcPct val="20000"/>
                </a:spcBef>
                <a:spcAft>
                  <a:spcPct val="0"/>
                </a:spcAft>
                <a:buChar char="»"/>
                <a:defRPr sz="1200">
                  <a:solidFill>
                    <a:schemeClr val="tx1"/>
                  </a:solidFill>
                  <a:latin typeface="Arial"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Arial"/>
                  <a:ea typeface="+mn-ea"/>
                  <a:cs typeface="+mn-cs"/>
                </a:rPr>
                <a:t>Customer</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Arial"/>
                  <a:ea typeface="+mn-ea"/>
                  <a:cs typeface="+mn-cs"/>
                </a:rPr>
                <a:t>Complaints</a:t>
              </a:r>
            </a:p>
          </p:txBody>
        </p:sp>
        <p:sp>
          <p:nvSpPr>
            <p:cNvPr id="40" name="AutoShape 21">
              <a:extLst>
                <a:ext uri="{FF2B5EF4-FFF2-40B4-BE49-F238E27FC236}">
                  <a16:creationId xmlns:a16="http://schemas.microsoft.com/office/drawing/2014/main" id="{10FE7394-5DB8-424E-8D86-5E7C66CD7957}"/>
                </a:ext>
              </a:extLst>
            </p:cNvPr>
            <p:cNvSpPr>
              <a:spLocks noChangeArrowheads="1"/>
            </p:cNvSpPr>
            <p:nvPr/>
          </p:nvSpPr>
          <p:spPr bwMode="auto">
            <a:xfrm>
              <a:off x="8893339" y="4460113"/>
              <a:ext cx="1697496" cy="929782"/>
            </a:xfrm>
            <a:prstGeom prst="roundRect">
              <a:avLst>
                <a:gd name="adj" fmla="val 12495"/>
              </a:avLst>
            </a:prstGeom>
            <a:solidFill>
              <a:srgbClr val="3860BC"/>
            </a:solidFill>
            <a:ln w="12700">
              <a:noFill/>
              <a:round/>
              <a:headEnd/>
              <a:tailEnd/>
            </a:ln>
            <a:effectLst>
              <a:outerShdw blurRad="50800" dist="38100" dir="2700000" algn="tl" rotWithShape="0">
                <a:prstClr val="black">
                  <a:alpha val="40000"/>
                </a:prstClr>
              </a:outerShdw>
            </a:effectLst>
          </p:spPr>
          <p:txBody>
            <a:bodyPr wrap="none" lIns="0" tIns="0" rIns="0" bIns="0" anchor="ctr"/>
            <a:lstStyle>
              <a:lvl1pPr>
                <a:spcBef>
                  <a:spcPct val="20000"/>
                </a:spcBef>
                <a:buChar char="•"/>
                <a:defRPr sz="1600">
                  <a:solidFill>
                    <a:schemeClr val="tx1"/>
                  </a:solidFill>
                  <a:latin typeface="Arial" charset="0"/>
                </a:defRPr>
              </a:lvl1pPr>
              <a:lvl2pPr marL="742950" indent="-285750">
                <a:spcBef>
                  <a:spcPct val="20000"/>
                </a:spcBef>
                <a:buChar char="–"/>
                <a:defRPr sz="1400">
                  <a:solidFill>
                    <a:schemeClr val="tx1"/>
                  </a:solidFill>
                  <a:latin typeface="Arial" charset="0"/>
                </a:defRPr>
              </a:lvl2pPr>
              <a:lvl3pPr marL="1143000" indent="-228600">
                <a:spcBef>
                  <a:spcPct val="20000"/>
                </a:spcBef>
                <a:buChar char="•"/>
                <a:defRPr sz="1400">
                  <a:solidFill>
                    <a:schemeClr val="tx1"/>
                  </a:solidFill>
                  <a:latin typeface="Arial" charset="0"/>
                </a:defRPr>
              </a:lvl3pPr>
              <a:lvl4pPr marL="1600200" indent="-228600">
                <a:spcBef>
                  <a:spcPct val="20000"/>
                </a:spcBef>
                <a:buChar char="–"/>
                <a:defRPr sz="1400">
                  <a:solidFill>
                    <a:schemeClr val="tx1"/>
                  </a:solidFill>
                  <a:latin typeface="Arial" charset="0"/>
                </a:defRPr>
              </a:lvl4pPr>
              <a:lvl5pPr marL="2057400" indent="-228600">
                <a:spcBef>
                  <a:spcPct val="20000"/>
                </a:spcBef>
                <a:buChar char="»"/>
                <a:defRPr sz="1200">
                  <a:solidFill>
                    <a:schemeClr val="tx1"/>
                  </a:solidFill>
                  <a:latin typeface="Arial" charset="0"/>
                </a:defRPr>
              </a:lvl5pPr>
              <a:lvl6pPr marL="2514600" indent="-228600" eaLnBrk="0" fontAlgn="base" hangingPunct="0">
                <a:spcBef>
                  <a:spcPct val="20000"/>
                </a:spcBef>
                <a:spcAft>
                  <a:spcPct val="0"/>
                </a:spcAft>
                <a:buChar char="»"/>
                <a:defRPr sz="1200">
                  <a:solidFill>
                    <a:schemeClr val="tx1"/>
                  </a:solidFill>
                  <a:latin typeface="Arial" charset="0"/>
                </a:defRPr>
              </a:lvl6pPr>
              <a:lvl7pPr marL="2971800" indent="-228600" eaLnBrk="0" fontAlgn="base" hangingPunct="0">
                <a:spcBef>
                  <a:spcPct val="20000"/>
                </a:spcBef>
                <a:spcAft>
                  <a:spcPct val="0"/>
                </a:spcAft>
                <a:buChar char="»"/>
                <a:defRPr sz="1200">
                  <a:solidFill>
                    <a:schemeClr val="tx1"/>
                  </a:solidFill>
                  <a:latin typeface="Arial" charset="0"/>
                </a:defRPr>
              </a:lvl7pPr>
              <a:lvl8pPr marL="3429000" indent="-228600" eaLnBrk="0" fontAlgn="base" hangingPunct="0">
                <a:spcBef>
                  <a:spcPct val="20000"/>
                </a:spcBef>
                <a:spcAft>
                  <a:spcPct val="0"/>
                </a:spcAft>
                <a:buChar char="»"/>
                <a:defRPr sz="1200">
                  <a:solidFill>
                    <a:schemeClr val="tx1"/>
                  </a:solidFill>
                  <a:latin typeface="Arial" charset="0"/>
                </a:defRPr>
              </a:lvl8pPr>
              <a:lvl9pPr marL="3886200" indent="-228600" eaLnBrk="0" fontAlgn="base" hangingPunct="0">
                <a:spcBef>
                  <a:spcPct val="20000"/>
                </a:spcBef>
                <a:spcAft>
                  <a:spcPct val="0"/>
                </a:spcAft>
                <a:buChar char="»"/>
                <a:defRPr sz="1200">
                  <a:solidFill>
                    <a:schemeClr val="tx1"/>
                  </a:solidFill>
                  <a:latin typeface="Arial"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Arial"/>
                  <a:ea typeface="+mn-ea"/>
                  <a:cs typeface="+mn-cs"/>
                </a:rPr>
                <a:t>Customer</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Arial"/>
                  <a:ea typeface="+mn-ea"/>
                  <a:cs typeface="+mn-cs"/>
                </a:rPr>
                <a:t>Loyalty</a:t>
              </a:r>
            </a:p>
          </p:txBody>
        </p:sp>
        <p:sp>
          <p:nvSpPr>
            <p:cNvPr id="41" name="AutoShape 31">
              <a:extLst>
                <a:ext uri="{FF2B5EF4-FFF2-40B4-BE49-F238E27FC236}">
                  <a16:creationId xmlns:a16="http://schemas.microsoft.com/office/drawing/2014/main" id="{44051377-91B5-BE49-8587-49249E04CCD6}"/>
                </a:ext>
              </a:extLst>
            </p:cNvPr>
            <p:cNvSpPr>
              <a:spLocks noChangeArrowheads="1"/>
            </p:cNvSpPr>
            <p:nvPr/>
          </p:nvSpPr>
          <p:spPr bwMode="auto">
            <a:xfrm>
              <a:off x="6354824" y="3433428"/>
              <a:ext cx="1693084" cy="1365695"/>
            </a:xfrm>
            <a:prstGeom prst="roundRect">
              <a:avLst>
                <a:gd name="adj" fmla="val 12495"/>
              </a:avLst>
            </a:prstGeom>
            <a:solidFill>
              <a:srgbClr val="006F82"/>
            </a:solidFill>
            <a:ln w="12700">
              <a:noFill/>
              <a:round/>
              <a:headEnd/>
              <a:tailEnd/>
            </a:ln>
            <a:effectLst>
              <a:outerShdw blurRad="50800" dist="38100" dir="2700000" algn="tl" rotWithShape="0">
                <a:prstClr val="black">
                  <a:alpha val="40000"/>
                </a:prstClr>
              </a:outerShdw>
            </a:effectLst>
          </p:spPr>
          <p:txBody>
            <a:bodyPr wrap="none" lIns="0" tIns="0" rIns="0" bIns="0" anchor="ctr"/>
            <a:lstStyle>
              <a:lvl1pPr>
                <a:spcBef>
                  <a:spcPct val="20000"/>
                </a:spcBef>
                <a:buChar char="•"/>
                <a:defRPr sz="1600">
                  <a:solidFill>
                    <a:schemeClr val="tx1"/>
                  </a:solidFill>
                  <a:latin typeface="Arial" charset="0"/>
                </a:defRPr>
              </a:lvl1pPr>
              <a:lvl2pPr marL="742950" indent="-285750">
                <a:spcBef>
                  <a:spcPct val="20000"/>
                </a:spcBef>
                <a:buChar char="–"/>
                <a:defRPr sz="1400">
                  <a:solidFill>
                    <a:schemeClr val="tx1"/>
                  </a:solidFill>
                  <a:latin typeface="Arial" charset="0"/>
                </a:defRPr>
              </a:lvl2pPr>
              <a:lvl3pPr marL="1143000" indent="-228600">
                <a:spcBef>
                  <a:spcPct val="20000"/>
                </a:spcBef>
                <a:buChar char="•"/>
                <a:defRPr sz="1400">
                  <a:solidFill>
                    <a:schemeClr val="tx1"/>
                  </a:solidFill>
                  <a:latin typeface="Arial" charset="0"/>
                </a:defRPr>
              </a:lvl3pPr>
              <a:lvl4pPr marL="1600200" indent="-228600">
                <a:spcBef>
                  <a:spcPct val="20000"/>
                </a:spcBef>
                <a:buChar char="–"/>
                <a:defRPr sz="1400">
                  <a:solidFill>
                    <a:schemeClr val="tx1"/>
                  </a:solidFill>
                  <a:latin typeface="Arial" charset="0"/>
                </a:defRPr>
              </a:lvl4pPr>
              <a:lvl5pPr marL="2057400" indent="-228600">
                <a:spcBef>
                  <a:spcPct val="20000"/>
                </a:spcBef>
                <a:buChar char="»"/>
                <a:defRPr sz="1200">
                  <a:solidFill>
                    <a:schemeClr val="tx1"/>
                  </a:solidFill>
                  <a:latin typeface="Arial" charset="0"/>
                </a:defRPr>
              </a:lvl5pPr>
              <a:lvl6pPr marL="2514600" indent="-228600" eaLnBrk="0" fontAlgn="base" hangingPunct="0">
                <a:spcBef>
                  <a:spcPct val="20000"/>
                </a:spcBef>
                <a:spcAft>
                  <a:spcPct val="0"/>
                </a:spcAft>
                <a:buChar char="»"/>
                <a:defRPr sz="1200">
                  <a:solidFill>
                    <a:schemeClr val="tx1"/>
                  </a:solidFill>
                  <a:latin typeface="Arial" charset="0"/>
                </a:defRPr>
              </a:lvl6pPr>
              <a:lvl7pPr marL="2971800" indent="-228600" eaLnBrk="0" fontAlgn="base" hangingPunct="0">
                <a:spcBef>
                  <a:spcPct val="20000"/>
                </a:spcBef>
                <a:spcAft>
                  <a:spcPct val="0"/>
                </a:spcAft>
                <a:buChar char="»"/>
                <a:defRPr sz="1200">
                  <a:solidFill>
                    <a:schemeClr val="tx1"/>
                  </a:solidFill>
                  <a:latin typeface="Arial" charset="0"/>
                </a:defRPr>
              </a:lvl7pPr>
              <a:lvl8pPr marL="3429000" indent="-228600" eaLnBrk="0" fontAlgn="base" hangingPunct="0">
                <a:spcBef>
                  <a:spcPct val="20000"/>
                </a:spcBef>
                <a:spcAft>
                  <a:spcPct val="0"/>
                </a:spcAft>
                <a:buChar char="»"/>
                <a:defRPr sz="1200">
                  <a:solidFill>
                    <a:schemeClr val="tx1"/>
                  </a:solidFill>
                  <a:latin typeface="Arial" charset="0"/>
                </a:defRPr>
              </a:lvl8pPr>
              <a:lvl9pPr marL="3886200" indent="-228600" eaLnBrk="0" fontAlgn="base" hangingPunct="0">
                <a:spcBef>
                  <a:spcPct val="20000"/>
                </a:spcBef>
                <a:spcAft>
                  <a:spcPct val="0"/>
                </a:spcAft>
                <a:buChar char="»"/>
                <a:defRPr sz="1200">
                  <a:solidFill>
                    <a:schemeClr val="tx1"/>
                  </a:solidFill>
                  <a:latin typeface="Arial"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a:ln>
                    <a:noFill/>
                  </a:ln>
                  <a:solidFill>
                    <a:srgbClr val="FFFFFF"/>
                  </a:solidFill>
                  <a:effectLst/>
                  <a:uLnTx/>
                  <a:uFillTx/>
                  <a:latin typeface="Arial"/>
                  <a:ea typeface="+mn-ea"/>
                  <a:cs typeface="+mn-cs"/>
                </a:rPr>
                <a:t>Customer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a:ln>
                    <a:noFill/>
                  </a:ln>
                  <a:solidFill>
                    <a:srgbClr val="FFFFFF"/>
                  </a:solidFill>
                  <a:effectLst/>
                  <a:uLnTx/>
                  <a:uFillTx/>
                  <a:latin typeface="Arial"/>
                  <a:ea typeface="+mn-ea"/>
                  <a:cs typeface="+mn-cs"/>
                </a:rPr>
                <a:t>Satisfaction</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a:ln>
                    <a:noFill/>
                  </a:ln>
                  <a:solidFill>
                    <a:srgbClr val="FFFFFF"/>
                  </a:solidFill>
                  <a:effectLst/>
                  <a:uLnTx/>
                  <a:uFillTx/>
                  <a:latin typeface="Arial"/>
                  <a:ea typeface="+mn-ea"/>
                  <a:cs typeface="+mn-cs"/>
                </a:rPr>
                <a:t>(ACSI)</a:t>
              </a:r>
            </a:p>
          </p:txBody>
        </p:sp>
        <p:sp>
          <p:nvSpPr>
            <p:cNvPr id="42" name="AutoShape 18">
              <a:extLst>
                <a:ext uri="{FF2B5EF4-FFF2-40B4-BE49-F238E27FC236}">
                  <a16:creationId xmlns:a16="http://schemas.microsoft.com/office/drawing/2014/main" id="{38C90286-8E29-B940-B3F4-A84677004CC8}"/>
                </a:ext>
              </a:extLst>
            </p:cNvPr>
            <p:cNvSpPr>
              <a:spLocks noChangeArrowheads="1"/>
            </p:cNvSpPr>
            <p:nvPr/>
          </p:nvSpPr>
          <p:spPr bwMode="auto">
            <a:xfrm>
              <a:off x="2121829" y="4493014"/>
              <a:ext cx="1798638" cy="924718"/>
            </a:xfrm>
            <a:prstGeom prst="roundRect">
              <a:avLst>
                <a:gd name="adj" fmla="val 12495"/>
              </a:avLst>
            </a:prstGeom>
            <a:solidFill>
              <a:srgbClr val="002F61"/>
            </a:solidFill>
            <a:ln w="12700">
              <a:noFill/>
              <a:round/>
              <a:headEnd/>
              <a:tailEnd/>
            </a:ln>
            <a:effectLst>
              <a:outerShdw blurRad="50800" dist="38100" dir="2700000" algn="tl" rotWithShape="0">
                <a:prstClr val="black">
                  <a:alpha val="40000"/>
                </a:prstClr>
              </a:outerShdw>
            </a:effectLst>
          </p:spPr>
          <p:txBody>
            <a:bodyPr wrap="none" lIns="0" tIns="0" rIns="0" bIns="0" anchor="ctr"/>
            <a:lstStyle>
              <a:lvl1pPr>
                <a:spcBef>
                  <a:spcPct val="20000"/>
                </a:spcBef>
                <a:buChar char="•"/>
                <a:defRPr sz="1600">
                  <a:solidFill>
                    <a:schemeClr val="tx1"/>
                  </a:solidFill>
                  <a:latin typeface="Arial" charset="0"/>
                </a:defRPr>
              </a:lvl1pPr>
              <a:lvl2pPr marL="742950" indent="-285750">
                <a:spcBef>
                  <a:spcPct val="20000"/>
                </a:spcBef>
                <a:buChar char="–"/>
                <a:defRPr sz="1400">
                  <a:solidFill>
                    <a:schemeClr val="tx1"/>
                  </a:solidFill>
                  <a:latin typeface="Arial" charset="0"/>
                </a:defRPr>
              </a:lvl2pPr>
              <a:lvl3pPr marL="1143000" indent="-228600">
                <a:spcBef>
                  <a:spcPct val="20000"/>
                </a:spcBef>
                <a:buChar char="•"/>
                <a:defRPr sz="1400">
                  <a:solidFill>
                    <a:schemeClr val="tx1"/>
                  </a:solidFill>
                  <a:latin typeface="Arial" charset="0"/>
                </a:defRPr>
              </a:lvl3pPr>
              <a:lvl4pPr marL="1600200" indent="-228600">
                <a:spcBef>
                  <a:spcPct val="20000"/>
                </a:spcBef>
                <a:buChar char="–"/>
                <a:defRPr sz="1400">
                  <a:solidFill>
                    <a:schemeClr val="tx1"/>
                  </a:solidFill>
                  <a:latin typeface="Arial" charset="0"/>
                </a:defRPr>
              </a:lvl4pPr>
              <a:lvl5pPr marL="2057400" indent="-228600">
                <a:spcBef>
                  <a:spcPct val="20000"/>
                </a:spcBef>
                <a:buChar char="»"/>
                <a:defRPr sz="1200">
                  <a:solidFill>
                    <a:schemeClr val="tx1"/>
                  </a:solidFill>
                  <a:latin typeface="Arial" charset="0"/>
                </a:defRPr>
              </a:lvl5pPr>
              <a:lvl6pPr marL="2514600" indent="-228600" eaLnBrk="0" fontAlgn="base" hangingPunct="0">
                <a:spcBef>
                  <a:spcPct val="20000"/>
                </a:spcBef>
                <a:spcAft>
                  <a:spcPct val="0"/>
                </a:spcAft>
                <a:buChar char="»"/>
                <a:defRPr sz="1200">
                  <a:solidFill>
                    <a:schemeClr val="tx1"/>
                  </a:solidFill>
                  <a:latin typeface="Arial" charset="0"/>
                </a:defRPr>
              </a:lvl6pPr>
              <a:lvl7pPr marL="2971800" indent="-228600" eaLnBrk="0" fontAlgn="base" hangingPunct="0">
                <a:spcBef>
                  <a:spcPct val="20000"/>
                </a:spcBef>
                <a:spcAft>
                  <a:spcPct val="0"/>
                </a:spcAft>
                <a:buChar char="»"/>
                <a:defRPr sz="1200">
                  <a:solidFill>
                    <a:schemeClr val="tx1"/>
                  </a:solidFill>
                  <a:latin typeface="Arial" charset="0"/>
                </a:defRPr>
              </a:lvl7pPr>
              <a:lvl8pPr marL="3429000" indent="-228600" eaLnBrk="0" fontAlgn="base" hangingPunct="0">
                <a:spcBef>
                  <a:spcPct val="20000"/>
                </a:spcBef>
                <a:spcAft>
                  <a:spcPct val="0"/>
                </a:spcAft>
                <a:buChar char="»"/>
                <a:defRPr sz="1200">
                  <a:solidFill>
                    <a:schemeClr val="tx1"/>
                  </a:solidFill>
                  <a:latin typeface="Arial" charset="0"/>
                </a:defRPr>
              </a:lvl8pPr>
              <a:lvl9pPr marL="3886200" indent="-228600" eaLnBrk="0" fontAlgn="base" hangingPunct="0">
                <a:spcBef>
                  <a:spcPct val="20000"/>
                </a:spcBef>
                <a:spcAft>
                  <a:spcPct val="0"/>
                </a:spcAft>
                <a:buChar char="»"/>
                <a:defRPr sz="1200">
                  <a:solidFill>
                    <a:schemeClr val="tx1"/>
                  </a:solidFill>
                  <a:latin typeface="Arial"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Arial"/>
                  <a:ea typeface="+mn-ea"/>
                  <a:cs typeface="+mn-cs"/>
                </a:rPr>
                <a:t>Customer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Arial"/>
                  <a:ea typeface="+mn-ea"/>
                  <a:cs typeface="+mn-cs"/>
                </a:rPr>
                <a:t>Expectations</a:t>
              </a:r>
            </a:p>
          </p:txBody>
        </p:sp>
        <p:sp>
          <p:nvSpPr>
            <p:cNvPr id="43" name="Line 15">
              <a:extLst>
                <a:ext uri="{FF2B5EF4-FFF2-40B4-BE49-F238E27FC236}">
                  <a16:creationId xmlns:a16="http://schemas.microsoft.com/office/drawing/2014/main" id="{B9790545-1DFD-8C41-B22C-4D5DD5E092AE}"/>
                </a:ext>
              </a:extLst>
            </p:cNvPr>
            <p:cNvSpPr>
              <a:spLocks noChangeShapeType="1"/>
            </p:cNvSpPr>
            <p:nvPr/>
          </p:nvSpPr>
          <p:spPr bwMode="auto">
            <a:xfrm flipV="1">
              <a:off x="3942889" y="4381417"/>
              <a:ext cx="231336" cy="180267"/>
            </a:xfrm>
            <a:prstGeom prst="line">
              <a:avLst/>
            </a:prstGeom>
            <a:noFill/>
            <a:ln w="254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Arial"/>
                <a:ea typeface="+mn-ea"/>
                <a:cs typeface="+mn-cs"/>
              </a:endParaRPr>
            </a:p>
          </p:txBody>
        </p:sp>
        <p:sp>
          <p:nvSpPr>
            <p:cNvPr id="46" name="Rectangle 24">
              <a:extLst>
                <a:ext uri="{FF2B5EF4-FFF2-40B4-BE49-F238E27FC236}">
                  <a16:creationId xmlns:a16="http://schemas.microsoft.com/office/drawing/2014/main" id="{4BF449E1-C139-8E4E-BE9F-9869B87AC71A}"/>
                </a:ext>
              </a:extLst>
            </p:cNvPr>
            <p:cNvSpPr>
              <a:spLocks noChangeArrowheads="1"/>
            </p:cNvSpPr>
            <p:nvPr/>
          </p:nvSpPr>
          <p:spPr bwMode="auto">
            <a:xfrm>
              <a:off x="2363825" y="5482075"/>
              <a:ext cx="12641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114300" indent="-114300">
                <a:spcBef>
                  <a:spcPct val="20000"/>
                </a:spcBef>
                <a:buChar char="•"/>
                <a:defRPr sz="1600">
                  <a:solidFill>
                    <a:schemeClr val="tx1"/>
                  </a:solidFill>
                  <a:latin typeface="Arial" panose="020B0604020202020204" pitchFamily="34" charset="0"/>
                </a:defRPr>
              </a:lvl1pPr>
              <a:lvl2pPr marL="742950" indent="-285750">
                <a:spcBef>
                  <a:spcPct val="20000"/>
                </a:spcBef>
                <a:buChar char="–"/>
                <a:defRPr sz="1400">
                  <a:solidFill>
                    <a:schemeClr val="tx1"/>
                  </a:solidFill>
                  <a:latin typeface="Arial" panose="020B0604020202020204" pitchFamily="34" charset="0"/>
                </a:defRPr>
              </a:lvl2pPr>
              <a:lvl3pPr marL="1143000" indent="-228600">
                <a:spcBef>
                  <a:spcPct val="20000"/>
                </a:spcBef>
                <a:buChar char="•"/>
                <a:defRPr sz="1400">
                  <a:solidFill>
                    <a:schemeClr val="tx1"/>
                  </a:solidFill>
                  <a:latin typeface="Arial" panose="020B0604020202020204" pitchFamily="34" charset="0"/>
                </a:defRPr>
              </a:lvl3pPr>
              <a:lvl4pPr marL="1600200" indent="-228600">
                <a:spcBef>
                  <a:spcPct val="20000"/>
                </a:spcBef>
                <a:buChar char="–"/>
                <a:defRPr sz="1400">
                  <a:solidFill>
                    <a:schemeClr val="tx1"/>
                  </a:solidFill>
                  <a:latin typeface="Arial" panose="020B0604020202020204" pitchFamily="34" charset="0"/>
                </a:defRPr>
              </a:lvl4pPr>
              <a:lvl5pPr marL="2057400" indent="-228600">
                <a:spcBef>
                  <a:spcPct val="20000"/>
                </a:spcBef>
                <a:buChar cha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defRPr>
              </a:lvl9pPr>
            </a:lstStyle>
            <a:p>
              <a:pPr marL="114300" marR="0" lvl="0" indent="-114300" algn="ctr" defTabSz="914400" rtl="0" eaLnBrk="1" fontAlgn="auto" latinLnBrk="0" hangingPunct="1">
                <a:lnSpc>
                  <a:spcPct val="100000"/>
                </a:lnSpc>
                <a:spcBef>
                  <a:spcPct val="0"/>
                </a:spcBef>
                <a:spcAft>
                  <a:spcPts val="0"/>
                </a:spcAft>
                <a:buClrTx/>
                <a:buSzTx/>
                <a:buFontTx/>
                <a:buChar char="•"/>
                <a:tabLst/>
                <a:defRPr/>
              </a:pPr>
              <a:r>
                <a:rPr kumimoji="0" lang="en-US" altLang="en-US" sz="1400" b="0" i="0" u="none" strike="noStrike" kern="1200" cap="none" spc="0" normalizeH="0" baseline="0" noProof="0">
                  <a:ln>
                    <a:noFill/>
                  </a:ln>
                  <a:solidFill>
                    <a:srgbClr val="002E62"/>
                  </a:solidFill>
                  <a:effectLst/>
                  <a:uLnTx/>
                  <a:uFillTx/>
                  <a:latin typeface="Arial"/>
                  <a:ea typeface="+mn-ea"/>
                  <a:cs typeface="+mn-cs"/>
                </a:rPr>
                <a:t>Overall</a:t>
              </a:r>
            </a:p>
            <a:p>
              <a:pPr marL="114300" marR="0" lvl="0" indent="-114300" algn="ctr" defTabSz="914400" rtl="0" eaLnBrk="1" fontAlgn="auto" latinLnBrk="0" hangingPunct="1">
                <a:lnSpc>
                  <a:spcPct val="100000"/>
                </a:lnSpc>
                <a:spcBef>
                  <a:spcPct val="0"/>
                </a:spcBef>
                <a:spcAft>
                  <a:spcPts val="0"/>
                </a:spcAft>
                <a:buClrTx/>
                <a:buSzTx/>
                <a:buFontTx/>
                <a:buChar char="•"/>
                <a:tabLst/>
                <a:defRPr/>
              </a:pPr>
              <a:r>
                <a:rPr kumimoji="0" lang="en-US" altLang="en-US" sz="1400" b="0" i="0" u="none" strike="noStrike" kern="1200" cap="none" spc="0" normalizeH="0" baseline="0" noProof="0">
                  <a:ln>
                    <a:noFill/>
                  </a:ln>
                  <a:solidFill>
                    <a:srgbClr val="002E62"/>
                  </a:solidFill>
                  <a:effectLst/>
                  <a:uLnTx/>
                  <a:uFillTx/>
                  <a:latin typeface="Arial"/>
                  <a:ea typeface="+mn-ea"/>
                  <a:cs typeface="+mn-cs"/>
                </a:rPr>
                <a:t>Customization</a:t>
              </a:r>
            </a:p>
            <a:p>
              <a:pPr marL="114300" marR="0" lvl="0" indent="-114300" algn="ctr" defTabSz="914400" rtl="0" eaLnBrk="1" fontAlgn="auto" latinLnBrk="0" hangingPunct="1">
                <a:lnSpc>
                  <a:spcPct val="100000"/>
                </a:lnSpc>
                <a:spcBef>
                  <a:spcPct val="0"/>
                </a:spcBef>
                <a:spcAft>
                  <a:spcPts val="0"/>
                </a:spcAft>
                <a:buClrTx/>
                <a:buSzTx/>
                <a:buFontTx/>
                <a:buChar char="•"/>
                <a:tabLst/>
                <a:defRPr/>
              </a:pPr>
              <a:r>
                <a:rPr kumimoji="0" lang="en-US" altLang="en-US" sz="1400" b="0" i="0" u="none" strike="noStrike" kern="1200" cap="none" spc="0" normalizeH="0" baseline="0" noProof="0">
                  <a:ln>
                    <a:noFill/>
                  </a:ln>
                  <a:solidFill>
                    <a:srgbClr val="002E62"/>
                  </a:solidFill>
                  <a:effectLst/>
                  <a:uLnTx/>
                  <a:uFillTx/>
                  <a:latin typeface="Arial"/>
                  <a:ea typeface="+mn-ea"/>
                  <a:cs typeface="+mn-cs"/>
                </a:rPr>
                <a:t>Reliability</a:t>
              </a:r>
            </a:p>
          </p:txBody>
        </p:sp>
        <p:sp>
          <p:nvSpPr>
            <p:cNvPr id="47" name="Rectangle 25">
              <a:extLst>
                <a:ext uri="{FF2B5EF4-FFF2-40B4-BE49-F238E27FC236}">
                  <a16:creationId xmlns:a16="http://schemas.microsoft.com/office/drawing/2014/main" id="{F24A6D61-C1A4-3D49-8E2D-17566A94D91F}"/>
                </a:ext>
              </a:extLst>
            </p:cNvPr>
            <p:cNvSpPr>
              <a:spLocks noChangeArrowheads="1"/>
            </p:cNvSpPr>
            <p:nvPr/>
          </p:nvSpPr>
          <p:spPr bwMode="auto">
            <a:xfrm>
              <a:off x="4279809" y="4581319"/>
              <a:ext cx="16550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114300" indent="-114300">
                <a:spcBef>
                  <a:spcPct val="20000"/>
                </a:spcBef>
                <a:buChar char="•"/>
                <a:defRPr sz="1600">
                  <a:solidFill>
                    <a:schemeClr val="tx1"/>
                  </a:solidFill>
                  <a:latin typeface="Arial" panose="020B0604020202020204" pitchFamily="34" charset="0"/>
                </a:defRPr>
              </a:lvl1pPr>
              <a:lvl2pPr marL="742950" indent="-285750">
                <a:spcBef>
                  <a:spcPct val="20000"/>
                </a:spcBef>
                <a:buChar char="–"/>
                <a:defRPr sz="1400">
                  <a:solidFill>
                    <a:schemeClr val="tx1"/>
                  </a:solidFill>
                  <a:latin typeface="Arial" panose="020B0604020202020204" pitchFamily="34" charset="0"/>
                </a:defRPr>
              </a:lvl2pPr>
              <a:lvl3pPr marL="1143000" indent="-228600">
                <a:spcBef>
                  <a:spcPct val="20000"/>
                </a:spcBef>
                <a:buChar char="•"/>
                <a:defRPr sz="1400">
                  <a:solidFill>
                    <a:schemeClr val="tx1"/>
                  </a:solidFill>
                  <a:latin typeface="Arial" panose="020B0604020202020204" pitchFamily="34" charset="0"/>
                </a:defRPr>
              </a:lvl3pPr>
              <a:lvl4pPr marL="1600200" indent="-228600">
                <a:spcBef>
                  <a:spcPct val="20000"/>
                </a:spcBef>
                <a:buChar char="–"/>
                <a:defRPr sz="1400">
                  <a:solidFill>
                    <a:schemeClr val="tx1"/>
                  </a:solidFill>
                  <a:latin typeface="Arial" panose="020B0604020202020204" pitchFamily="34" charset="0"/>
                </a:defRPr>
              </a:lvl4pPr>
              <a:lvl5pPr marL="2057400" indent="-228600">
                <a:spcBef>
                  <a:spcPct val="20000"/>
                </a:spcBef>
                <a:buChar cha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defRPr>
              </a:lvl9pPr>
            </a:lstStyle>
            <a:p>
              <a:pPr marL="114300" marR="0" lvl="0" indent="-114300" algn="l" defTabSz="914400" rtl="0" eaLnBrk="1" fontAlgn="auto" latinLnBrk="0" hangingPunct="1">
                <a:lnSpc>
                  <a:spcPct val="100000"/>
                </a:lnSpc>
                <a:spcBef>
                  <a:spcPct val="0"/>
                </a:spcBef>
                <a:spcAft>
                  <a:spcPts val="0"/>
                </a:spcAft>
                <a:buClrTx/>
                <a:buSzTx/>
                <a:buFontTx/>
                <a:buChar char="•"/>
                <a:tabLst/>
                <a:defRPr/>
              </a:pPr>
              <a:r>
                <a:rPr kumimoji="0" lang="en-US" altLang="en-US" sz="1400" b="0" i="0" u="none" strike="noStrike" kern="1200" cap="none" spc="0" normalizeH="0" baseline="0" noProof="0">
                  <a:ln>
                    <a:noFill/>
                  </a:ln>
                  <a:solidFill>
                    <a:srgbClr val="002E62"/>
                  </a:solidFill>
                  <a:effectLst/>
                  <a:uLnTx/>
                  <a:uFillTx/>
                  <a:latin typeface="Arial"/>
                  <a:ea typeface="+mn-ea"/>
                  <a:cs typeface="+mn-cs"/>
                </a:rPr>
                <a:t>Price Given Quality</a:t>
              </a:r>
            </a:p>
            <a:p>
              <a:pPr marL="114300" marR="0" lvl="0" indent="-114300" algn="l" defTabSz="914400" rtl="0" eaLnBrk="1" fontAlgn="auto" latinLnBrk="0" hangingPunct="1">
                <a:lnSpc>
                  <a:spcPct val="100000"/>
                </a:lnSpc>
                <a:spcBef>
                  <a:spcPct val="0"/>
                </a:spcBef>
                <a:spcAft>
                  <a:spcPts val="0"/>
                </a:spcAft>
                <a:buClrTx/>
                <a:buSzTx/>
                <a:buFontTx/>
                <a:buChar char="•"/>
                <a:tabLst/>
                <a:defRPr/>
              </a:pPr>
              <a:r>
                <a:rPr kumimoji="0" lang="en-US" altLang="en-US" sz="1400" b="0" i="0" u="none" strike="noStrike" kern="1200" cap="none" spc="0" normalizeH="0" baseline="0" noProof="0">
                  <a:ln>
                    <a:noFill/>
                  </a:ln>
                  <a:solidFill>
                    <a:srgbClr val="002E62"/>
                  </a:solidFill>
                  <a:effectLst/>
                  <a:uLnTx/>
                  <a:uFillTx/>
                  <a:latin typeface="Arial"/>
                  <a:ea typeface="+mn-ea"/>
                  <a:cs typeface="+mn-cs"/>
                </a:rPr>
                <a:t>Quality Given Price</a:t>
              </a:r>
            </a:p>
          </p:txBody>
        </p:sp>
        <p:sp>
          <p:nvSpPr>
            <p:cNvPr id="48" name="Rectangle 47">
              <a:extLst>
                <a:ext uri="{FF2B5EF4-FFF2-40B4-BE49-F238E27FC236}">
                  <a16:creationId xmlns:a16="http://schemas.microsoft.com/office/drawing/2014/main" id="{7631C2A7-B1CD-8947-8D57-4050C42119E6}"/>
                </a:ext>
              </a:extLst>
            </p:cNvPr>
            <p:cNvSpPr>
              <a:spLocks noChangeArrowheads="1"/>
            </p:cNvSpPr>
            <p:nvPr/>
          </p:nvSpPr>
          <p:spPr bwMode="auto">
            <a:xfrm>
              <a:off x="6321000" y="4857173"/>
              <a:ext cx="1754188"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114300" indent="-114300">
                <a:spcBef>
                  <a:spcPct val="20000"/>
                </a:spcBef>
                <a:buChar char="•"/>
                <a:defRPr sz="1600">
                  <a:solidFill>
                    <a:schemeClr val="tx1"/>
                  </a:solidFill>
                  <a:latin typeface="Arial" panose="020B0604020202020204" pitchFamily="34" charset="0"/>
                </a:defRPr>
              </a:lvl1pPr>
              <a:lvl2pPr marL="742950" indent="-285750">
                <a:spcBef>
                  <a:spcPct val="20000"/>
                </a:spcBef>
                <a:buChar char="–"/>
                <a:defRPr sz="1400">
                  <a:solidFill>
                    <a:schemeClr val="tx1"/>
                  </a:solidFill>
                  <a:latin typeface="Arial" panose="020B0604020202020204" pitchFamily="34" charset="0"/>
                </a:defRPr>
              </a:lvl2pPr>
              <a:lvl3pPr marL="1143000" indent="-228600">
                <a:spcBef>
                  <a:spcPct val="20000"/>
                </a:spcBef>
                <a:buChar char="•"/>
                <a:defRPr sz="1400">
                  <a:solidFill>
                    <a:schemeClr val="tx1"/>
                  </a:solidFill>
                  <a:latin typeface="Arial" panose="020B0604020202020204" pitchFamily="34" charset="0"/>
                </a:defRPr>
              </a:lvl3pPr>
              <a:lvl4pPr marL="1600200" indent="-228600">
                <a:spcBef>
                  <a:spcPct val="20000"/>
                </a:spcBef>
                <a:buChar char="–"/>
                <a:defRPr sz="1400">
                  <a:solidFill>
                    <a:schemeClr val="tx1"/>
                  </a:solidFill>
                  <a:latin typeface="Arial" panose="020B0604020202020204" pitchFamily="34" charset="0"/>
                </a:defRPr>
              </a:lvl4pPr>
              <a:lvl5pPr marL="2057400" indent="-228600">
                <a:spcBef>
                  <a:spcPct val="20000"/>
                </a:spcBef>
                <a:buChar cha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defRPr>
              </a:lvl9pPr>
            </a:lstStyle>
            <a:p>
              <a:pPr marL="114300" marR="0" lvl="0" indent="-114300" algn="ctr" defTabSz="914400" rtl="0" eaLnBrk="1" fontAlgn="auto" latinLnBrk="0" hangingPunct="1">
                <a:lnSpc>
                  <a:spcPct val="100000"/>
                </a:lnSpc>
                <a:spcBef>
                  <a:spcPct val="0"/>
                </a:spcBef>
                <a:spcAft>
                  <a:spcPts val="0"/>
                </a:spcAft>
                <a:buClrTx/>
                <a:buSzTx/>
                <a:buFontTx/>
                <a:buChar char="•"/>
                <a:tabLst/>
                <a:defRPr/>
              </a:pPr>
              <a:r>
                <a:rPr kumimoji="0" lang="en-US" altLang="en-US" sz="1400" b="0" i="0" u="none" strike="noStrike" kern="1200" cap="none" spc="0" normalizeH="0" baseline="0" noProof="0">
                  <a:ln>
                    <a:noFill/>
                  </a:ln>
                  <a:solidFill>
                    <a:srgbClr val="002E62"/>
                  </a:solidFill>
                  <a:effectLst/>
                  <a:uLnTx/>
                  <a:uFillTx/>
                  <a:latin typeface="Arial"/>
                  <a:ea typeface="+mn-ea"/>
                  <a:cs typeface="+mn-cs"/>
                </a:rPr>
                <a:t>Satisfaction</a:t>
              </a:r>
            </a:p>
            <a:p>
              <a:pPr marL="114300" marR="0" lvl="0" indent="-114300" algn="ctr" defTabSz="914400" rtl="0" eaLnBrk="1" fontAlgn="auto" latinLnBrk="0" hangingPunct="1">
                <a:lnSpc>
                  <a:spcPct val="100000"/>
                </a:lnSpc>
                <a:spcBef>
                  <a:spcPct val="0"/>
                </a:spcBef>
                <a:spcAft>
                  <a:spcPts val="0"/>
                </a:spcAft>
                <a:buClrTx/>
                <a:buSzTx/>
                <a:buFontTx/>
                <a:buChar char="•"/>
                <a:tabLst/>
                <a:defRPr/>
              </a:pPr>
              <a:r>
                <a:rPr kumimoji="0" lang="en-US" altLang="en-US" sz="1400" b="0" i="0" u="none" strike="noStrike" kern="1200" cap="none" spc="0" normalizeH="0" baseline="0" noProof="0">
                  <a:ln>
                    <a:noFill/>
                  </a:ln>
                  <a:solidFill>
                    <a:srgbClr val="002E62"/>
                  </a:solidFill>
                  <a:effectLst/>
                  <a:uLnTx/>
                  <a:uFillTx/>
                  <a:latin typeface="Arial"/>
                  <a:ea typeface="+mn-ea"/>
                  <a:cs typeface="+mn-cs"/>
                </a:rPr>
                <a:t>Comparison w/ Ideal</a:t>
              </a:r>
            </a:p>
            <a:p>
              <a:pPr marL="114300" marR="0" lvl="0" indent="-114300" algn="ctr" defTabSz="914400" rtl="0" eaLnBrk="1" fontAlgn="auto" latinLnBrk="0" hangingPunct="1">
                <a:lnSpc>
                  <a:spcPct val="100000"/>
                </a:lnSpc>
                <a:spcBef>
                  <a:spcPct val="0"/>
                </a:spcBef>
                <a:spcAft>
                  <a:spcPts val="0"/>
                </a:spcAft>
                <a:buClrTx/>
                <a:buSzTx/>
                <a:buFontTx/>
                <a:buChar char="•"/>
                <a:tabLst/>
                <a:defRPr/>
              </a:pPr>
              <a:r>
                <a:rPr kumimoji="0" lang="en-US" altLang="en-US" sz="1400" b="0" i="0" u="none" strike="noStrike" kern="1200" cap="none" spc="0" normalizeH="0" baseline="0" noProof="0">
                  <a:ln>
                    <a:noFill/>
                  </a:ln>
                  <a:solidFill>
                    <a:srgbClr val="002E62"/>
                  </a:solidFill>
                  <a:effectLst/>
                  <a:uLnTx/>
                  <a:uFillTx/>
                  <a:latin typeface="Arial"/>
                  <a:ea typeface="+mn-ea"/>
                  <a:cs typeface="+mn-cs"/>
                </a:rPr>
                <a:t>Confirm/Disconfirm</a:t>
              </a:r>
            </a:p>
            <a:p>
              <a:pPr marL="114300" marR="0" lvl="0" indent="-114300" algn="ctr" defTabSz="914400" rtl="0" eaLnBrk="1" fontAlgn="auto" latinLnBrk="0" hangingPunct="1">
                <a:lnSpc>
                  <a:spcPct val="100000"/>
                </a:lnSpc>
                <a:spcBef>
                  <a:spcPct val="0"/>
                </a:spcBef>
                <a:spcAft>
                  <a:spcPts val="0"/>
                </a:spcAft>
                <a:buClrTx/>
                <a:buSzTx/>
                <a:buFontTx/>
                <a:buNone/>
                <a:tabLst/>
                <a:defRPr/>
              </a:pPr>
              <a:r>
                <a:rPr kumimoji="0" lang="en-US" altLang="en-US" sz="1400" b="0" i="0" u="none" strike="noStrike" kern="1200" cap="none" spc="0" normalizeH="0" baseline="0" noProof="0">
                  <a:ln>
                    <a:noFill/>
                  </a:ln>
                  <a:solidFill>
                    <a:srgbClr val="002E62"/>
                  </a:solidFill>
                  <a:effectLst/>
                  <a:uLnTx/>
                  <a:uFillTx/>
                  <a:latin typeface="Arial"/>
                  <a:ea typeface="+mn-ea"/>
                  <a:cs typeface="+mn-cs"/>
                </a:rPr>
                <a:t>	Expectations</a:t>
              </a:r>
            </a:p>
          </p:txBody>
        </p:sp>
        <p:sp>
          <p:nvSpPr>
            <p:cNvPr id="49" name="Rectangle 29">
              <a:extLst>
                <a:ext uri="{FF2B5EF4-FFF2-40B4-BE49-F238E27FC236}">
                  <a16:creationId xmlns:a16="http://schemas.microsoft.com/office/drawing/2014/main" id="{AC440280-2AD2-4749-9CD3-58881231B233}"/>
                </a:ext>
              </a:extLst>
            </p:cNvPr>
            <p:cNvSpPr>
              <a:spLocks noChangeArrowheads="1"/>
            </p:cNvSpPr>
            <p:nvPr/>
          </p:nvSpPr>
          <p:spPr bwMode="auto">
            <a:xfrm>
              <a:off x="8942460" y="3842185"/>
              <a:ext cx="18145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114300" indent="-114300">
                <a:spcBef>
                  <a:spcPct val="20000"/>
                </a:spcBef>
                <a:buChar char="•"/>
                <a:defRPr sz="1600">
                  <a:solidFill>
                    <a:schemeClr val="tx1"/>
                  </a:solidFill>
                  <a:latin typeface="Arial" panose="020B0604020202020204" pitchFamily="34" charset="0"/>
                </a:defRPr>
              </a:lvl1pPr>
              <a:lvl2pPr marL="742950" indent="-285750">
                <a:spcBef>
                  <a:spcPct val="20000"/>
                </a:spcBef>
                <a:buChar char="–"/>
                <a:defRPr sz="1400">
                  <a:solidFill>
                    <a:schemeClr val="tx1"/>
                  </a:solidFill>
                  <a:latin typeface="Arial" panose="020B0604020202020204" pitchFamily="34" charset="0"/>
                </a:defRPr>
              </a:lvl2pPr>
              <a:lvl3pPr marL="1143000" indent="-228600">
                <a:spcBef>
                  <a:spcPct val="20000"/>
                </a:spcBef>
                <a:buChar char="•"/>
                <a:defRPr sz="1400">
                  <a:solidFill>
                    <a:schemeClr val="tx1"/>
                  </a:solidFill>
                  <a:latin typeface="Arial" panose="020B0604020202020204" pitchFamily="34" charset="0"/>
                </a:defRPr>
              </a:lvl3pPr>
              <a:lvl4pPr marL="1600200" indent="-228600">
                <a:spcBef>
                  <a:spcPct val="20000"/>
                </a:spcBef>
                <a:buChar char="–"/>
                <a:defRPr sz="1400">
                  <a:solidFill>
                    <a:schemeClr val="tx1"/>
                  </a:solidFill>
                  <a:latin typeface="Arial" panose="020B0604020202020204" pitchFamily="34" charset="0"/>
                </a:defRPr>
              </a:lvl4pPr>
              <a:lvl5pPr marL="2057400" indent="-228600">
                <a:spcBef>
                  <a:spcPct val="20000"/>
                </a:spcBef>
                <a:buChar cha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defRPr>
              </a:lvl9pPr>
            </a:lstStyle>
            <a:p>
              <a:pPr marL="114300" marR="0" lvl="0" indent="-114300" algn="l" defTabSz="914400" rtl="0" eaLnBrk="1" fontAlgn="auto" latinLnBrk="0" hangingPunct="1">
                <a:lnSpc>
                  <a:spcPct val="100000"/>
                </a:lnSpc>
                <a:spcBef>
                  <a:spcPct val="0"/>
                </a:spcBef>
                <a:spcAft>
                  <a:spcPts val="0"/>
                </a:spcAft>
                <a:buClrTx/>
                <a:buSzTx/>
                <a:buFontTx/>
                <a:buChar char="•"/>
                <a:tabLst/>
                <a:defRPr/>
              </a:pPr>
              <a:r>
                <a:rPr kumimoji="0" lang="en-US" altLang="en-US" sz="1400" b="0" i="0" u="none" strike="noStrike" kern="1200" cap="none" spc="0" normalizeH="0" baseline="0" noProof="0">
                  <a:ln>
                    <a:noFill/>
                  </a:ln>
                  <a:solidFill>
                    <a:srgbClr val="002E62"/>
                  </a:solidFill>
                  <a:effectLst/>
                  <a:uLnTx/>
                  <a:uFillTx/>
                  <a:latin typeface="Arial"/>
                  <a:ea typeface="+mn-ea"/>
                  <a:cs typeface="+mn-cs"/>
                </a:rPr>
                <a:t>Complaint Behavior</a:t>
              </a:r>
            </a:p>
          </p:txBody>
        </p:sp>
        <p:sp>
          <p:nvSpPr>
            <p:cNvPr id="53" name="Rectangle 22">
              <a:extLst>
                <a:ext uri="{FF2B5EF4-FFF2-40B4-BE49-F238E27FC236}">
                  <a16:creationId xmlns:a16="http://schemas.microsoft.com/office/drawing/2014/main" id="{B3CF1E95-1021-6941-96CA-481618067660}"/>
                </a:ext>
              </a:extLst>
            </p:cNvPr>
            <p:cNvSpPr>
              <a:spLocks noChangeArrowheads="1"/>
            </p:cNvSpPr>
            <p:nvPr/>
          </p:nvSpPr>
          <p:spPr bwMode="auto">
            <a:xfrm>
              <a:off x="8888176" y="5414629"/>
              <a:ext cx="1820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114300" indent="-114300">
                <a:spcBef>
                  <a:spcPct val="20000"/>
                </a:spcBef>
                <a:buChar char="•"/>
                <a:defRPr sz="1600">
                  <a:solidFill>
                    <a:schemeClr val="tx1"/>
                  </a:solidFill>
                  <a:latin typeface="Arial" panose="020B0604020202020204" pitchFamily="34" charset="0"/>
                </a:defRPr>
              </a:lvl1pPr>
              <a:lvl2pPr marL="742950" indent="-285750">
                <a:spcBef>
                  <a:spcPct val="20000"/>
                </a:spcBef>
                <a:buChar char="–"/>
                <a:defRPr sz="1400">
                  <a:solidFill>
                    <a:schemeClr val="tx1"/>
                  </a:solidFill>
                  <a:latin typeface="Arial" panose="020B0604020202020204" pitchFamily="34" charset="0"/>
                </a:defRPr>
              </a:lvl2pPr>
              <a:lvl3pPr marL="1143000" indent="-228600">
                <a:spcBef>
                  <a:spcPct val="20000"/>
                </a:spcBef>
                <a:buChar char="•"/>
                <a:defRPr sz="1400">
                  <a:solidFill>
                    <a:schemeClr val="tx1"/>
                  </a:solidFill>
                  <a:latin typeface="Arial" panose="020B0604020202020204" pitchFamily="34" charset="0"/>
                </a:defRPr>
              </a:lvl3pPr>
              <a:lvl4pPr marL="1600200" indent="-228600">
                <a:spcBef>
                  <a:spcPct val="20000"/>
                </a:spcBef>
                <a:buChar char="–"/>
                <a:defRPr sz="1400">
                  <a:solidFill>
                    <a:schemeClr val="tx1"/>
                  </a:solidFill>
                  <a:latin typeface="Arial" panose="020B0604020202020204" pitchFamily="34" charset="0"/>
                </a:defRPr>
              </a:lvl4pPr>
              <a:lvl5pPr marL="2057400" indent="-228600">
                <a:spcBef>
                  <a:spcPct val="20000"/>
                </a:spcBef>
                <a:buChar cha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defRPr>
              </a:lvl9pPr>
            </a:lstStyle>
            <a:p>
              <a:pPr marL="114300" marR="0" lvl="0" indent="-114300" algn="ctr" defTabSz="914400" rtl="0" eaLnBrk="1" fontAlgn="auto" latinLnBrk="0" hangingPunct="1">
                <a:lnSpc>
                  <a:spcPct val="100000"/>
                </a:lnSpc>
                <a:spcBef>
                  <a:spcPct val="0"/>
                </a:spcBef>
                <a:spcAft>
                  <a:spcPts val="0"/>
                </a:spcAft>
                <a:buClrTx/>
                <a:buSzTx/>
                <a:buFontTx/>
                <a:buChar char="•"/>
                <a:tabLst/>
                <a:defRPr/>
              </a:pPr>
              <a:r>
                <a:rPr kumimoji="0" lang="en-US" altLang="en-US" sz="1400" b="0" i="0" u="none" strike="noStrike" kern="1200" cap="none" spc="0" normalizeH="0" baseline="0" noProof="0">
                  <a:ln>
                    <a:noFill/>
                  </a:ln>
                  <a:solidFill>
                    <a:srgbClr val="002E62"/>
                  </a:solidFill>
                  <a:effectLst/>
                  <a:uLnTx/>
                  <a:uFillTx/>
                  <a:latin typeface="Arial"/>
                  <a:ea typeface="+mn-ea"/>
                  <a:cs typeface="+mn-cs"/>
                </a:rPr>
                <a:t>Repurchase Likelihood</a:t>
              </a:r>
            </a:p>
            <a:p>
              <a:pPr marL="114300" marR="0" lvl="0" indent="-114300" algn="ctr" defTabSz="914400" rtl="0" eaLnBrk="1" fontAlgn="auto" latinLnBrk="0" hangingPunct="1">
                <a:lnSpc>
                  <a:spcPct val="100000"/>
                </a:lnSpc>
                <a:spcBef>
                  <a:spcPct val="0"/>
                </a:spcBef>
                <a:spcAft>
                  <a:spcPts val="0"/>
                </a:spcAft>
                <a:buClrTx/>
                <a:buSzTx/>
                <a:buFontTx/>
                <a:buChar char="•"/>
                <a:tabLst/>
                <a:defRPr/>
              </a:pPr>
              <a:r>
                <a:rPr kumimoji="0" lang="en-US" altLang="en-US" sz="1400" b="0" i="0" u="none" strike="noStrike" kern="1200" cap="none" spc="0" normalizeH="0" baseline="0" noProof="0">
                  <a:ln>
                    <a:noFill/>
                  </a:ln>
                  <a:solidFill>
                    <a:srgbClr val="002E62"/>
                  </a:solidFill>
                  <a:effectLst/>
                  <a:uLnTx/>
                  <a:uFillTx/>
                  <a:latin typeface="Arial"/>
                  <a:ea typeface="+mn-ea"/>
                  <a:cs typeface="+mn-cs"/>
                </a:rPr>
                <a:t>Price Tolerance</a:t>
              </a:r>
            </a:p>
            <a:p>
              <a:pPr marL="114300" marR="0" lvl="0" indent="-114300" algn="ctr" defTabSz="914400" rtl="0" eaLnBrk="1" fontAlgn="auto" latinLnBrk="0" hangingPunct="1">
                <a:lnSpc>
                  <a:spcPct val="100000"/>
                </a:lnSpc>
                <a:spcBef>
                  <a:spcPct val="0"/>
                </a:spcBef>
                <a:spcAft>
                  <a:spcPts val="0"/>
                </a:spcAft>
                <a:buClrTx/>
                <a:buSzTx/>
                <a:buFontTx/>
                <a:buNone/>
                <a:tabLst/>
                <a:defRPr/>
              </a:pPr>
              <a:r>
                <a:rPr kumimoji="0" lang="en-US" altLang="en-US" sz="1400" b="0" i="0" u="none" strike="noStrike" kern="1200" cap="none" spc="0" normalizeH="0" baseline="0" noProof="0">
                  <a:ln>
                    <a:noFill/>
                  </a:ln>
                  <a:solidFill>
                    <a:srgbClr val="002E62"/>
                  </a:solidFill>
                  <a:effectLst/>
                  <a:uLnTx/>
                  <a:uFillTx/>
                  <a:latin typeface="Arial"/>
                  <a:ea typeface="+mn-ea"/>
                  <a:cs typeface="+mn-cs"/>
                </a:rPr>
                <a:t>	(Reservation Price)</a:t>
              </a:r>
            </a:p>
          </p:txBody>
        </p:sp>
      </p:grpSp>
      <p:sp>
        <p:nvSpPr>
          <p:cNvPr id="3" name="TextBox 2">
            <a:extLst>
              <a:ext uri="{FF2B5EF4-FFF2-40B4-BE49-F238E27FC236}">
                <a16:creationId xmlns:a16="http://schemas.microsoft.com/office/drawing/2014/main" id="{62D10FA6-2F80-7048-99DC-C29368D09DD0}"/>
              </a:ext>
            </a:extLst>
          </p:cNvPr>
          <p:cNvSpPr txBox="1"/>
          <p:nvPr/>
        </p:nvSpPr>
        <p:spPr>
          <a:xfrm>
            <a:off x="13080569" y="-1193369"/>
            <a:ext cx="184731" cy="369332"/>
          </a:xfrm>
          <a:prstGeom prst="rect">
            <a:avLst/>
          </a:prstGeom>
          <a:solidFill>
            <a:srgbClr val="1D3160"/>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55" name="Title 3">
            <a:extLst>
              <a:ext uri="{FF2B5EF4-FFF2-40B4-BE49-F238E27FC236}">
                <a16:creationId xmlns:a16="http://schemas.microsoft.com/office/drawing/2014/main" id="{AB1A5300-5C87-E44F-B89D-99B78F2164E0}"/>
              </a:ext>
            </a:extLst>
          </p:cNvPr>
          <p:cNvSpPr>
            <a:spLocks noGrp="1"/>
          </p:cNvSpPr>
          <p:nvPr>
            <p:ph type="title"/>
          </p:nvPr>
        </p:nvSpPr>
        <p:spPr>
          <a:xfrm>
            <a:off x="923738" y="278549"/>
            <a:ext cx="10022493" cy="578909"/>
          </a:xfrm>
        </p:spPr>
        <p:txBody>
          <a:bodyPr>
            <a:normAutofit fontScale="90000"/>
          </a:bodyPr>
          <a:lstStyle/>
          <a:p>
            <a:r>
              <a:rPr lang="en-US">
                <a:solidFill>
                  <a:schemeClr val="accent1">
                    <a:lumMod val="50000"/>
                  </a:schemeClr>
                </a:solidFill>
              </a:rPr>
              <a:t>The Core ACSI</a:t>
            </a:r>
            <a:r>
              <a:rPr lang="en-US" baseline="30000">
                <a:solidFill>
                  <a:schemeClr val="accent1">
                    <a:lumMod val="50000"/>
                  </a:schemeClr>
                </a:solidFill>
              </a:rPr>
              <a:t>®</a:t>
            </a:r>
            <a:r>
              <a:rPr lang="en-US">
                <a:solidFill>
                  <a:schemeClr val="accent1">
                    <a:lumMod val="50000"/>
                  </a:schemeClr>
                </a:solidFill>
              </a:rPr>
              <a:t> Model</a:t>
            </a:r>
          </a:p>
        </p:txBody>
      </p:sp>
      <p:sp>
        <p:nvSpPr>
          <p:cNvPr id="54" name="Rectangle 24">
            <a:extLst>
              <a:ext uri="{FF2B5EF4-FFF2-40B4-BE49-F238E27FC236}">
                <a16:creationId xmlns:a16="http://schemas.microsoft.com/office/drawing/2014/main" id="{81257D44-35AF-624C-87FC-2597E51044C3}"/>
              </a:ext>
            </a:extLst>
          </p:cNvPr>
          <p:cNvSpPr>
            <a:spLocks noChangeArrowheads="1"/>
          </p:cNvSpPr>
          <p:nvPr/>
        </p:nvSpPr>
        <p:spPr bwMode="auto">
          <a:xfrm>
            <a:off x="476188" y="2315129"/>
            <a:ext cx="12641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114300" indent="-114300">
              <a:spcBef>
                <a:spcPct val="20000"/>
              </a:spcBef>
              <a:buChar char="•"/>
              <a:defRPr sz="1600">
                <a:solidFill>
                  <a:schemeClr val="tx1"/>
                </a:solidFill>
                <a:latin typeface="Arial" panose="020B0604020202020204" pitchFamily="34" charset="0"/>
              </a:defRPr>
            </a:lvl1pPr>
            <a:lvl2pPr marL="742950" indent="-285750">
              <a:spcBef>
                <a:spcPct val="20000"/>
              </a:spcBef>
              <a:buChar char="–"/>
              <a:defRPr sz="1400">
                <a:solidFill>
                  <a:schemeClr val="tx1"/>
                </a:solidFill>
                <a:latin typeface="Arial" panose="020B0604020202020204" pitchFamily="34" charset="0"/>
              </a:defRPr>
            </a:lvl2pPr>
            <a:lvl3pPr marL="1143000" indent="-228600">
              <a:spcBef>
                <a:spcPct val="20000"/>
              </a:spcBef>
              <a:buChar char="•"/>
              <a:defRPr sz="1400">
                <a:solidFill>
                  <a:schemeClr val="tx1"/>
                </a:solidFill>
                <a:latin typeface="Arial" panose="020B0604020202020204" pitchFamily="34" charset="0"/>
              </a:defRPr>
            </a:lvl3pPr>
            <a:lvl4pPr marL="1600200" indent="-228600">
              <a:spcBef>
                <a:spcPct val="20000"/>
              </a:spcBef>
              <a:buChar char="–"/>
              <a:defRPr sz="1400">
                <a:solidFill>
                  <a:schemeClr val="tx1"/>
                </a:solidFill>
                <a:latin typeface="Arial" panose="020B0604020202020204" pitchFamily="34" charset="0"/>
              </a:defRPr>
            </a:lvl4pPr>
            <a:lvl5pPr marL="2057400" indent="-228600">
              <a:spcBef>
                <a:spcPct val="20000"/>
              </a:spcBef>
              <a:buChar char="»"/>
              <a:defRPr sz="12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defRPr>
            </a:lvl9pPr>
          </a:lstStyle>
          <a:p>
            <a:pPr marL="114300" marR="0" lvl="0" indent="-114300" algn="ctr" defTabSz="914400" rtl="0" eaLnBrk="1" fontAlgn="auto" latinLnBrk="0" hangingPunct="1">
              <a:lnSpc>
                <a:spcPct val="100000"/>
              </a:lnSpc>
              <a:spcBef>
                <a:spcPct val="0"/>
              </a:spcBef>
              <a:spcAft>
                <a:spcPts val="0"/>
              </a:spcAft>
              <a:buClrTx/>
              <a:buSzTx/>
              <a:buFontTx/>
              <a:buChar char="•"/>
              <a:tabLst/>
              <a:defRPr/>
            </a:pPr>
            <a:r>
              <a:rPr kumimoji="0" lang="en-US" altLang="en-US" sz="1400" b="0" i="0" u="none" strike="noStrike" kern="1200" cap="none" spc="0" normalizeH="0" baseline="0" noProof="0">
                <a:ln>
                  <a:noFill/>
                </a:ln>
                <a:solidFill>
                  <a:srgbClr val="002E62"/>
                </a:solidFill>
                <a:effectLst/>
                <a:uLnTx/>
                <a:uFillTx/>
                <a:latin typeface="Arial"/>
                <a:ea typeface="+mn-ea"/>
                <a:cs typeface="+mn-cs"/>
              </a:rPr>
              <a:t>Overall</a:t>
            </a:r>
          </a:p>
          <a:p>
            <a:pPr marL="114300" marR="0" lvl="0" indent="-114300" algn="ctr" defTabSz="914400" rtl="0" eaLnBrk="1" fontAlgn="auto" latinLnBrk="0" hangingPunct="1">
              <a:lnSpc>
                <a:spcPct val="100000"/>
              </a:lnSpc>
              <a:spcBef>
                <a:spcPct val="0"/>
              </a:spcBef>
              <a:spcAft>
                <a:spcPts val="0"/>
              </a:spcAft>
              <a:buClrTx/>
              <a:buSzTx/>
              <a:buFontTx/>
              <a:buChar char="•"/>
              <a:tabLst/>
              <a:defRPr/>
            </a:pPr>
            <a:r>
              <a:rPr kumimoji="0" lang="en-US" altLang="en-US" sz="1400" b="0" i="0" u="none" strike="noStrike" kern="1200" cap="none" spc="0" normalizeH="0" baseline="0" noProof="0">
                <a:ln>
                  <a:noFill/>
                </a:ln>
                <a:solidFill>
                  <a:srgbClr val="002E62"/>
                </a:solidFill>
                <a:effectLst/>
                <a:uLnTx/>
                <a:uFillTx/>
                <a:latin typeface="Arial"/>
                <a:ea typeface="+mn-ea"/>
                <a:cs typeface="+mn-cs"/>
              </a:rPr>
              <a:t>Customization</a:t>
            </a:r>
          </a:p>
          <a:p>
            <a:pPr marL="114300" marR="0" lvl="0" indent="-114300" algn="ctr" defTabSz="914400" rtl="0" eaLnBrk="1" fontAlgn="auto" latinLnBrk="0" hangingPunct="1">
              <a:lnSpc>
                <a:spcPct val="100000"/>
              </a:lnSpc>
              <a:spcBef>
                <a:spcPct val="0"/>
              </a:spcBef>
              <a:spcAft>
                <a:spcPts val="0"/>
              </a:spcAft>
              <a:buClrTx/>
              <a:buSzTx/>
              <a:buFontTx/>
              <a:buChar char="•"/>
              <a:tabLst/>
              <a:defRPr/>
            </a:pPr>
            <a:r>
              <a:rPr kumimoji="0" lang="en-US" altLang="en-US" sz="1400" b="0" i="0" u="none" strike="noStrike" kern="1200" cap="none" spc="0" normalizeH="0" baseline="0" noProof="0">
                <a:ln>
                  <a:noFill/>
                </a:ln>
                <a:solidFill>
                  <a:srgbClr val="002E62"/>
                </a:solidFill>
                <a:effectLst/>
                <a:uLnTx/>
                <a:uFillTx/>
                <a:latin typeface="Arial"/>
                <a:ea typeface="+mn-ea"/>
                <a:cs typeface="+mn-cs"/>
              </a:rPr>
              <a:t>Reliability</a:t>
            </a:r>
          </a:p>
        </p:txBody>
      </p:sp>
    </p:spTree>
    <p:extLst>
      <p:ext uri="{BB962C8B-B14F-4D97-AF65-F5344CB8AC3E}">
        <p14:creationId xmlns:p14="http://schemas.microsoft.com/office/powerpoint/2010/main" val="1265709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630EDC-B9DB-460F-BC25-1BB37E304DB0}"/>
              </a:ext>
            </a:extLst>
          </p:cNvPr>
          <p:cNvSpPr/>
          <p:nvPr/>
        </p:nvSpPr>
        <p:spPr>
          <a:xfrm>
            <a:off x="-2" y="0"/>
            <a:ext cx="1219200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Light"/>
              <a:ea typeface="+mn-ea"/>
              <a:cs typeface="+mn-cs"/>
            </a:endParaRPr>
          </a:p>
        </p:txBody>
      </p:sp>
      <p:sp>
        <p:nvSpPr>
          <p:cNvPr id="3" name="Isosceles Triangle 2">
            <a:extLst>
              <a:ext uri="{FF2B5EF4-FFF2-40B4-BE49-F238E27FC236}">
                <a16:creationId xmlns:a16="http://schemas.microsoft.com/office/drawing/2014/main" id="{815E7F3C-C262-4E72-A056-1D564018823B}"/>
              </a:ext>
            </a:extLst>
          </p:cNvPr>
          <p:cNvSpPr/>
          <p:nvPr/>
        </p:nvSpPr>
        <p:spPr>
          <a:xfrm rot="5400000">
            <a:off x="2648190" y="-2667001"/>
            <a:ext cx="6857999" cy="12192003"/>
          </a:xfrm>
          <a:prstGeom prst="triangle">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Light"/>
              <a:ea typeface="+mn-ea"/>
              <a:cs typeface="+mn-cs"/>
            </a:endParaRPr>
          </a:p>
        </p:txBody>
      </p:sp>
      <p:sp>
        <p:nvSpPr>
          <p:cNvPr id="5" name="Rectangle 4">
            <a:extLst>
              <a:ext uri="{FF2B5EF4-FFF2-40B4-BE49-F238E27FC236}">
                <a16:creationId xmlns:a16="http://schemas.microsoft.com/office/drawing/2014/main" id="{E1B0289A-EFD8-4F46-8BB1-0F81FA15FF0F}"/>
              </a:ext>
            </a:extLst>
          </p:cNvPr>
          <p:cNvSpPr/>
          <p:nvPr/>
        </p:nvSpPr>
        <p:spPr>
          <a:xfrm>
            <a:off x="1540636" y="2730640"/>
            <a:ext cx="4943782" cy="1396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5546D"/>
              </a:solidFill>
              <a:effectLst/>
              <a:uLnTx/>
              <a:uFillTx/>
              <a:latin typeface="Arial Nova Light"/>
              <a:ea typeface="+mn-ea"/>
              <a:cs typeface="+mn-cs"/>
            </a:endParaRPr>
          </a:p>
        </p:txBody>
      </p:sp>
      <p:sp>
        <p:nvSpPr>
          <p:cNvPr id="6" name="Title 7">
            <a:extLst>
              <a:ext uri="{FF2B5EF4-FFF2-40B4-BE49-F238E27FC236}">
                <a16:creationId xmlns:a16="http://schemas.microsoft.com/office/drawing/2014/main" id="{13B42FBF-6192-499D-A77F-F84B045E3E7D}"/>
              </a:ext>
            </a:extLst>
          </p:cNvPr>
          <p:cNvSpPr txBox="1">
            <a:spLocks/>
          </p:cNvSpPr>
          <p:nvPr/>
        </p:nvSpPr>
        <p:spPr>
          <a:xfrm>
            <a:off x="1678075" y="2557462"/>
            <a:ext cx="5381319" cy="1743075"/>
          </a:xfrm>
          <a:prstGeom prst="rect">
            <a:avLst/>
          </a:prstGeom>
        </p:spPr>
        <p:txBody>
          <a:bodyPr anchor="ctr">
            <a:normAutofit/>
          </a:bodyPr>
          <a:lstStyle>
            <a:lvl1pPr algn="l" defTabSz="914400" rtl="0" eaLnBrk="1" latinLnBrk="0" hangingPunct="1">
              <a:lnSpc>
                <a:spcPct val="90000"/>
              </a:lnSpc>
              <a:spcBef>
                <a:spcPct val="0"/>
              </a:spcBef>
              <a:buNone/>
              <a:defRPr lang="en-US" sz="3600" kern="1200" dirty="0">
                <a:solidFill>
                  <a:schemeClr val="accent1"/>
                </a:solidFill>
                <a:latin typeface="Arial Nova Light" panose="020B03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rgbClr val="FFFFFF"/>
                </a:solidFill>
                <a:effectLst/>
                <a:uLnTx/>
                <a:uFillTx/>
                <a:latin typeface="Arial Nova Light" panose="020B0304020202020204" pitchFamily="34" charset="0"/>
                <a:ea typeface="+mj-ea"/>
                <a:cs typeface="+mj-cs"/>
              </a:rPr>
              <a:t>Study Overview</a:t>
            </a:r>
          </a:p>
        </p:txBody>
      </p:sp>
      <p:sp>
        <p:nvSpPr>
          <p:cNvPr id="7" name="Rectangle 6">
            <a:extLst>
              <a:ext uri="{FF2B5EF4-FFF2-40B4-BE49-F238E27FC236}">
                <a16:creationId xmlns:a16="http://schemas.microsoft.com/office/drawing/2014/main" id="{BD312FE2-A853-46D6-95BE-80565B41306A}"/>
              </a:ext>
            </a:extLst>
          </p:cNvPr>
          <p:cNvSpPr/>
          <p:nvPr/>
        </p:nvSpPr>
        <p:spPr>
          <a:xfrm>
            <a:off x="69171" y="2730639"/>
            <a:ext cx="1406767" cy="1396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5546D"/>
              </a:solidFill>
              <a:effectLst/>
              <a:uLnTx/>
              <a:uFillTx/>
              <a:latin typeface="Arial Nova Light"/>
              <a:ea typeface="+mn-ea"/>
              <a:cs typeface="+mn-cs"/>
            </a:endParaRPr>
          </a:p>
        </p:txBody>
      </p:sp>
      <p:sp>
        <p:nvSpPr>
          <p:cNvPr id="8" name="Isosceles Triangle 7">
            <a:extLst>
              <a:ext uri="{FF2B5EF4-FFF2-40B4-BE49-F238E27FC236}">
                <a16:creationId xmlns:a16="http://schemas.microsoft.com/office/drawing/2014/main" id="{0886D22A-F61D-4E53-B394-D423C7780319}"/>
              </a:ext>
            </a:extLst>
          </p:cNvPr>
          <p:cNvSpPr/>
          <p:nvPr/>
        </p:nvSpPr>
        <p:spPr>
          <a:xfrm rot="5400000">
            <a:off x="6238661" y="2976394"/>
            <a:ext cx="1396722" cy="905211"/>
          </a:xfrm>
          <a:prstGeom prst="triangle">
            <a:avLst>
              <a:gd name="adj" fmla="val 4953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Light"/>
              <a:ea typeface="+mn-ea"/>
              <a:cs typeface="+mn-cs"/>
            </a:endParaRPr>
          </a:p>
        </p:txBody>
      </p:sp>
    </p:spTree>
    <p:extLst>
      <p:ext uri="{BB962C8B-B14F-4D97-AF65-F5344CB8AC3E}">
        <p14:creationId xmlns:p14="http://schemas.microsoft.com/office/powerpoint/2010/main" val="3495970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A772F3B-36E8-4B3D-A471-16633FF40742}"/>
              </a:ext>
            </a:extLst>
          </p:cNvPr>
          <p:cNvSpPr>
            <a:spLocks noGrp="1"/>
          </p:cNvSpPr>
          <p:nvPr>
            <p:ph type="title"/>
          </p:nvPr>
        </p:nvSpPr>
        <p:spPr>
          <a:xfrm>
            <a:off x="807378" y="825485"/>
            <a:ext cx="3494361" cy="4930246"/>
          </a:xfrm>
        </p:spPr>
        <p:txBody>
          <a:bodyPr anchor="ctr">
            <a:normAutofit/>
          </a:bodyPr>
          <a:lstStyle/>
          <a:p>
            <a:r>
              <a:rPr lang="en-US" sz="4000" dirty="0"/>
              <a:t>Cooperative Advantage Methodology Overview</a:t>
            </a:r>
          </a:p>
        </p:txBody>
      </p:sp>
      <p:sp>
        <p:nvSpPr>
          <p:cNvPr id="11" name="Text Placeholder 10">
            <a:extLst>
              <a:ext uri="{FF2B5EF4-FFF2-40B4-BE49-F238E27FC236}">
                <a16:creationId xmlns:a16="http://schemas.microsoft.com/office/drawing/2014/main" id="{91C6A73D-03C6-4E3D-9540-83C182A745C3}"/>
              </a:ext>
            </a:extLst>
          </p:cNvPr>
          <p:cNvSpPr>
            <a:spLocks noGrp="1"/>
          </p:cNvSpPr>
          <p:nvPr>
            <p:ph type="body" sz="quarter" idx="10"/>
          </p:nvPr>
        </p:nvSpPr>
        <p:spPr>
          <a:xfrm>
            <a:off x="4991099" y="410966"/>
            <a:ext cx="6741989" cy="5835721"/>
          </a:xfrm>
        </p:spPr>
        <p:txBody>
          <a:bodyPr anchor="ctr">
            <a:normAutofit/>
          </a:bodyPr>
          <a:lstStyle/>
          <a:p>
            <a:pPr>
              <a:lnSpc>
                <a:spcPct val="90000"/>
              </a:lnSpc>
            </a:pPr>
            <a:r>
              <a:rPr lang="en-US" sz="1400" dirty="0"/>
              <a:t>Survey results were collected from  04/27/2026 through 06/10/2026.</a:t>
            </a:r>
          </a:p>
          <a:p>
            <a:pPr>
              <a:lnSpc>
                <a:spcPct val="90000"/>
              </a:lnSpc>
            </a:pPr>
            <a:r>
              <a:rPr lang="en-US" sz="1400" dirty="0"/>
              <a:t>A total of 70</a:t>
            </a:r>
            <a:r>
              <a:rPr lang="en-US" sz="1400" b="1" dirty="0"/>
              <a:t> cooperatives </a:t>
            </a:r>
            <a:r>
              <a:rPr lang="en-US" sz="1400" dirty="0"/>
              <a:t>participated in year 2 of the study.</a:t>
            </a:r>
          </a:p>
          <a:p>
            <a:pPr lvl="1">
              <a:lnSpc>
                <a:spcPct val="90000"/>
              </a:lnSpc>
            </a:pPr>
            <a:r>
              <a:rPr lang="en-US" sz="1400" dirty="0"/>
              <a:t>44 first time participants </a:t>
            </a:r>
          </a:p>
          <a:p>
            <a:pPr lvl="1">
              <a:lnSpc>
                <a:spcPct val="90000"/>
              </a:lnSpc>
            </a:pPr>
            <a:r>
              <a:rPr lang="en-US" sz="1400" dirty="0"/>
              <a:t>26 second year participants  </a:t>
            </a:r>
          </a:p>
          <a:p>
            <a:pPr>
              <a:lnSpc>
                <a:spcPct val="90000"/>
              </a:lnSpc>
            </a:pPr>
            <a:r>
              <a:rPr lang="en-US" sz="1400" dirty="0"/>
              <a:t>To collect survey responses, participating cooperatives used one of two methods:</a:t>
            </a:r>
          </a:p>
          <a:p>
            <a:pPr marL="457200" lvl="1" indent="0">
              <a:lnSpc>
                <a:spcPct val="90000"/>
              </a:lnSpc>
              <a:buNone/>
            </a:pPr>
            <a:r>
              <a:rPr lang="en-US" sz="1400" b="1" dirty="0"/>
              <a:t>1. Self-Distribution by Cooperatives (67 cooperatives):</a:t>
            </a:r>
          </a:p>
          <a:p>
            <a:pPr marL="457200" lvl="1" indent="0">
              <a:lnSpc>
                <a:spcPct val="90000"/>
              </a:lnSpc>
              <a:buNone/>
            </a:pPr>
            <a:r>
              <a:rPr lang="en-US" sz="1400" dirty="0"/>
              <a:t>These cooperatives shared the ACSI survey link or QR code directly with their members using various outreach channels, including:</a:t>
            </a:r>
          </a:p>
          <a:p>
            <a:pPr marL="739775" lvl="1" indent="-50800">
              <a:lnSpc>
                <a:spcPct val="90000"/>
              </a:lnSpc>
              <a:buNone/>
            </a:pPr>
            <a:r>
              <a:rPr lang="en-US" sz="1400" dirty="0"/>
              <a:t>-	Email invitations</a:t>
            </a:r>
          </a:p>
          <a:p>
            <a:pPr marL="739775" lvl="1" indent="-50800">
              <a:lnSpc>
                <a:spcPct val="90000"/>
              </a:lnSpc>
              <a:buNone/>
            </a:pPr>
            <a:r>
              <a:rPr lang="en-US" sz="1400" dirty="0"/>
              <a:t>-	Bill inserts</a:t>
            </a:r>
          </a:p>
          <a:p>
            <a:pPr marL="739775" lvl="1" indent="-50800">
              <a:lnSpc>
                <a:spcPct val="90000"/>
              </a:lnSpc>
              <a:buNone/>
            </a:pPr>
            <a:r>
              <a:rPr lang="en-US" sz="1400" dirty="0"/>
              <a:t>-	Website links</a:t>
            </a:r>
          </a:p>
          <a:p>
            <a:pPr marL="739775" lvl="1" indent="-50800">
              <a:lnSpc>
                <a:spcPct val="90000"/>
              </a:lnSpc>
              <a:buNone/>
            </a:pPr>
            <a:r>
              <a:rPr lang="en-US" sz="1400" dirty="0"/>
              <a:t>-	Social media posts</a:t>
            </a:r>
          </a:p>
          <a:p>
            <a:pPr marL="739775" lvl="1" indent="-50800">
              <a:lnSpc>
                <a:spcPct val="90000"/>
              </a:lnSpc>
              <a:buNone/>
            </a:pPr>
            <a:r>
              <a:rPr lang="en-US" sz="1400" dirty="0"/>
              <a:t>-	Flyers at farmers markets</a:t>
            </a:r>
          </a:p>
          <a:p>
            <a:pPr marL="739775" lvl="1" indent="-50800">
              <a:lnSpc>
                <a:spcPct val="90000"/>
              </a:lnSpc>
              <a:buNone/>
            </a:pPr>
            <a:r>
              <a:rPr lang="en-US" sz="1400" dirty="0"/>
              <a:t>-    Other community-based methods</a:t>
            </a:r>
          </a:p>
          <a:p>
            <a:pPr marL="461963" lvl="1" indent="0">
              <a:buNone/>
            </a:pPr>
            <a:r>
              <a:rPr lang="en-US" sz="1400" b="1" dirty="0"/>
              <a:t>2. ACSI Distribution (3 cooperatives):</a:t>
            </a:r>
          </a:p>
          <a:p>
            <a:pPr marL="457200" marR="0" lvl="1" indent="0" algn="l" defTabSz="914400" rtl="0" eaLnBrk="1" fontAlgn="auto" latinLnBrk="0" hangingPunct="1">
              <a:lnSpc>
                <a:spcPct val="90000"/>
              </a:lnSpc>
              <a:spcBef>
                <a:spcPts val="500"/>
              </a:spcBef>
              <a:spcAft>
                <a:spcPts val="0"/>
              </a:spcAft>
              <a:buClrTx/>
              <a:buSzPct val="150000"/>
              <a:buFont typeface="Arial Nova Light" panose="020B0304020202020204" pitchFamily="34" charset="0"/>
              <a:buNone/>
              <a:tabLst/>
              <a:defRPr/>
            </a:pPr>
            <a:r>
              <a:rPr lang="en-US" sz="1400" dirty="0"/>
              <a:t>These cooperatives opted to have CFI Group send survey invitations via email, which included a direct link to the survey.</a:t>
            </a:r>
          </a:p>
          <a:p>
            <a:pPr>
              <a:lnSpc>
                <a:spcPct val="90000"/>
              </a:lnSpc>
            </a:pPr>
            <a:r>
              <a:rPr lang="en-US" sz="1400" dirty="0"/>
              <a:t>A total of </a:t>
            </a:r>
            <a:r>
              <a:rPr lang="en-US" sz="1400" b="1" dirty="0"/>
              <a:t>17,539 responses</a:t>
            </a:r>
            <a:r>
              <a:rPr lang="en-US" sz="1400" dirty="0"/>
              <a:t> were collected.  </a:t>
            </a:r>
          </a:p>
          <a:p>
            <a:pPr marL="739775" lvl="1" indent="-112713">
              <a:lnSpc>
                <a:spcPct val="90000"/>
              </a:lnSpc>
              <a:buNone/>
            </a:pPr>
            <a:endParaRPr lang="en-US" sz="1200" dirty="0"/>
          </a:p>
        </p:txBody>
      </p:sp>
    </p:spTree>
    <p:extLst>
      <p:ext uri="{BB962C8B-B14F-4D97-AF65-F5344CB8AC3E}">
        <p14:creationId xmlns:p14="http://schemas.microsoft.com/office/powerpoint/2010/main" val="2140936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8B59D-62FC-15D5-8C76-CACA64785BEA}"/>
            </a:ext>
          </a:extLst>
        </p:cNvPr>
        <p:cNvGrpSpPr/>
        <p:nvPr/>
      </p:nvGrpSpPr>
      <p:grpSpPr>
        <a:xfrm>
          <a:off x="0" y="0"/>
          <a:ext cx="0" cy="0"/>
          <a:chOff x="0" y="0"/>
          <a:chExt cx="0" cy="0"/>
        </a:xfrm>
      </p:grpSpPr>
      <p:pic>
        <p:nvPicPr>
          <p:cNvPr id="3" name="Picture 2" descr="Hand pointing to globe">
            <a:extLst>
              <a:ext uri="{FF2B5EF4-FFF2-40B4-BE49-F238E27FC236}">
                <a16:creationId xmlns:a16="http://schemas.microsoft.com/office/drawing/2014/main" id="{225FCA23-E797-ABE8-0F1D-4277E4715F6D}"/>
              </a:ext>
            </a:extLst>
          </p:cNvPr>
          <p:cNvPicPr>
            <a:picLocks noChangeAspect="1"/>
          </p:cNvPicPr>
          <p:nvPr/>
        </p:nvPicPr>
        <p:blipFill>
          <a:blip r:embed="rId3">
            <a:duotone>
              <a:prstClr val="black"/>
              <a:schemeClr val="accent4">
                <a:tint val="45000"/>
                <a:satMod val="400000"/>
              </a:schemeClr>
            </a:duotone>
            <a:alphaModFix amt="85000"/>
            <a:extLst>
              <a:ext uri="{28A0092B-C50C-407E-A947-70E740481C1C}">
                <a14:useLocalDpi xmlns:a14="http://schemas.microsoft.com/office/drawing/2010/main" val="0"/>
              </a:ext>
            </a:extLst>
          </a:blip>
          <a:srcRect l="48973" r="28036"/>
          <a:stretch>
            <a:fillRect/>
          </a:stretch>
        </p:blipFill>
        <p:spPr>
          <a:xfrm>
            <a:off x="9359660" y="-5881"/>
            <a:ext cx="2835081" cy="6863881"/>
          </a:xfrm>
          <a:prstGeom prst="rect">
            <a:avLst/>
          </a:prstGeom>
        </p:spPr>
      </p:pic>
      <p:sp>
        <p:nvSpPr>
          <p:cNvPr id="4" name="Title 3">
            <a:extLst>
              <a:ext uri="{FF2B5EF4-FFF2-40B4-BE49-F238E27FC236}">
                <a16:creationId xmlns:a16="http://schemas.microsoft.com/office/drawing/2014/main" id="{B252AF2F-33A8-73D4-E4AE-9FE914839794}"/>
              </a:ext>
            </a:extLst>
          </p:cNvPr>
          <p:cNvSpPr>
            <a:spLocks noGrp="1"/>
          </p:cNvSpPr>
          <p:nvPr>
            <p:ph type="title" idx="4294967295"/>
          </p:nvPr>
        </p:nvSpPr>
        <p:spPr>
          <a:xfrm>
            <a:off x="166686" y="37127"/>
            <a:ext cx="11274425" cy="922337"/>
          </a:xfrm>
        </p:spPr>
        <p:txBody>
          <a:bodyPr/>
          <a:lstStyle/>
          <a:p>
            <a:r>
              <a:rPr lang="en-US" dirty="0"/>
              <a:t>Regional and National Participation</a:t>
            </a:r>
          </a:p>
        </p:txBody>
      </p:sp>
      <p:sp>
        <p:nvSpPr>
          <p:cNvPr id="11" name="Text Placeholder 10">
            <a:extLst>
              <a:ext uri="{FF2B5EF4-FFF2-40B4-BE49-F238E27FC236}">
                <a16:creationId xmlns:a16="http://schemas.microsoft.com/office/drawing/2014/main" id="{8126F105-95A4-8DB8-4BE7-0D9A34E741B1}"/>
              </a:ext>
            </a:extLst>
          </p:cNvPr>
          <p:cNvSpPr>
            <a:spLocks noGrp="1"/>
          </p:cNvSpPr>
          <p:nvPr>
            <p:ph type="body" sz="quarter" idx="4294967295"/>
          </p:nvPr>
        </p:nvSpPr>
        <p:spPr>
          <a:xfrm>
            <a:off x="241680" y="774280"/>
            <a:ext cx="8672513" cy="5626520"/>
          </a:xfrm>
        </p:spPr>
        <p:txBody>
          <a:bodyPr vert="horz" lIns="91440" tIns="0" rIns="91440" bIns="45720" rtlCol="0" anchor="t">
            <a:normAutofit/>
          </a:bodyPr>
          <a:lstStyle/>
          <a:p>
            <a:pPr marL="0" indent="0">
              <a:buNone/>
            </a:pPr>
            <a:r>
              <a:rPr lang="en-US" sz="1800" b="1" dirty="0">
                <a:solidFill>
                  <a:schemeClr val="accent2"/>
                </a:solidFill>
              </a:rPr>
              <a:t>Responses Received</a:t>
            </a:r>
          </a:p>
          <a:p>
            <a:r>
              <a:rPr lang="en-US" dirty="0"/>
              <a:t>A total of 70 cooperatives participated in 32 states across the country. Cooperatives from each of the four U.S. Census Bureau regions as follows:  </a:t>
            </a:r>
          </a:p>
          <a:p>
            <a:pPr marL="0" indent="0">
              <a:buNone/>
            </a:pPr>
            <a:endParaRPr lang="en-US" dirty="0">
              <a:solidFill>
                <a:srgbClr val="C00000"/>
              </a:solidFill>
            </a:endParaRPr>
          </a:p>
          <a:p>
            <a:pPr marL="0" indent="0">
              <a:buNone/>
            </a:pPr>
            <a:endParaRPr lang="en-US" dirty="0">
              <a:solidFill>
                <a:srgbClr val="C00000"/>
              </a:solidFill>
            </a:endParaRPr>
          </a:p>
          <a:p>
            <a:pPr marL="0" indent="0">
              <a:buNone/>
            </a:pPr>
            <a:endParaRPr lang="en-US" dirty="0">
              <a:solidFill>
                <a:srgbClr val="C00000"/>
              </a:solidFill>
            </a:endParaRPr>
          </a:p>
          <a:p>
            <a:pPr marL="0" indent="0">
              <a:buNone/>
            </a:pPr>
            <a:endParaRPr lang="en-US" dirty="0">
              <a:solidFill>
                <a:srgbClr val="C00000"/>
              </a:solidFill>
            </a:endParaRPr>
          </a:p>
          <a:p>
            <a:pPr marL="0" indent="0">
              <a:buNone/>
            </a:pPr>
            <a:endParaRPr lang="en-US" dirty="0">
              <a:solidFill>
                <a:srgbClr val="C00000"/>
              </a:solidFill>
            </a:endParaRPr>
          </a:p>
          <a:p>
            <a:pPr marL="0" indent="0">
              <a:buNone/>
            </a:pPr>
            <a:endParaRPr lang="en-US" dirty="0">
              <a:solidFill>
                <a:srgbClr val="C00000"/>
              </a:solidFill>
            </a:endParaRPr>
          </a:p>
          <a:p>
            <a:r>
              <a:rPr lang="en-US" dirty="0"/>
              <a:t>Most participants reside in the South, totaling 7,628 responses. The fewest responses came from the Northeast with only 1,857 participants. </a:t>
            </a:r>
          </a:p>
          <a:p>
            <a:r>
              <a:rPr lang="en-US" dirty="0">
                <a:latin typeface="Arial Nova Light"/>
              </a:rPr>
              <a:t>Some states drew more participating members than others: Texas posted 2,891 responses comprising 16% of the total sample. Georgia and Illinois account for 6% each, and Ohio respondents are 5% of the total in 2026. </a:t>
            </a:r>
          </a:p>
          <a:p>
            <a:r>
              <a:rPr lang="en-US" dirty="0">
                <a:latin typeface="Arial Nova Light"/>
                <a:sym typeface="Wingdings" panose="05000000000000000000" pitchFamily="2" charset="2"/>
              </a:rPr>
              <a:t>On June 10</a:t>
            </a:r>
            <a:r>
              <a:rPr lang="en-US" baseline="30000" dirty="0">
                <a:latin typeface="Arial Nova Light"/>
                <a:sym typeface="Wingdings" panose="05000000000000000000" pitchFamily="2" charset="2"/>
              </a:rPr>
              <a:t>th</a:t>
            </a:r>
            <a:r>
              <a:rPr lang="en-US" dirty="0">
                <a:latin typeface="Arial Nova Light"/>
                <a:sym typeface="Wingdings" panose="05000000000000000000" pitchFamily="2" charset="2"/>
              </a:rPr>
              <a:t> of 2026, the Study closed with 17,539 responses. The number of responses and geographic reach makes year 2 of the Cooperative Advantage Survey among the largest cooperative-exclusive satisfaction surveys in the country.</a:t>
            </a:r>
            <a:endParaRPr lang="en-US" dirty="0">
              <a:latin typeface="Arial Nova Light"/>
            </a:endParaRPr>
          </a:p>
          <a:p>
            <a:endParaRPr lang="en-US" dirty="0"/>
          </a:p>
          <a:p>
            <a:pPr marL="0" indent="0">
              <a:buNone/>
            </a:pPr>
            <a:endParaRPr lang="en-US" dirty="0"/>
          </a:p>
        </p:txBody>
      </p:sp>
      <p:sp>
        <p:nvSpPr>
          <p:cNvPr id="8" name="TextBox 7">
            <a:extLst>
              <a:ext uri="{FF2B5EF4-FFF2-40B4-BE49-F238E27FC236}">
                <a16:creationId xmlns:a16="http://schemas.microsoft.com/office/drawing/2014/main" id="{1371A042-6858-C2A3-F48F-4ADD94E43F18}"/>
              </a:ext>
            </a:extLst>
          </p:cNvPr>
          <p:cNvSpPr txBox="1"/>
          <p:nvPr/>
        </p:nvSpPr>
        <p:spPr>
          <a:xfrm>
            <a:off x="-91611" y="1696617"/>
            <a:ext cx="5978061" cy="2062103"/>
          </a:xfrm>
          <a:prstGeom prst="rect">
            <a:avLst/>
          </a:prstGeom>
          <a:noFill/>
        </p:spPr>
        <p:txBody>
          <a:bodyPr wrap="square" rtlCol="0">
            <a:spAutoFit/>
          </a:bodyPr>
          <a:lstStyle/>
          <a:p>
            <a:pPr marL="742950" lvl="1" indent="-285750">
              <a:buFont typeface="Wingdings" panose="05000000000000000000" pitchFamily="2" charset="2"/>
              <a:buChar char="Ø"/>
            </a:pPr>
            <a:r>
              <a:rPr lang="en-US" sz="1600" dirty="0"/>
              <a:t>Midwest = 25 (Illinois, Indiana, Iowa, Kansas, Minnesota, Missouri, North Dakota, Ohio, South Dakota, Wisconsin)</a:t>
            </a:r>
          </a:p>
          <a:p>
            <a:pPr marL="742950" lvl="1" indent="-285750">
              <a:buFont typeface="Wingdings" panose="05000000000000000000" pitchFamily="2" charset="2"/>
              <a:buChar char="Ø"/>
            </a:pPr>
            <a:r>
              <a:rPr lang="en-US" sz="1600" dirty="0"/>
              <a:t>Northeast = 4 (New Jersey, Pennsylvania) </a:t>
            </a:r>
          </a:p>
          <a:p>
            <a:pPr marL="742950" lvl="1" indent="-285750">
              <a:buFont typeface="Wingdings" panose="05000000000000000000" pitchFamily="2" charset="2"/>
              <a:buChar char="Ø"/>
            </a:pPr>
            <a:r>
              <a:rPr lang="en-US" sz="1600" dirty="0"/>
              <a:t>South = 31 (Alabama, Florida, Georgia, Kentucky, Mississippi,  North Carolina, Oklahoma, South Carolina, Tennessee, Texas, Virginia)</a:t>
            </a:r>
          </a:p>
          <a:p>
            <a:pPr marL="742950" lvl="1" indent="-285750">
              <a:buFont typeface="Wingdings" panose="05000000000000000000" pitchFamily="2" charset="2"/>
              <a:buChar char="Ø"/>
            </a:pPr>
            <a:r>
              <a:rPr lang="en-US" sz="1600" dirty="0"/>
              <a:t>West </a:t>
            </a:r>
            <a:r>
              <a:rPr lang="en-US" sz="1600"/>
              <a:t>= 10 </a:t>
            </a:r>
            <a:r>
              <a:rPr lang="en-US" sz="1600" dirty="0"/>
              <a:t>(California, Colorado, Idaho, Montana, Nevada, New Mexico, Oregon, Washington and  Wyoming)</a:t>
            </a:r>
          </a:p>
        </p:txBody>
      </p:sp>
      <p:sp>
        <p:nvSpPr>
          <p:cNvPr id="6" name="Rectangle 5">
            <a:extLst>
              <a:ext uri="{FF2B5EF4-FFF2-40B4-BE49-F238E27FC236}">
                <a16:creationId xmlns:a16="http://schemas.microsoft.com/office/drawing/2014/main" id="{C0FD411E-0F06-D0F1-587F-17935927E7E7}"/>
              </a:ext>
            </a:extLst>
          </p:cNvPr>
          <p:cNvSpPr/>
          <p:nvPr/>
        </p:nvSpPr>
        <p:spPr>
          <a:xfrm>
            <a:off x="9134475" y="3219450"/>
            <a:ext cx="225185" cy="1428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9CA50DC-D692-D526-F71C-3C35AA62D4A4}"/>
              </a:ext>
            </a:extLst>
          </p:cNvPr>
          <p:cNvPicPr>
            <a:picLocks noChangeAspect="1"/>
          </p:cNvPicPr>
          <p:nvPr/>
        </p:nvPicPr>
        <p:blipFill>
          <a:blip r:embed="rId4"/>
          <a:srcRect t="8349" r="6595" b="14268"/>
          <a:stretch>
            <a:fillRect/>
          </a:stretch>
        </p:blipFill>
        <p:spPr>
          <a:xfrm>
            <a:off x="5622922" y="1579624"/>
            <a:ext cx="3959228" cy="2296087"/>
          </a:xfrm>
          <a:prstGeom prst="rect">
            <a:avLst/>
          </a:prstGeom>
        </p:spPr>
      </p:pic>
      <p:sp>
        <p:nvSpPr>
          <p:cNvPr id="9" name="Rectangle 8">
            <a:extLst>
              <a:ext uri="{FF2B5EF4-FFF2-40B4-BE49-F238E27FC236}">
                <a16:creationId xmlns:a16="http://schemas.microsoft.com/office/drawing/2014/main" id="{C5233087-6756-E98A-52EB-44F9755A996D}"/>
              </a:ext>
            </a:extLst>
          </p:cNvPr>
          <p:cNvSpPr/>
          <p:nvPr/>
        </p:nvSpPr>
        <p:spPr>
          <a:xfrm>
            <a:off x="8991600" y="3114675"/>
            <a:ext cx="368060" cy="1238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4638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PointInTimeChart">
            <a:extLst>
              <a:ext uri="{FF2B5EF4-FFF2-40B4-BE49-F238E27FC236}">
                <a16:creationId xmlns:a16="http://schemas.microsoft.com/office/drawing/2014/main" id="{D75FE9D7-CF5C-9128-2836-0EE6681ACBC1}"/>
              </a:ext>
            </a:extLst>
          </p:cNvPr>
          <p:cNvGraphicFramePr/>
          <p:nvPr>
            <p:custDataLst>
              <p:tags r:id="rId1"/>
            </p:custDataLst>
            <p:extLst>
              <p:ext uri="{D42A27DB-BD31-4B8C-83A1-F6EECF244321}">
                <p14:modId xmlns:p14="http://schemas.microsoft.com/office/powerpoint/2010/main" val="2302369058"/>
              </p:ext>
            </p:extLst>
          </p:nvPr>
        </p:nvGraphicFramePr>
        <p:xfrm>
          <a:off x="-1863425" y="461356"/>
          <a:ext cx="12945103" cy="5772384"/>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id="{EED02814-30EA-4719-9CA0-E1F5C6C7064D}"/>
              </a:ext>
            </a:extLst>
          </p:cNvPr>
          <p:cNvSpPr>
            <a:spLocks noGrp="1"/>
          </p:cNvSpPr>
          <p:nvPr>
            <p:ph type="title"/>
          </p:nvPr>
        </p:nvSpPr>
        <p:spPr/>
        <p:txBody>
          <a:bodyPr/>
          <a:lstStyle/>
          <a:p>
            <a:pPr>
              <a:defRPr/>
            </a:pPr>
            <a:r>
              <a:rPr lang="en-US" dirty="0"/>
              <a:t>2026 National Cooperative Advantage ACSI Score</a:t>
            </a:r>
          </a:p>
        </p:txBody>
      </p:sp>
      <p:sp>
        <p:nvSpPr>
          <p:cNvPr id="4" name="TextBox 3">
            <a:extLst>
              <a:ext uri="{FF2B5EF4-FFF2-40B4-BE49-F238E27FC236}">
                <a16:creationId xmlns:a16="http://schemas.microsoft.com/office/drawing/2014/main" id="{63B8B8EE-55EB-63EF-44CA-F50192265B73}"/>
              </a:ext>
            </a:extLst>
          </p:cNvPr>
          <p:cNvSpPr txBox="1"/>
          <p:nvPr/>
        </p:nvSpPr>
        <p:spPr>
          <a:xfrm>
            <a:off x="7354089" y="1042103"/>
            <a:ext cx="3079531" cy="523220"/>
          </a:xfrm>
          <a:prstGeom prst="rect">
            <a:avLst/>
          </a:prstGeom>
          <a:noFill/>
        </p:spPr>
        <p:txBody>
          <a:bodyPr wrap="square" rtlCol="0">
            <a:spAutoFit/>
          </a:bodyPr>
          <a:lstStyle/>
          <a:p>
            <a:pPr algn="ctr"/>
            <a:r>
              <a:rPr lang="en-US" sz="1400" dirty="0"/>
              <a:t>ACSI Benchmarks based on the </a:t>
            </a:r>
          </a:p>
          <a:p>
            <a:pPr algn="ctr"/>
            <a:r>
              <a:rPr lang="en-US" sz="1400" dirty="0"/>
              <a:t>2026 ACSI Syndicated Study </a:t>
            </a:r>
          </a:p>
        </p:txBody>
      </p:sp>
    </p:spTree>
    <p:extLst>
      <p:ext uri="{BB962C8B-B14F-4D97-AF65-F5344CB8AC3E}">
        <p14:creationId xmlns:p14="http://schemas.microsoft.com/office/powerpoint/2010/main" val="1205930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4093D-8EB0-067C-E27D-4A93FE9610F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95ABD6D-BBA1-EE26-3434-87E2A9B8EE4C}"/>
              </a:ext>
            </a:extLst>
          </p:cNvPr>
          <p:cNvSpPr>
            <a:spLocks noGrp="1"/>
          </p:cNvSpPr>
          <p:nvPr>
            <p:ph type="title"/>
          </p:nvPr>
        </p:nvSpPr>
        <p:spPr>
          <a:noFill/>
        </p:spPr>
        <p:txBody>
          <a:bodyPr/>
          <a:lstStyle/>
          <a:p>
            <a:pPr>
              <a:defRPr/>
            </a:pPr>
            <a:r>
              <a:rPr lang="en-US" dirty="0"/>
              <a:t>ACSI Scores by Member Identity</a:t>
            </a:r>
            <a:endParaRPr lang="en-US" dirty="0">
              <a:latin typeface="Arial Nova" panose="020B0504020202020204" pitchFamily="34" charset="0"/>
            </a:endParaRPr>
          </a:p>
        </p:txBody>
      </p:sp>
      <p:graphicFrame>
        <p:nvGraphicFramePr>
          <p:cNvPr id="11" name="BigDemoBarChart" descr="Bar Chart showing trending percentages and scores for [DEMO].">
            <a:extLst>
              <a:ext uri="{FF2B5EF4-FFF2-40B4-BE49-F238E27FC236}">
                <a16:creationId xmlns:a16="http://schemas.microsoft.com/office/drawing/2014/main" id="{C63A963C-1AF9-47A1-06EE-A45ADB77045D}"/>
              </a:ext>
            </a:extLst>
          </p:cNvPr>
          <p:cNvGraphicFramePr>
            <a:graphicFrameLocks noGrp="1"/>
          </p:cNvGraphicFramePr>
          <p:nvPr>
            <p:custDataLst>
              <p:tags r:id="rId1"/>
            </p:custDataLst>
            <p:extLst>
              <p:ext uri="{D42A27DB-BD31-4B8C-83A1-F6EECF244321}">
                <p14:modId xmlns:p14="http://schemas.microsoft.com/office/powerpoint/2010/main" val="2867419442"/>
              </p:ext>
            </p:extLst>
          </p:nvPr>
        </p:nvGraphicFramePr>
        <p:xfrm>
          <a:off x="363165" y="1784416"/>
          <a:ext cx="11452853" cy="4399586"/>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Box 17">
            <a:extLst>
              <a:ext uri="{FF2B5EF4-FFF2-40B4-BE49-F238E27FC236}">
                <a16:creationId xmlns:a16="http://schemas.microsoft.com/office/drawing/2014/main" id="{4E55B47F-FF48-7FE3-2DC7-77A1CE7EDD59}"/>
              </a:ext>
            </a:extLst>
          </p:cNvPr>
          <p:cNvSpPr txBox="1"/>
          <p:nvPr/>
        </p:nvSpPr>
        <p:spPr>
          <a:xfrm>
            <a:off x="6618947" y="6432006"/>
            <a:ext cx="375996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3F3F3F"/>
                </a:solidFill>
                <a:effectLst/>
                <a:uLnTx/>
                <a:uFillTx/>
                <a:latin typeface="Arial Nova Light"/>
                <a:ea typeface="+mn-ea"/>
                <a:cs typeface="+mn-cs"/>
              </a:rPr>
              <a:t>* Scores flagged where sample size &lt; 30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3F3F3F"/>
                </a:solidFill>
                <a:effectLst/>
                <a:uLnTx/>
                <a:uFillTx/>
                <a:latin typeface="Arial Nova Light"/>
                <a:ea typeface="+mn-ea"/>
                <a:cs typeface="+mn-cs"/>
              </a:rPr>
              <a:t>   Interpret results with caution </a:t>
            </a:r>
          </a:p>
        </p:txBody>
      </p:sp>
      <p:sp>
        <p:nvSpPr>
          <p:cNvPr id="3" name="TextBox 2">
            <a:extLst>
              <a:ext uri="{FF2B5EF4-FFF2-40B4-BE49-F238E27FC236}">
                <a16:creationId xmlns:a16="http://schemas.microsoft.com/office/drawing/2014/main" id="{C7B6CCCA-D026-B2A5-4612-8420A74875F6}"/>
              </a:ext>
            </a:extLst>
          </p:cNvPr>
          <p:cNvSpPr txBox="1"/>
          <p:nvPr/>
        </p:nvSpPr>
        <p:spPr>
          <a:xfrm>
            <a:off x="2398401" y="6489435"/>
            <a:ext cx="357377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3F3F3F"/>
                </a:solidFill>
                <a:effectLst/>
                <a:uLnTx/>
                <a:uFillTx/>
                <a:latin typeface="Arial Nova Light"/>
                <a:ea typeface="+mn-ea"/>
                <a:cs typeface="+mn-cs"/>
              </a:rPr>
              <a:t>Indicates score change is significant at 90% confidence</a:t>
            </a:r>
          </a:p>
        </p:txBody>
      </p:sp>
      <p:sp>
        <p:nvSpPr>
          <p:cNvPr id="19" name="StatUp">
            <a:extLst>
              <a:ext uri="{FF2B5EF4-FFF2-40B4-BE49-F238E27FC236}">
                <a16:creationId xmlns:a16="http://schemas.microsoft.com/office/drawing/2014/main" id="{99FB4BE0-9BD6-FF8A-091A-23372E44BC22}"/>
              </a:ext>
              <a:ext uri="{C183D7F6-B498-43B3-948B-1728B52AA6E4}">
                <adec:decorative xmlns:adec="http://schemas.microsoft.com/office/drawing/2017/decorative" val="1"/>
              </a:ext>
            </a:extLst>
          </p:cNvPr>
          <p:cNvSpPr/>
          <p:nvPr/>
        </p:nvSpPr>
        <p:spPr>
          <a:xfrm>
            <a:off x="2197820" y="6550039"/>
            <a:ext cx="100012" cy="9525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Arial Nova Light"/>
              <a:ea typeface="+mn-ea"/>
              <a:cs typeface="+mn-cs"/>
            </a:endParaRPr>
          </a:p>
        </p:txBody>
      </p:sp>
      <p:sp>
        <p:nvSpPr>
          <p:cNvPr id="20" name="StatDown">
            <a:extLst>
              <a:ext uri="{FF2B5EF4-FFF2-40B4-BE49-F238E27FC236}">
                <a16:creationId xmlns:a16="http://schemas.microsoft.com/office/drawing/2014/main" id="{1978EFF4-C2F2-894C-3E06-96F238525924}"/>
              </a:ext>
              <a:ext uri="{C183D7F6-B498-43B3-948B-1728B52AA6E4}">
                <adec:decorative xmlns:adec="http://schemas.microsoft.com/office/drawing/2017/decorative" val="1"/>
              </a:ext>
            </a:extLst>
          </p:cNvPr>
          <p:cNvSpPr/>
          <p:nvPr/>
        </p:nvSpPr>
        <p:spPr>
          <a:xfrm rot="10800000">
            <a:off x="2341959" y="6546210"/>
            <a:ext cx="100012" cy="95250"/>
          </a:xfrm>
          <a:prstGeom prst="triangle">
            <a:avLst/>
          </a:prstGeom>
          <a:solidFill>
            <a:srgbClr val="EF956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Arial Nova Light"/>
              <a:ea typeface="+mn-ea"/>
              <a:cs typeface="+mn-cs"/>
            </a:endParaRPr>
          </a:p>
        </p:txBody>
      </p:sp>
      <p:sp>
        <p:nvSpPr>
          <p:cNvPr id="4" name="TextBox 3">
            <a:extLst>
              <a:ext uri="{FF2B5EF4-FFF2-40B4-BE49-F238E27FC236}">
                <a16:creationId xmlns:a16="http://schemas.microsoft.com/office/drawing/2014/main" id="{E718C23D-EA5F-3233-9322-9DBADC9548DF}"/>
              </a:ext>
              <a:ext uri="{C183D7F6-B498-43B3-948B-1728B52AA6E4}">
                <adec:decorative xmlns:adec="http://schemas.microsoft.com/office/drawing/2017/decorative" val="1"/>
              </a:ext>
            </a:extLst>
          </p:cNvPr>
          <p:cNvSpPr txBox="1"/>
          <p:nvPr/>
        </p:nvSpPr>
        <p:spPr>
          <a:xfrm>
            <a:off x="375982" y="4686533"/>
            <a:ext cx="71845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F3F3F"/>
                </a:solidFill>
                <a:effectLst/>
                <a:uLnTx/>
                <a:uFillTx/>
                <a:latin typeface="Arial Nova Light"/>
                <a:ea typeface="+mn-ea"/>
                <a:cs typeface="+mn-cs"/>
              </a:rPr>
              <a:t>ACSI:</a:t>
            </a:r>
          </a:p>
        </p:txBody>
      </p:sp>
      <p:sp>
        <p:nvSpPr>
          <p:cNvPr id="2" name="StatUp">
            <a:extLst>
              <a:ext uri="{FF2B5EF4-FFF2-40B4-BE49-F238E27FC236}">
                <a16:creationId xmlns:a16="http://schemas.microsoft.com/office/drawing/2014/main" id="{CE05DE0F-1240-3E26-93EE-BE5773AD675A}"/>
              </a:ext>
              <a:ext uri="{C183D7F6-B498-43B3-948B-1728B52AA6E4}">
                <adec:decorative xmlns:adec="http://schemas.microsoft.com/office/drawing/2017/decorative" val="1"/>
              </a:ext>
            </a:extLst>
          </p:cNvPr>
          <p:cNvSpPr/>
          <p:nvPr/>
        </p:nvSpPr>
        <p:spPr>
          <a:xfrm>
            <a:off x="6461444" y="4705583"/>
            <a:ext cx="100012" cy="9525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Arial Nova Light"/>
              <a:ea typeface="+mn-ea"/>
              <a:cs typeface="+mn-cs"/>
            </a:endParaRPr>
          </a:p>
        </p:txBody>
      </p:sp>
      <p:sp>
        <p:nvSpPr>
          <p:cNvPr id="8" name="TextBox 7">
            <a:extLst>
              <a:ext uri="{FF2B5EF4-FFF2-40B4-BE49-F238E27FC236}">
                <a16:creationId xmlns:a16="http://schemas.microsoft.com/office/drawing/2014/main" id="{246EE002-949B-F8A9-5EFA-A576D33E5A9F}"/>
              </a:ext>
            </a:extLst>
          </p:cNvPr>
          <p:cNvSpPr txBox="1"/>
          <p:nvPr/>
        </p:nvSpPr>
        <p:spPr>
          <a:xfrm>
            <a:off x="581025" y="832653"/>
            <a:ext cx="1029652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F3F3F"/>
                </a:solidFill>
                <a:effectLst/>
                <a:uLnTx/>
                <a:uFillTx/>
                <a:latin typeface="Arial Nova Light"/>
                <a:ea typeface="+mn-ea"/>
                <a:cs typeface="+mn-cs"/>
              </a:rPr>
              <a:t>Our findings suggest that members who identify themselves as members rather than customers report higher satisfaction levels. Why do you think that is?</a:t>
            </a:r>
          </a:p>
        </p:txBody>
      </p:sp>
    </p:spTree>
    <p:extLst>
      <p:ext uri="{BB962C8B-B14F-4D97-AF65-F5344CB8AC3E}">
        <p14:creationId xmlns:p14="http://schemas.microsoft.com/office/powerpoint/2010/main" val="115866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6E5FC-31BD-20C6-549C-E3526B80DFF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68305FA-62C0-3F6B-9FFB-7FE432E00078}"/>
              </a:ext>
            </a:extLst>
          </p:cNvPr>
          <p:cNvSpPr/>
          <p:nvPr/>
        </p:nvSpPr>
        <p:spPr>
          <a:xfrm>
            <a:off x="-2" y="0"/>
            <a:ext cx="1219200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Light"/>
              <a:ea typeface="+mn-ea"/>
              <a:cs typeface="+mn-cs"/>
            </a:endParaRPr>
          </a:p>
        </p:txBody>
      </p:sp>
      <p:sp>
        <p:nvSpPr>
          <p:cNvPr id="3" name="Isosceles Triangle 2">
            <a:extLst>
              <a:ext uri="{FF2B5EF4-FFF2-40B4-BE49-F238E27FC236}">
                <a16:creationId xmlns:a16="http://schemas.microsoft.com/office/drawing/2014/main" id="{FEB15F47-8628-4B8E-B724-807996142E2C}"/>
              </a:ext>
            </a:extLst>
          </p:cNvPr>
          <p:cNvSpPr/>
          <p:nvPr/>
        </p:nvSpPr>
        <p:spPr>
          <a:xfrm rot="5400000">
            <a:off x="2648190" y="-2667001"/>
            <a:ext cx="6857999" cy="12192003"/>
          </a:xfrm>
          <a:prstGeom prst="triangle">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Light"/>
              <a:ea typeface="+mn-ea"/>
              <a:cs typeface="+mn-cs"/>
            </a:endParaRPr>
          </a:p>
        </p:txBody>
      </p:sp>
      <p:sp>
        <p:nvSpPr>
          <p:cNvPr id="5" name="Rectangle 4">
            <a:extLst>
              <a:ext uri="{FF2B5EF4-FFF2-40B4-BE49-F238E27FC236}">
                <a16:creationId xmlns:a16="http://schemas.microsoft.com/office/drawing/2014/main" id="{6D66352E-1D44-066A-73DB-328F07B536CD}"/>
              </a:ext>
            </a:extLst>
          </p:cNvPr>
          <p:cNvSpPr/>
          <p:nvPr/>
        </p:nvSpPr>
        <p:spPr>
          <a:xfrm>
            <a:off x="1540635" y="2730640"/>
            <a:ext cx="7399303" cy="1396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5546D"/>
              </a:solidFill>
              <a:effectLst/>
              <a:uLnTx/>
              <a:uFillTx/>
              <a:latin typeface="Arial Nova Light"/>
              <a:ea typeface="+mn-ea"/>
              <a:cs typeface="+mn-cs"/>
            </a:endParaRPr>
          </a:p>
        </p:txBody>
      </p:sp>
      <p:sp>
        <p:nvSpPr>
          <p:cNvPr id="6" name="Title 7">
            <a:extLst>
              <a:ext uri="{FF2B5EF4-FFF2-40B4-BE49-F238E27FC236}">
                <a16:creationId xmlns:a16="http://schemas.microsoft.com/office/drawing/2014/main" id="{ADFFA1EE-6827-F04D-002A-CCF61CE869E0}"/>
              </a:ext>
            </a:extLst>
          </p:cNvPr>
          <p:cNvSpPr txBox="1">
            <a:spLocks/>
          </p:cNvSpPr>
          <p:nvPr/>
        </p:nvSpPr>
        <p:spPr>
          <a:xfrm>
            <a:off x="1678075" y="2557462"/>
            <a:ext cx="7243055" cy="1743075"/>
          </a:xfrm>
          <a:prstGeom prst="rect">
            <a:avLst/>
          </a:prstGeom>
        </p:spPr>
        <p:txBody>
          <a:bodyPr anchor="ctr">
            <a:normAutofit/>
          </a:bodyPr>
          <a:lstStyle>
            <a:lvl1pPr algn="l" defTabSz="914400" rtl="0" eaLnBrk="1" latinLnBrk="0" hangingPunct="1">
              <a:lnSpc>
                <a:spcPct val="90000"/>
              </a:lnSpc>
              <a:spcBef>
                <a:spcPct val="0"/>
              </a:spcBef>
              <a:buNone/>
              <a:defRPr lang="en-US" sz="3600" kern="1200" dirty="0">
                <a:solidFill>
                  <a:schemeClr val="accent1"/>
                </a:solidFill>
                <a:latin typeface="Arial Nova Light" panose="020B03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Arial Nova Light" panose="020B0304020202020204" pitchFamily="34" charset="0"/>
                <a:ea typeface="+mj-ea"/>
                <a:cs typeface="+mj-cs"/>
              </a:rPr>
              <a:t>National Cooperative Advantage Model Results </a:t>
            </a:r>
          </a:p>
        </p:txBody>
      </p:sp>
      <p:sp>
        <p:nvSpPr>
          <p:cNvPr id="7" name="Rectangle 6">
            <a:extLst>
              <a:ext uri="{FF2B5EF4-FFF2-40B4-BE49-F238E27FC236}">
                <a16:creationId xmlns:a16="http://schemas.microsoft.com/office/drawing/2014/main" id="{9D28C5F0-1392-2B23-2A4D-C44785391B63}"/>
              </a:ext>
            </a:extLst>
          </p:cNvPr>
          <p:cNvSpPr/>
          <p:nvPr/>
        </p:nvSpPr>
        <p:spPr>
          <a:xfrm>
            <a:off x="69171" y="2730639"/>
            <a:ext cx="1406767" cy="1396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5546D"/>
              </a:solidFill>
              <a:effectLst/>
              <a:uLnTx/>
              <a:uFillTx/>
              <a:latin typeface="Arial Nova Light"/>
              <a:ea typeface="+mn-ea"/>
              <a:cs typeface="+mn-cs"/>
            </a:endParaRPr>
          </a:p>
        </p:txBody>
      </p:sp>
      <p:sp>
        <p:nvSpPr>
          <p:cNvPr id="8" name="Isosceles Triangle 7">
            <a:extLst>
              <a:ext uri="{FF2B5EF4-FFF2-40B4-BE49-F238E27FC236}">
                <a16:creationId xmlns:a16="http://schemas.microsoft.com/office/drawing/2014/main" id="{F67512D7-545F-4862-297B-AD2422265336}"/>
              </a:ext>
            </a:extLst>
          </p:cNvPr>
          <p:cNvSpPr/>
          <p:nvPr/>
        </p:nvSpPr>
        <p:spPr>
          <a:xfrm rot="5400000">
            <a:off x="8694184" y="2976395"/>
            <a:ext cx="1396722" cy="905211"/>
          </a:xfrm>
          <a:prstGeom prst="triangle">
            <a:avLst>
              <a:gd name="adj" fmla="val 4953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Light"/>
              <a:ea typeface="+mn-ea"/>
              <a:cs typeface="+mn-cs"/>
            </a:endParaRPr>
          </a:p>
        </p:txBody>
      </p:sp>
    </p:spTree>
    <p:extLst>
      <p:ext uri="{BB962C8B-B14F-4D97-AF65-F5344CB8AC3E}">
        <p14:creationId xmlns:p14="http://schemas.microsoft.com/office/powerpoint/2010/main" val="2235552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2F2E7-C2ED-4F07-8D81-84CC9D2F20EC}"/>
              </a:ext>
            </a:extLst>
          </p:cNvPr>
          <p:cNvSpPr>
            <a:spLocks noGrp="1"/>
          </p:cNvSpPr>
          <p:nvPr>
            <p:ph type="title"/>
          </p:nvPr>
        </p:nvSpPr>
        <p:spPr/>
        <p:txBody>
          <a:bodyPr>
            <a:normAutofit/>
          </a:bodyPr>
          <a:lstStyle/>
          <a:p>
            <a:r>
              <a:rPr lang="en-US" dirty="0"/>
              <a:t>Cooperative Advantage Model Scores, Industry Impacts</a:t>
            </a:r>
          </a:p>
        </p:txBody>
      </p:sp>
      <p:sp>
        <p:nvSpPr>
          <p:cNvPr id="3" name="TextBox 2">
            <a:extLst>
              <a:ext uri="{FF2B5EF4-FFF2-40B4-BE49-F238E27FC236}">
                <a16:creationId xmlns:a16="http://schemas.microsoft.com/office/drawing/2014/main" id="{70C85F2C-19AE-41F2-91BB-A5C05997B816}"/>
              </a:ext>
            </a:extLst>
          </p:cNvPr>
          <p:cNvSpPr txBox="1"/>
          <p:nvPr/>
        </p:nvSpPr>
        <p:spPr>
          <a:xfrm>
            <a:off x="445300" y="914383"/>
            <a:ext cx="402336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effectLst/>
                <a:uLnTx/>
                <a:uFillTx/>
                <a:latin typeface="Arial Nova" panose="020B0504020202020204" pitchFamily="34" charset="0"/>
                <a:cs typeface="Arial" panose="020B0604020202020204" pitchFamily="34" charset="0"/>
              </a:rPr>
              <a:t>Satisfaction Drivers</a:t>
            </a:r>
          </a:p>
        </p:txBody>
      </p:sp>
      <p:sp>
        <p:nvSpPr>
          <p:cNvPr id="4" name="TextBox 3">
            <a:extLst>
              <a:ext uri="{FF2B5EF4-FFF2-40B4-BE49-F238E27FC236}">
                <a16:creationId xmlns:a16="http://schemas.microsoft.com/office/drawing/2014/main" id="{270D6D24-687A-4B19-BCDD-E9A32017D438}"/>
              </a:ext>
            </a:extLst>
          </p:cNvPr>
          <p:cNvSpPr txBox="1"/>
          <p:nvPr/>
        </p:nvSpPr>
        <p:spPr>
          <a:xfrm>
            <a:off x="7775651" y="1394230"/>
            <a:ext cx="402336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effectLst/>
                <a:uLnTx/>
                <a:uFillTx/>
                <a:latin typeface="Arial Nova" panose="020B0504020202020204" pitchFamily="34" charset="0"/>
                <a:cs typeface="Arial" panose="020B0604020202020204" pitchFamily="34" charset="0"/>
              </a:rPr>
              <a:t>Future Behaviors</a:t>
            </a:r>
          </a:p>
        </p:txBody>
      </p:sp>
      <p:graphicFrame>
        <p:nvGraphicFramePr>
          <p:cNvPr id="11" name="Chart 10">
            <a:extLst>
              <a:ext uri="{FF2B5EF4-FFF2-40B4-BE49-F238E27FC236}">
                <a16:creationId xmlns:a16="http://schemas.microsoft.com/office/drawing/2014/main" id="{ED406BA8-DEC1-4B7A-B154-450D53112EB9}"/>
              </a:ext>
            </a:extLst>
          </p:cNvPr>
          <p:cNvGraphicFramePr>
            <a:graphicFrameLocks/>
          </p:cNvGraphicFramePr>
          <p:nvPr>
            <p:extLst>
              <p:ext uri="{D42A27DB-BD31-4B8C-83A1-F6EECF244321}">
                <p14:modId xmlns:p14="http://schemas.microsoft.com/office/powerpoint/2010/main" val="2975220896"/>
              </p:ext>
            </p:extLst>
          </p:nvPr>
        </p:nvGraphicFramePr>
        <p:xfrm>
          <a:off x="4634909" y="1753616"/>
          <a:ext cx="2922182" cy="277509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Table 11">
            <a:extLst>
              <a:ext uri="{FF2B5EF4-FFF2-40B4-BE49-F238E27FC236}">
                <a16:creationId xmlns:a16="http://schemas.microsoft.com/office/drawing/2014/main" id="{391910B7-F5B9-4F01-8D66-4FC8B4568666}"/>
              </a:ext>
            </a:extLst>
          </p:cNvPr>
          <p:cNvGraphicFramePr>
            <a:graphicFrameLocks noGrp="1"/>
          </p:cNvGraphicFramePr>
          <p:nvPr>
            <p:extLst>
              <p:ext uri="{D42A27DB-BD31-4B8C-83A1-F6EECF244321}">
                <p14:modId xmlns:p14="http://schemas.microsoft.com/office/powerpoint/2010/main" val="2538401243"/>
              </p:ext>
            </p:extLst>
          </p:nvPr>
        </p:nvGraphicFramePr>
        <p:xfrm>
          <a:off x="714779" y="1370630"/>
          <a:ext cx="3657601" cy="4719239"/>
        </p:xfrm>
        <a:graphic>
          <a:graphicData uri="http://schemas.openxmlformats.org/drawingml/2006/table">
            <a:tbl>
              <a:tblPr firstRow="1" bandRow="1">
                <a:tableStyleId>{00A15C55-8517-42AA-B614-E9B94910E393}</a:tableStyleId>
              </a:tblPr>
              <a:tblGrid>
                <a:gridCol w="581892">
                  <a:extLst>
                    <a:ext uri="{9D8B030D-6E8A-4147-A177-3AD203B41FA5}">
                      <a16:colId xmlns:a16="http://schemas.microsoft.com/office/drawing/2014/main" val="1430147736"/>
                    </a:ext>
                  </a:extLst>
                </a:gridCol>
                <a:gridCol w="532129">
                  <a:extLst>
                    <a:ext uri="{9D8B030D-6E8A-4147-A177-3AD203B41FA5}">
                      <a16:colId xmlns:a16="http://schemas.microsoft.com/office/drawing/2014/main" val="3782992235"/>
                    </a:ext>
                  </a:extLst>
                </a:gridCol>
                <a:gridCol w="2543580">
                  <a:extLst>
                    <a:ext uri="{9D8B030D-6E8A-4147-A177-3AD203B41FA5}">
                      <a16:colId xmlns:a16="http://schemas.microsoft.com/office/drawing/2014/main" val="4114742946"/>
                    </a:ext>
                  </a:extLst>
                </a:gridCol>
              </a:tblGrid>
              <a:tr h="770997">
                <a:tc>
                  <a:txBody>
                    <a:bodyPr/>
                    <a:lstStyle/>
                    <a:p>
                      <a:pPr algn="ctr">
                        <a:defRPr/>
                      </a:pPr>
                      <a:r>
                        <a:rPr lang="en-US" sz="1600" b="0" dirty="0">
                          <a:solidFill>
                            <a:schemeClr val="bg1"/>
                          </a:solidFill>
                        </a:rPr>
                        <a:t>85</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defRPr/>
                      </a:pPr>
                      <a:r>
                        <a:rPr lang="en-US" sz="1600" b="0" dirty="0">
                          <a:solidFill>
                            <a:schemeClr val="bg1"/>
                          </a:solidFill>
                        </a:rPr>
                        <a:t>1.8</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rPr>
                        <a:t>Outreach</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40149546"/>
                  </a:ext>
                </a:extLst>
              </a:tr>
              <a:tr h="770997">
                <a:tc>
                  <a:txBody>
                    <a:bodyPr/>
                    <a:lstStyle/>
                    <a:p>
                      <a:pPr algn="ctr">
                        <a:defRPr/>
                      </a:pPr>
                      <a:r>
                        <a:rPr lang="en-US" sz="1600" b="0" dirty="0">
                          <a:solidFill>
                            <a:schemeClr val="bg1"/>
                          </a:solidFill>
                        </a:rPr>
                        <a:t>86</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defRPr/>
                      </a:pPr>
                      <a:r>
                        <a:rPr lang="en-US" sz="1600" b="0" dirty="0">
                          <a:solidFill>
                            <a:schemeClr val="bg1"/>
                          </a:solidFill>
                        </a:rPr>
                        <a:t>1.8</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rPr>
                        <a:t>Call Center Satisfaction</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84131823"/>
                  </a:ext>
                </a:extLst>
              </a:tr>
              <a:tr h="791644">
                <a:tc>
                  <a:txBody>
                    <a:bodyPr/>
                    <a:lstStyle/>
                    <a:p>
                      <a:pPr algn="ctr">
                        <a:defRPr/>
                      </a:pPr>
                      <a:r>
                        <a:rPr lang="en-US" sz="1600" b="0" dirty="0">
                          <a:solidFill>
                            <a:schemeClr val="bg1"/>
                          </a:solidFill>
                        </a:rPr>
                        <a:t>91</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defRPr/>
                      </a:pPr>
                      <a:r>
                        <a:rPr lang="en-US" sz="1600" b="0" dirty="0">
                          <a:solidFill>
                            <a:schemeClr val="bg1"/>
                          </a:solidFill>
                        </a:rPr>
                        <a:t>1.6</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defRPr/>
                      </a:pPr>
                      <a:r>
                        <a:rPr lang="en-US" sz="1600" b="0" dirty="0">
                          <a:solidFill>
                            <a:schemeClr val="tx1"/>
                          </a:solidFill>
                        </a:rPr>
                        <a:t>Service Reliability</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568307607"/>
                  </a:ext>
                </a:extLst>
              </a:tr>
              <a:tr h="79164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Nova Light"/>
                          <a:ea typeface="+mn-ea"/>
                          <a:cs typeface="+mn-cs"/>
                        </a:rPr>
                        <a:t>89</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defRPr/>
                      </a:pPr>
                      <a:r>
                        <a:rPr lang="en-US" sz="1600" b="0" dirty="0">
                          <a:solidFill>
                            <a:schemeClr val="bg1"/>
                          </a:solidFill>
                        </a:rPr>
                        <a:t>1.5</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rPr>
                        <a:t>Website Satisfaction Index</a:t>
                      </a:r>
                    </a:p>
                    <a:p>
                      <a:pPr algn="ctr">
                        <a:defRPr/>
                      </a:pPr>
                      <a:endParaRPr lang="en-US" sz="1600" b="0" dirty="0">
                        <a:solidFill>
                          <a:schemeClr val="tx1"/>
                        </a:solidFill>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02620033"/>
                  </a:ext>
                </a:extLst>
              </a:tr>
              <a:tr h="770997">
                <a:tc>
                  <a:txBody>
                    <a:bodyPr/>
                    <a:lstStyle/>
                    <a:p>
                      <a:pPr algn="ctr">
                        <a:defRPr/>
                      </a:pPr>
                      <a:r>
                        <a:rPr lang="en-US" sz="1600" b="0" dirty="0">
                          <a:solidFill>
                            <a:schemeClr val="bg1"/>
                          </a:solidFill>
                        </a:rPr>
                        <a:t>93</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defRPr/>
                      </a:pPr>
                      <a:r>
                        <a:rPr lang="en-US" sz="1600" b="0" dirty="0">
                          <a:solidFill>
                            <a:schemeClr val="bg1"/>
                          </a:solidFill>
                        </a:rPr>
                        <a:t>0.9</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rPr>
                        <a:t>Billing and Payment </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193291917"/>
                  </a:ext>
                </a:extLst>
              </a:tr>
              <a:tr h="79164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Nova Light"/>
                          <a:ea typeface="+mn-ea"/>
                          <a:cs typeface="+mn-cs"/>
                        </a:rPr>
                        <a:t>90</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defRPr/>
                      </a:pPr>
                      <a:r>
                        <a:rPr lang="en-US" sz="1600" b="0" dirty="0">
                          <a:solidFill>
                            <a:schemeClr val="bg1"/>
                          </a:solidFill>
                        </a:rPr>
                        <a:t>0.0</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rPr>
                        <a:t>Call Center Representatives</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640370629"/>
                  </a:ext>
                </a:extLst>
              </a:tr>
            </a:tbl>
          </a:graphicData>
        </a:graphic>
      </p:graphicFrame>
      <p:graphicFrame>
        <p:nvGraphicFramePr>
          <p:cNvPr id="13" name="Table 12">
            <a:extLst>
              <a:ext uri="{FF2B5EF4-FFF2-40B4-BE49-F238E27FC236}">
                <a16:creationId xmlns:a16="http://schemas.microsoft.com/office/drawing/2014/main" id="{CABDDE77-F057-4A1D-BFD3-E5D81D7FB419}"/>
              </a:ext>
            </a:extLst>
          </p:cNvPr>
          <p:cNvGraphicFramePr>
            <a:graphicFrameLocks noGrp="1"/>
          </p:cNvGraphicFramePr>
          <p:nvPr>
            <p:extLst>
              <p:ext uri="{D42A27DB-BD31-4B8C-83A1-F6EECF244321}">
                <p14:modId xmlns:p14="http://schemas.microsoft.com/office/powerpoint/2010/main" val="1743170167"/>
              </p:ext>
            </p:extLst>
          </p:nvPr>
        </p:nvGraphicFramePr>
        <p:xfrm>
          <a:off x="7775651" y="3353864"/>
          <a:ext cx="4023360" cy="658788"/>
        </p:xfrm>
        <a:graphic>
          <a:graphicData uri="http://schemas.openxmlformats.org/drawingml/2006/table">
            <a:tbl>
              <a:tblPr firstRow="1" bandRow="1">
                <a:tableStyleId>{00A15C55-8517-42AA-B614-E9B94910E393}</a:tableStyleId>
              </a:tblPr>
              <a:tblGrid>
                <a:gridCol w="2743200">
                  <a:extLst>
                    <a:ext uri="{9D8B030D-6E8A-4147-A177-3AD203B41FA5}">
                      <a16:colId xmlns:a16="http://schemas.microsoft.com/office/drawing/2014/main" val="2902678691"/>
                    </a:ext>
                  </a:extLst>
                </a:gridCol>
                <a:gridCol w="640080">
                  <a:extLst>
                    <a:ext uri="{9D8B030D-6E8A-4147-A177-3AD203B41FA5}">
                      <a16:colId xmlns:a16="http://schemas.microsoft.com/office/drawing/2014/main" val="2736637542"/>
                    </a:ext>
                  </a:extLst>
                </a:gridCol>
                <a:gridCol w="640080">
                  <a:extLst>
                    <a:ext uri="{9D8B030D-6E8A-4147-A177-3AD203B41FA5}">
                      <a16:colId xmlns:a16="http://schemas.microsoft.com/office/drawing/2014/main" val="832945661"/>
                    </a:ext>
                  </a:extLst>
                </a:gridCol>
              </a:tblGrid>
              <a:tr h="658788">
                <a:tc>
                  <a:txBody>
                    <a:bodyPr/>
                    <a:lstStyle/>
                    <a:p>
                      <a:pPr algn="ctr">
                        <a:defRPr/>
                      </a:pPr>
                      <a:r>
                        <a:rPr lang="en-US" sz="1600" b="0">
                          <a:solidFill>
                            <a:schemeClr val="tx1"/>
                          </a:solidFill>
                        </a:rPr>
                        <a:t>Likelihood to Choose Again</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defRPr/>
                      </a:pPr>
                      <a:r>
                        <a:rPr lang="en-US" sz="1600" b="0" dirty="0">
                          <a:solidFill>
                            <a:schemeClr val="bg1"/>
                          </a:solidFill>
                        </a:rPr>
                        <a:t>4.6</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defRPr/>
                      </a:pPr>
                      <a:r>
                        <a:rPr lang="en-US" sz="1600" b="0" dirty="0"/>
                        <a:t>87</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54156251"/>
                  </a:ext>
                </a:extLst>
              </a:tr>
            </a:tbl>
          </a:graphicData>
        </a:graphic>
      </p:graphicFrame>
      <p:cxnSp>
        <p:nvCxnSpPr>
          <p:cNvPr id="14" name="Straight Arrow Connector 13">
            <a:extLst>
              <a:ext uri="{FF2B5EF4-FFF2-40B4-BE49-F238E27FC236}">
                <a16:creationId xmlns:a16="http://schemas.microsoft.com/office/drawing/2014/main" id="{1D603A47-0978-417A-BEE5-614AA7175782}"/>
              </a:ext>
            </a:extLst>
          </p:cNvPr>
          <p:cNvCxnSpPr>
            <a:cxnSpLocks/>
          </p:cNvCxnSpPr>
          <p:nvPr/>
        </p:nvCxnSpPr>
        <p:spPr>
          <a:xfrm>
            <a:off x="7354538" y="3247020"/>
            <a:ext cx="385964" cy="0"/>
          </a:xfrm>
          <a:prstGeom prst="straightConnector1">
            <a:avLst/>
          </a:prstGeom>
          <a:ln>
            <a:solidFill>
              <a:srgbClr val="4D4D4D"/>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5" name="Right Bracket 14">
            <a:extLst>
              <a:ext uri="{FF2B5EF4-FFF2-40B4-BE49-F238E27FC236}">
                <a16:creationId xmlns:a16="http://schemas.microsoft.com/office/drawing/2014/main" id="{F7852D09-20AC-4338-B66C-8F1EFDBBAFB0}"/>
              </a:ext>
            </a:extLst>
          </p:cNvPr>
          <p:cNvSpPr/>
          <p:nvPr/>
        </p:nvSpPr>
        <p:spPr>
          <a:xfrm>
            <a:off x="4372380" y="1345914"/>
            <a:ext cx="45719" cy="4833693"/>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rgbClr val="3F3F3F"/>
              </a:solidFill>
              <a:effectLst/>
              <a:uLnTx/>
              <a:uFillTx/>
              <a:latin typeface="Arial Nova Light" panose="020B0304020202020204" pitchFamily="34" charset="0"/>
            </a:endParaRPr>
          </a:p>
        </p:txBody>
      </p:sp>
      <p:cxnSp>
        <p:nvCxnSpPr>
          <p:cNvPr id="16" name="Straight Arrow Connector 15">
            <a:extLst>
              <a:ext uri="{FF2B5EF4-FFF2-40B4-BE49-F238E27FC236}">
                <a16:creationId xmlns:a16="http://schemas.microsoft.com/office/drawing/2014/main" id="{AF24E7D8-9D8D-4716-8E6A-06C6A104BA0E}"/>
              </a:ext>
            </a:extLst>
          </p:cNvPr>
          <p:cNvCxnSpPr>
            <a:cxnSpLocks/>
          </p:cNvCxnSpPr>
          <p:nvPr/>
        </p:nvCxnSpPr>
        <p:spPr>
          <a:xfrm>
            <a:off x="4572924" y="3270416"/>
            <a:ext cx="371475" cy="0"/>
          </a:xfrm>
          <a:prstGeom prst="straightConnector1">
            <a:avLst/>
          </a:prstGeom>
          <a:ln>
            <a:solidFill>
              <a:srgbClr val="4D4D4D"/>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BAA9256-56F2-4BA1-8366-035DE27D0EC1}"/>
              </a:ext>
            </a:extLst>
          </p:cNvPr>
          <p:cNvSpPr/>
          <p:nvPr/>
        </p:nvSpPr>
        <p:spPr>
          <a:xfrm>
            <a:off x="5004153" y="3429000"/>
            <a:ext cx="2304376" cy="86177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effectLst/>
                <a:uLnTx/>
                <a:uFillTx/>
                <a:latin typeface="Arial Nova Light" panose="020B0304020202020204" pitchFamily="34" charset="0"/>
                <a:cs typeface="Arial" panose="020B0604020202020204" pitchFamily="34" charset="0"/>
              </a:rPr>
              <a:t>Overall Satisfaction: </a:t>
            </a:r>
            <a:r>
              <a:rPr lang="en-US" sz="1200" dirty="0">
                <a:latin typeface="Arial Nova Light" panose="020B0304020202020204" pitchFamily="34" charset="0"/>
                <a:cs typeface="Arial" panose="020B0604020202020204" pitchFamily="34" charset="0"/>
              </a:rPr>
              <a:t>89</a:t>
            </a:r>
            <a:endParaRPr kumimoji="0" lang="en-US" sz="1200" i="0" u="none" strike="noStrike" kern="1200" cap="none" spc="0" normalizeH="0" baseline="0" noProof="0" dirty="0">
              <a:ln>
                <a:noFill/>
              </a:ln>
              <a:effectLst/>
              <a:uLnTx/>
              <a:uFillTx/>
              <a:latin typeface="Arial Nova Light" panose="020B03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effectLst/>
                <a:uLnTx/>
                <a:uFillTx/>
                <a:latin typeface="Arial Nova Light" panose="020B0304020202020204" pitchFamily="34" charset="0"/>
                <a:cs typeface="Arial" panose="020B0604020202020204" pitchFamily="34" charset="0"/>
              </a:rPr>
              <a:t>Compared to Expectations: 84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effectLst/>
                <a:uLnTx/>
                <a:uFillTx/>
                <a:latin typeface="Arial Nova Light" panose="020B0304020202020204" pitchFamily="34" charset="0"/>
                <a:cs typeface="Arial" panose="020B0604020202020204" pitchFamily="34" charset="0"/>
              </a:rPr>
              <a:t>Compared to Ideal: </a:t>
            </a:r>
            <a:r>
              <a:rPr lang="en-US" sz="1200" dirty="0">
                <a:latin typeface="Arial Nova Light" panose="020B0304020202020204" pitchFamily="34" charset="0"/>
                <a:cs typeface="Arial" panose="020B0604020202020204" pitchFamily="34" charset="0"/>
              </a:rPr>
              <a:t>85</a:t>
            </a:r>
          </a:p>
          <a:p>
            <a:pPr algn="ctr">
              <a:defRPr/>
            </a:pPr>
            <a:r>
              <a:rPr lang="en-US" sz="1400" dirty="0">
                <a:latin typeface="Arial Nova Light" panose="020B0304020202020204" pitchFamily="34" charset="0"/>
              </a:rPr>
              <a:t>n = 17,539</a:t>
            </a:r>
          </a:p>
        </p:txBody>
      </p:sp>
      <p:sp>
        <p:nvSpPr>
          <p:cNvPr id="18" name="TextBox 1">
            <a:extLst>
              <a:ext uri="{FF2B5EF4-FFF2-40B4-BE49-F238E27FC236}">
                <a16:creationId xmlns:a16="http://schemas.microsoft.com/office/drawing/2014/main" id="{0CD8C528-2729-4249-92F1-A9A57F05CEF5}"/>
              </a:ext>
            </a:extLst>
          </p:cNvPr>
          <p:cNvSpPr txBox="1"/>
          <p:nvPr/>
        </p:nvSpPr>
        <p:spPr>
          <a:xfrm>
            <a:off x="5045361" y="2880294"/>
            <a:ext cx="2221961" cy="555639"/>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latin typeface="Arial Nova Light" panose="020B0304020202020204" pitchFamily="34" charset="0"/>
                <a:cs typeface="Arial" panose="020B0604020202020204" pitchFamily="34" charset="0"/>
              </a:rPr>
              <a:t>86</a:t>
            </a:r>
            <a:endParaRPr kumimoji="0" lang="en-US" sz="7200" i="0" u="none" strike="noStrike" kern="1200" cap="none" spc="0" normalizeH="0" baseline="0" noProof="0" dirty="0">
              <a:ln>
                <a:noFill/>
              </a:ln>
              <a:effectLst/>
              <a:uLnTx/>
              <a:uFillTx/>
              <a:latin typeface="Arial Nova Light" panose="020B03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E99E1162-7A48-67AB-DF54-0A47C12A49B2}"/>
              </a:ext>
            </a:extLst>
          </p:cNvPr>
          <p:cNvGraphicFramePr>
            <a:graphicFrameLocks noGrp="1"/>
          </p:cNvGraphicFramePr>
          <p:nvPr>
            <p:extLst>
              <p:ext uri="{D42A27DB-BD31-4B8C-83A1-F6EECF244321}">
                <p14:modId xmlns:p14="http://schemas.microsoft.com/office/powerpoint/2010/main" val="2351474577"/>
              </p:ext>
            </p:extLst>
          </p:nvPr>
        </p:nvGraphicFramePr>
        <p:xfrm>
          <a:off x="7775651" y="2531759"/>
          <a:ext cx="4023360" cy="818957"/>
        </p:xfrm>
        <a:graphic>
          <a:graphicData uri="http://schemas.openxmlformats.org/drawingml/2006/table">
            <a:tbl>
              <a:tblPr firstRow="1" bandRow="1">
                <a:tableStyleId>{00A15C55-8517-42AA-B614-E9B94910E393}</a:tableStyleId>
              </a:tblPr>
              <a:tblGrid>
                <a:gridCol w="2743200">
                  <a:extLst>
                    <a:ext uri="{9D8B030D-6E8A-4147-A177-3AD203B41FA5}">
                      <a16:colId xmlns:a16="http://schemas.microsoft.com/office/drawing/2014/main" val="2902678691"/>
                    </a:ext>
                  </a:extLst>
                </a:gridCol>
                <a:gridCol w="640080">
                  <a:extLst>
                    <a:ext uri="{9D8B030D-6E8A-4147-A177-3AD203B41FA5}">
                      <a16:colId xmlns:a16="http://schemas.microsoft.com/office/drawing/2014/main" val="2736637542"/>
                    </a:ext>
                  </a:extLst>
                </a:gridCol>
                <a:gridCol w="640080">
                  <a:extLst>
                    <a:ext uri="{9D8B030D-6E8A-4147-A177-3AD203B41FA5}">
                      <a16:colId xmlns:a16="http://schemas.microsoft.com/office/drawing/2014/main" val="832945661"/>
                    </a:ext>
                  </a:extLst>
                </a:gridCol>
              </a:tblGrid>
              <a:tr h="818957">
                <a:tc>
                  <a:txBody>
                    <a:bodyPr/>
                    <a:lstStyle/>
                    <a:p>
                      <a:pPr algn="ctr">
                        <a:defRPr/>
                      </a:pPr>
                      <a:r>
                        <a:rPr lang="en-US" sz="1600" b="0" dirty="0">
                          <a:solidFill>
                            <a:schemeClr val="tx1"/>
                          </a:solidFill>
                        </a:rPr>
                        <a:t>Likelihood to Speak Positively about Cooperative</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defRPr/>
                      </a:pPr>
                      <a:r>
                        <a:rPr lang="en-US" sz="1600" b="0" dirty="0">
                          <a:solidFill>
                            <a:schemeClr val="bg1"/>
                          </a:solidFill>
                        </a:rPr>
                        <a:t>4.8</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defRPr/>
                      </a:pPr>
                      <a:r>
                        <a:rPr lang="en-US" sz="1600" b="0" dirty="0"/>
                        <a:t>89</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54156251"/>
                  </a:ext>
                </a:extLst>
              </a:tr>
            </a:tbl>
          </a:graphicData>
        </a:graphic>
      </p:graphicFrame>
      <p:grpSp>
        <p:nvGrpSpPr>
          <p:cNvPr id="27" name="Group 26">
            <a:extLst>
              <a:ext uri="{FF2B5EF4-FFF2-40B4-BE49-F238E27FC236}">
                <a16:creationId xmlns:a16="http://schemas.microsoft.com/office/drawing/2014/main" id="{6A955B68-91E1-6404-1295-83D7C8AC62AB}"/>
              </a:ext>
            </a:extLst>
          </p:cNvPr>
          <p:cNvGrpSpPr/>
          <p:nvPr/>
        </p:nvGrpSpPr>
        <p:grpSpPr>
          <a:xfrm>
            <a:off x="4944399" y="4655607"/>
            <a:ext cx="6443937" cy="1408018"/>
            <a:chOff x="4978381" y="5001840"/>
            <a:chExt cx="6443937" cy="1408018"/>
          </a:xfrm>
        </p:grpSpPr>
        <p:grpSp>
          <p:nvGrpSpPr>
            <p:cNvPr id="28" name="Group 27">
              <a:extLst>
                <a:ext uri="{FF2B5EF4-FFF2-40B4-BE49-F238E27FC236}">
                  <a16:creationId xmlns:a16="http://schemas.microsoft.com/office/drawing/2014/main" id="{9EE997AF-5F89-7D85-B43B-58AA6D07172C}"/>
                </a:ext>
              </a:extLst>
            </p:cNvPr>
            <p:cNvGrpSpPr/>
            <p:nvPr/>
          </p:nvGrpSpPr>
          <p:grpSpPr>
            <a:xfrm>
              <a:off x="4978381" y="5001840"/>
              <a:ext cx="6443937" cy="891973"/>
              <a:chOff x="4978381" y="5001840"/>
              <a:chExt cx="6443937" cy="891973"/>
            </a:xfrm>
          </p:grpSpPr>
          <p:sp>
            <p:nvSpPr>
              <p:cNvPr id="31" name="Rectangle 2">
                <a:extLst>
                  <a:ext uri="{FF2B5EF4-FFF2-40B4-BE49-F238E27FC236}">
                    <a16:creationId xmlns:a16="http://schemas.microsoft.com/office/drawing/2014/main" id="{3CDE1E66-8942-E495-05C3-B133023DEF13}"/>
                  </a:ext>
                </a:extLst>
              </p:cNvPr>
              <p:cNvSpPr txBox="1">
                <a:spLocks noChangeArrowheads="1"/>
              </p:cNvSpPr>
              <p:nvPr/>
            </p:nvSpPr>
            <p:spPr bwMode="auto">
              <a:xfrm>
                <a:off x="5408149" y="5007573"/>
                <a:ext cx="6014169" cy="40147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a:ln>
                      <a:noFill/>
                    </a:ln>
                    <a:solidFill>
                      <a:srgbClr val="3F3F3F"/>
                    </a:solidFill>
                    <a:effectLst/>
                    <a:uLnTx/>
                    <a:uFillTx/>
                    <a:latin typeface="Arial Nova Light" panose="020B0304020202020204" pitchFamily="34" charset="0"/>
                    <a:cs typeface="Calibri" pitchFamily="34" charset="0"/>
                  </a:rPr>
                  <a:t>Scores represent your performance as rated by customers.</a:t>
                </a:r>
                <a:endParaRPr kumimoji="0" lang="en-US" sz="1200" i="0" u="none" strike="noStrike" kern="1200" cap="none" spc="0" normalizeH="0" baseline="0" noProof="0">
                  <a:ln>
                    <a:noFill/>
                  </a:ln>
                  <a:solidFill>
                    <a:srgbClr val="F2F2F2"/>
                  </a:solidFill>
                  <a:effectLst/>
                  <a:uLnTx/>
                  <a:uFillTx/>
                  <a:latin typeface="Arial Nova Light" panose="020B0304020202020204" pitchFamily="34" charset="0"/>
                  <a:ea typeface="ＭＳ Ｐゴシック" pitchFamily="8" charset="-128"/>
                  <a:cs typeface="Calibri" pitchFamily="34" charset="0"/>
                </a:endParaRPr>
              </a:p>
            </p:txBody>
          </p:sp>
          <p:sp>
            <p:nvSpPr>
              <p:cNvPr id="32" name="Rectangle 2">
                <a:extLst>
                  <a:ext uri="{FF2B5EF4-FFF2-40B4-BE49-F238E27FC236}">
                    <a16:creationId xmlns:a16="http://schemas.microsoft.com/office/drawing/2014/main" id="{19385C43-904A-BA49-F9D6-DC6FBB50A097}"/>
                  </a:ext>
                </a:extLst>
              </p:cNvPr>
              <p:cNvSpPr txBox="1">
                <a:spLocks noChangeArrowheads="1"/>
              </p:cNvSpPr>
              <p:nvPr/>
            </p:nvSpPr>
            <p:spPr bwMode="auto">
              <a:xfrm>
                <a:off x="5408149" y="5465209"/>
                <a:ext cx="6014169" cy="42546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i="0" u="none" strike="noStrike" kern="1200" cap="none" spc="0" normalizeH="0" baseline="0" noProof="0">
                    <a:ln>
                      <a:noFill/>
                    </a:ln>
                    <a:solidFill>
                      <a:srgbClr val="3F3F3F"/>
                    </a:solidFill>
                    <a:effectLst/>
                    <a:uLnTx/>
                    <a:uFillTx/>
                    <a:latin typeface="Arial Nova Light" panose="020B0304020202020204" pitchFamily="34" charset="0"/>
                    <a:cs typeface="Calibri" pitchFamily="34" charset="0"/>
                  </a:rPr>
                  <a:t>Impacts show you which driver has the most/least leverage – where improvements matter most/least to your customers</a:t>
                </a:r>
                <a:endParaRPr kumimoji="0" lang="en-US" sz="1200" i="0" u="none" strike="noStrike" kern="1200" cap="none" spc="0" normalizeH="0" baseline="0" noProof="0">
                  <a:ln>
                    <a:noFill/>
                  </a:ln>
                  <a:solidFill>
                    <a:srgbClr val="3F3F3F"/>
                  </a:solidFill>
                  <a:effectLst/>
                  <a:uLnTx/>
                  <a:uFillTx/>
                  <a:latin typeface="Arial Nova Light" panose="020B0304020202020204" pitchFamily="34" charset="0"/>
                  <a:ea typeface="ＭＳ Ｐゴシック" pitchFamily="8" charset="-128"/>
                  <a:cs typeface="Calibri" pitchFamily="34" charset="0"/>
                </a:endParaRPr>
              </a:p>
            </p:txBody>
          </p:sp>
          <p:sp>
            <p:nvSpPr>
              <p:cNvPr id="33" name="Rounded Rectangle 264">
                <a:extLst>
                  <a:ext uri="{FF2B5EF4-FFF2-40B4-BE49-F238E27FC236}">
                    <a16:creationId xmlns:a16="http://schemas.microsoft.com/office/drawing/2014/main" id="{527B2D34-BD34-1469-B79B-13725DDC1FE5}"/>
                  </a:ext>
                </a:extLst>
              </p:cNvPr>
              <p:cNvSpPr/>
              <p:nvPr/>
            </p:nvSpPr>
            <p:spPr>
              <a:xfrm>
                <a:off x="4978381" y="5001840"/>
                <a:ext cx="429768" cy="381000"/>
              </a:xfrm>
              <a:prstGeom prst="roundRect">
                <a:avLst>
                  <a:gd name="adj" fmla="val 0"/>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i="0" u="none" strike="noStrike" kern="1200" cap="none" spc="0" normalizeH="0" baseline="0" noProof="0">
                  <a:ln>
                    <a:noFill/>
                  </a:ln>
                  <a:solidFill>
                    <a:srgbClr val="3F3F3F">
                      <a:lumMod val="50000"/>
                      <a:lumOff val="50000"/>
                    </a:srgbClr>
                  </a:solidFill>
                  <a:effectLst/>
                  <a:uLnTx/>
                  <a:uFillTx/>
                  <a:latin typeface="Arial Nova Light" panose="020B0304020202020204" pitchFamily="34" charset="0"/>
                  <a:ea typeface="ＭＳ Ｐゴシック" pitchFamily="8" charset="-128"/>
                  <a:cs typeface="Calibri" pitchFamily="34" charset="0"/>
                </a:endParaRPr>
              </a:p>
            </p:txBody>
          </p:sp>
          <p:sp>
            <p:nvSpPr>
              <p:cNvPr id="34" name="Rounded Rectangle 265">
                <a:extLst>
                  <a:ext uri="{FF2B5EF4-FFF2-40B4-BE49-F238E27FC236}">
                    <a16:creationId xmlns:a16="http://schemas.microsoft.com/office/drawing/2014/main" id="{112AF1A4-71A3-0A74-84BC-99B3B773B128}"/>
                  </a:ext>
                </a:extLst>
              </p:cNvPr>
              <p:cNvSpPr/>
              <p:nvPr/>
            </p:nvSpPr>
            <p:spPr>
              <a:xfrm>
                <a:off x="4978381" y="5512813"/>
                <a:ext cx="429768" cy="381000"/>
              </a:xfrm>
              <a:prstGeom prst="roundRect">
                <a:avLst>
                  <a:gd name="adj" fmla="val 0"/>
                </a:avLst>
              </a:prstGeom>
              <a:solidFill>
                <a:schemeClr val="accent2"/>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i="0" u="none" strike="noStrike" kern="1200" cap="none" spc="0" normalizeH="0" baseline="0" noProof="0">
                  <a:ln>
                    <a:noFill/>
                  </a:ln>
                  <a:solidFill>
                    <a:srgbClr val="7A9DC1"/>
                  </a:solidFill>
                  <a:effectLst/>
                  <a:uLnTx/>
                  <a:uFillTx/>
                  <a:latin typeface="Arial Nova Light" panose="020B0304020202020204" pitchFamily="34" charset="0"/>
                  <a:ea typeface="ＭＳ Ｐゴシック" pitchFamily="8" charset="-128"/>
                  <a:cs typeface="Calibri" pitchFamily="34" charset="0"/>
                </a:endParaRPr>
              </a:p>
            </p:txBody>
          </p:sp>
        </p:grpSp>
        <p:sp>
          <p:nvSpPr>
            <p:cNvPr id="29" name="Rounded Rectangle 265">
              <a:extLst>
                <a:ext uri="{FF2B5EF4-FFF2-40B4-BE49-F238E27FC236}">
                  <a16:creationId xmlns:a16="http://schemas.microsoft.com/office/drawing/2014/main" id="{A0705EC2-6DD2-74FA-062F-01E07810B79E}"/>
                </a:ext>
              </a:extLst>
            </p:cNvPr>
            <p:cNvSpPr/>
            <p:nvPr/>
          </p:nvSpPr>
          <p:spPr>
            <a:xfrm>
              <a:off x="4978381" y="6023786"/>
              <a:ext cx="429768" cy="381000"/>
            </a:xfrm>
            <a:prstGeom prst="roundRect">
              <a:avLst>
                <a:gd name="adj" fmla="val 0"/>
              </a:avLst>
            </a:prstGeom>
            <a:solidFill>
              <a:srgbClr val="7F7F7F"/>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i="0" u="none" strike="noStrike" kern="1200" cap="none" spc="0" normalizeH="0" baseline="0" noProof="0">
                <a:ln>
                  <a:noFill/>
                </a:ln>
                <a:solidFill>
                  <a:srgbClr val="7A9DC1"/>
                </a:solidFill>
                <a:effectLst/>
                <a:uLnTx/>
                <a:uFillTx/>
                <a:latin typeface="Arial Nova Light" panose="020B0304020202020204" pitchFamily="34" charset="0"/>
                <a:ea typeface="ＭＳ Ｐゴシック" pitchFamily="8" charset="-128"/>
                <a:cs typeface="Calibri" pitchFamily="34" charset="0"/>
              </a:endParaRPr>
            </a:p>
          </p:txBody>
        </p:sp>
        <p:sp>
          <p:nvSpPr>
            <p:cNvPr id="30" name="Rectangle 2">
              <a:extLst>
                <a:ext uri="{FF2B5EF4-FFF2-40B4-BE49-F238E27FC236}">
                  <a16:creationId xmlns:a16="http://schemas.microsoft.com/office/drawing/2014/main" id="{513E68FA-0D08-2EB9-B821-D5AF1D2245B4}"/>
                </a:ext>
              </a:extLst>
            </p:cNvPr>
            <p:cNvSpPr txBox="1">
              <a:spLocks noChangeArrowheads="1"/>
            </p:cNvSpPr>
            <p:nvPr/>
          </p:nvSpPr>
          <p:spPr bwMode="auto">
            <a:xfrm>
              <a:off x="5408149" y="5984397"/>
              <a:ext cx="6014169" cy="42546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effectLst/>
                  <a:uLnTx/>
                  <a:uFillTx/>
                  <a:latin typeface="Arial Nova Light"/>
                  <a:cs typeface="Calibri" pitchFamily="34" charset="0"/>
                </a:rPr>
                <a:t>Future behavior impacts show the expected change in respondent behavior for every five-point increase (or fraction thereof) in Satisfaction.</a:t>
              </a:r>
              <a:endParaRPr kumimoji="0" lang="en-US" sz="1200" b="1" i="0" u="none" strike="noStrike" kern="1200" cap="none" spc="0" normalizeH="0" baseline="0" noProof="0">
                <a:ln>
                  <a:noFill/>
                </a:ln>
                <a:effectLst/>
                <a:uLnTx/>
                <a:uFillTx/>
                <a:latin typeface="Arial Nova Light"/>
                <a:ea typeface="ＭＳ Ｐゴシック" pitchFamily="8" charset="-128"/>
                <a:cs typeface="Calibri" pitchFamily="34" charset="0"/>
              </a:endParaRPr>
            </a:p>
          </p:txBody>
        </p:sp>
      </p:grpSp>
      <p:graphicFrame>
        <p:nvGraphicFramePr>
          <p:cNvPr id="8" name="Table 7">
            <a:extLst>
              <a:ext uri="{FF2B5EF4-FFF2-40B4-BE49-F238E27FC236}">
                <a16:creationId xmlns:a16="http://schemas.microsoft.com/office/drawing/2014/main" id="{1A26CB85-CD7A-C19F-3694-8A7712F42832}"/>
              </a:ext>
            </a:extLst>
          </p:cNvPr>
          <p:cNvGraphicFramePr>
            <a:graphicFrameLocks noGrp="1"/>
          </p:cNvGraphicFramePr>
          <p:nvPr>
            <p:extLst>
              <p:ext uri="{D42A27DB-BD31-4B8C-83A1-F6EECF244321}">
                <p14:modId xmlns:p14="http://schemas.microsoft.com/office/powerpoint/2010/main" val="1104116800"/>
              </p:ext>
            </p:extLst>
          </p:nvPr>
        </p:nvGraphicFramePr>
        <p:xfrm>
          <a:off x="7775651" y="1926854"/>
          <a:ext cx="4023360" cy="601757"/>
        </p:xfrm>
        <a:graphic>
          <a:graphicData uri="http://schemas.openxmlformats.org/drawingml/2006/table">
            <a:tbl>
              <a:tblPr firstRow="1" bandRow="1">
                <a:tableStyleId>{00A15C55-8517-42AA-B614-E9B94910E393}</a:tableStyleId>
              </a:tblPr>
              <a:tblGrid>
                <a:gridCol w="2743200">
                  <a:extLst>
                    <a:ext uri="{9D8B030D-6E8A-4147-A177-3AD203B41FA5}">
                      <a16:colId xmlns:a16="http://schemas.microsoft.com/office/drawing/2014/main" val="2902678691"/>
                    </a:ext>
                  </a:extLst>
                </a:gridCol>
                <a:gridCol w="640080">
                  <a:extLst>
                    <a:ext uri="{9D8B030D-6E8A-4147-A177-3AD203B41FA5}">
                      <a16:colId xmlns:a16="http://schemas.microsoft.com/office/drawing/2014/main" val="2736637542"/>
                    </a:ext>
                  </a:extLst>
                </a:gridCol>
                <a:gridCol w="640080">
                  <a:extLst>
                    <a:ext uri="{9D8B030D-6E8A-4147-A177-3AD203B41FA5}">
                      <a16:colId xmlns:a16="http://schemas.microsoft.com/office/drawing/2014/main" val="832945661"/>
                    </a:ext>
                  </a:extLst>
                </a:gridCol>
              </a:tblGrid>
              <a:tr h="601757">
                <a:tc>
                  <a:txBody>
                    <a:bodyPr/>
                    <a:lstStyle/>
                    <a:p>
                      <a:pPr algn="ctr">
                        <a:defRPr/>
                      </a:pPr>
                      <a:r>
                        <a:rPr lang="en-US" sz="1600" b="0">
                          <a:solidFill>
                            <a:schemeClr val="tx1"/>
                          </a:solidFill>
                        </a:rPr>
                        <a:t>Likelihood to Recommend </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defRPr/>
                      </a:pPr>
                      <a:r>
                        <a:rPr lang="en-US" sz="1600" b="0" dirty="0">
                          <a:solidFill>
                            <a:schemeClr val="bg1"/>
                          </a:solidFill>
                        </a:rPr>
                        <a:t>4.9</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defRPr/>
                      </a:pPr>
                      <a:r>
                        <a:rPr lang="en-US" sz="1600" b="0" dirty="0"/>
                        <a:t>88</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54156251"/>
                  </a:ext>
                </a:extLst>
              </a:tr>
            </a:tbl>
          </a:graphicData>
        </a:graphic>
      </p:graphicFrame>
      <p:graphicFrame>
        <p:nvGraphicFramePr>
          <p:cNvPr id="7" name="Table 6">
            <a:extLst>
              <a:ext uri="{FF2B5EF4-FFF2-40B4-BE49-F238E27FC236}">
                <a16:creationId xmlns:a16="http://schemas.microsoft.com/office/drawing/2014/main" id="{37A70DFA-80FD-3358-9455-97FA1FACE53A}"/>
              </a:ext>
            </a:extLst>
          </p:cNvPr>
          <p:cNvGraphicFramePr>
            <a:graphicFrameLocks noGrp="1"/>
          </p:cNvGraphicFramePr>
          <p:nvPr>
            <p:extLst>
              <p:ext uri="{D42A27DB-BD31-4B8C-83A1-F6EECF244321}">
                <p14:modId xmlns:p14="http://schemas.microsoft.com/office/powerpoint/2010/main" val="601386931"/>
              </p:ext>
            </p:extLst>
          </p:nvPr>
        </p:nvGraphicFramePr>
        <p:xfrm>
          <a:off x="7794744" y="4012652"/>
          <a:ext cx="4023360" cy="731520"/>
        </p:xfrm>
        <a:graphic>
          <a:graphicData uri="http://schemas.openxmlformats.org/drawingml/2006/table">
            <a:tbl>
              <a:tblPr firstRow="1" bandRow="1">
                <a:tableStyleId>{00A15C55-8517-42AA-B614-E9B94910E393}</a:tableStyleId>
              </a:tblPr>
              <a:tblGrid>
                <a:gridCol w="2743200">
                  <a:extLst>
                    <a:ext uri="{9D8B030D-6E8A-4147-A177-3AD203B41FA5}">
                      <a16:colId xmlns:a16="http://schemas.microsoft.com/office/drawing/2014/main" val="2902678691"/>
                    </a:ext>
                  </a:extLst>
                </a:gridCol>
                <a:gridCol w="640080">
                  <a:extLst>
                    <a:ext uri="{9D8B030D-6E8A-4147-A177-3AD203B41FA5}">
                      <a16:colId xmlns:a16="http://schemas.microsoft.com/office/drawing/2014/main" val="2736637542"/>
                    </a:ext>
                  </a:extLst>
                </a:gridCol>
                <a:gridCol w="640080">
                  <a:extLst>
                    <a:ext uri="{9D8B030D-6E8A-4147-A177-3AD203B41FA5}">
                      <a16:colId xmlns:a16="http://schemas.microsoft.com/office/drawing/2014/main" val="832945661"/>
                    </a:ext>
                  </a:extLst>
                </a:gridCol>
              </a:tblGrid>
              <a:tr h="731520">
                <a:tc>
                  <a:txBody>
                    <a:bodyPr/>
                    <a:lstStyle/>
                    <a:p>
                      <a:pPr algn="ctr">
                        <a:defRPr/>
                      </a:pPr>
                      <a:r>
                        <a:rPr lang="en-US" sz="1600" b="0">
                          <a:solidFill>
                            <a:schemeClr val="tx1"/>
                          </a:solidFill>
                        </a:rPr>
                        <a:t>Likelihood to Return to the Website </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defRPr/>
                      </a:pPr>
                      <a:r>
                        <a:rPr lang="en-US" sz="1600" b="0" dirty="0">
                          <a:solidFill>
                            <a:schemeClr val="bg1"/>
                          </a:solidFill>
                        </a:rPr>
                        <a:t>1.9</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defRPr/>
                      </a:pPr>
                      <a:r>
                        <a:rPr lang="en-US" sz="1600" b="0" dirty="0"/>
                        <a:t>92</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54156251"/>
                  </a:ext>
                </a:extLst>
              </a:tr>
            </a:tbl>
          </a:graphicData>
        </a:graphic>
      </p:graphicFrame>
    </p:spTree>
    <p:extLst>
      <p:ext uri="{BB962C8B-B14F-4D97-AF65-F5344CB8AC3E}">
        <p14:creationId xmlns:p14="http://schemas.microsoft.com/office/powerpoint/2010/main" val="596668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op Priority Shaded Area">
            <a:extLst>
              <a:ext uri="{FF2B5EF4-FFF2-40B4-BE49-F238E27FC236}">
                <a16:creationId xmlns:a16="http://schemas.microsoft.com/office/drawing/2014/main" id="{4353FC56-2524-46D3-917A-D142BE65BDF9}"/>
              </a:ext>
            </a:extLst>
          </p:cNvPr>
          <p:cNvSpPr/>
          <p:nvPr>
            <p:custDataLst>
              <p:tags r:id="rId1"/>
            </p:custDataLst>
          </p:nvPr>
        </p:nvSpPr>
        <p:spPr>
          <a:xfrm>
            <a:off x="7778496" y="3924300"/>
            <a:ext cx="4023740" cy="182338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9" name="Priority Matrix">
            <a:extLst>
              <a:ext uri="{FF2B5EF4-FFF2-40B4-BE49-F238E27FC236}">
                <a16:creationId xmlns:a16="http://schemas.microsoft.com/office/drawing/2014/main" id="{454EC286-6B49-462C-A15C-5C7144FE920A}"/>
              </a:ext>
            </a:extLst>
          </p:cNvPr>
          <p:cNvGraphicFramePr>
            <a:graphicFrameLocks noGrp="1"/>
          </p:cNvGraphicFramePr>
          <p:nvPr/>
        </p:nvGraphicFramePr>
        <p:xfrm>
          <a:off x="4200626" y="911836"/>
          <a:ext cx="8439149" cy="539099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id="{A5E585C0-C42D-4CE6-87B2-14A5F50C3E28}"/>
              </a:ext>
            </a:extLst>
          </p:cNvPr>
          <p:cNvSpPr>
            <a:spLocks noGrp="1"/>
          </p:cNvSpPr>
          <p:nvPr>
            <p:ph type="title"/>
          </p:nvPr>
        </p:nvSpPr>
        <p:spPr/>
        <p:txBody>
          <a:bodyPr>
            <a:normAutofit/>
          </a:bodyPr>
          <a:lstStyle/>
          <a:p>
            <a:r>
              <a:rPr lang="en-US"/>
              <a:t>Satisfaction Priority Matrix </a:t>
            </a:r>
          </a:p>
        </p:txBody>
      </p:sp>
      <p:sp>
        <p:nvSpPr>
          <p:cNvPr id="3" name="Text Placeholder 2">
            <a:extLst>
              <a:ext uri="{FF2B5EF4-FFF2-40B4-BE49-F238E27FC236}">
                <a16:creationId xmlns:a16="http://schemas.microsoft.com/office/drawing/2014/main" id="{B22BCD25-9EFB-46F2-82CE-02788A59EF3F}"/>
              </a:ext>
            </a:extLst>
          </p:cNvPr>
          <p:cNvSpPr>
            <a:spLocks noGrp="1"/>
          </p:cNvSpPr>
          <p:nvPr>
            <p:ph type="body" sz="quarter" idx="10"/>
          </p:nvPr>
        </p:nvSpPr>
        <p:spPr/>
        <p:txBody>
          <a:bodyPr>
            <a:normAutofit fontScale="85000" lnSpcReduction="20000"/>
          </a:bodyPr>
          <a:lstStyle/>
          <a:p>
            <a:pPr lvl="0">
              <a:lnSpc>
                <a:spcPct val="120000"/>
              </a:lnSpc>
              <a:buSzPct val="100000"/>
              <a:defRPr/>
            </a:pPr>
            <a:r>
              <a:rPr lang="en-US" dirty="0">
                <a:solidFill>
                  <a:srgbClr val="3F3F3F"/>
                </a:solidFill>
                <a:latin typeface="Arial Nova Light"/>
              </a:rPr>
              <a:t>Drivers in the </a:t>
            </a:r>
            <a:r>
              <a:rPr lang="en-US" dirty="0">
                <a:solidFill>
                  <a:srgbClr val="EF9562"/>
                </a:solidFill>
                <a:latin typeface="Arial Nova" panose="020B0504020202020204" pitchFamily="34" charset="0"/>
              </a:rPr>
              <a:t>Top Priority </a:t>
            </a:r>
            <a:r>
              <a:rPr lang="en-US" dirty="0">
                <a:solidFill>
                  <a:srgbClr val="3F3F3F"/>
                </a:solidFill>
                <a:latin typeface="Arial Nova Light"/>
              </a:rPr>
              <a:t>quadrant have a high impact on CSI and a relatively low score. These are the drivers where the organization can achieve significant improvements and see positive changes in customer satisfaction. </a:t>
            </a:r>
          </a:p>
          <a:p>
            <a:pPr lvl="0">
              <a:lnSpc>
                <a:spcPct val="120000"/>
              </a:lnSpc>
              <a:buSzPct val="100000"/>
              <a:defRPr/>
            </a:pPr>
            <a:r>
              <a:rPr lang="en-US" dirty="0">
                <a:solidFill>
                  <a:srgbClr val="4DA1A9"/>
                </a:solidFill>
                <a:latin typeface="Arial Nova" panose="020B0504020202020204" pitchFamily="34" charset="0"/>
              </a:rPr>
              <a:t>Strengths</a:t>
            </a:r>
            <a:r>
              <a:rPr lang="en-US" dirty="0">
                <a:solidFill>
                  <a:srgbClr val="3F3F3F"/>
                </a:solidFill>
                <a:latin typeface="Arial Nova Light"/>
              </a:rPr>
              <a:t> are high impact drivers that also have high scores. There is less room for improvement with these drivers than the Top Priorities, however, these drivers have high impact on satisfaction. </a:t>
            </a:r>
          </a:p>
          <a:p>
            <a:pPr lvl="0">
              <a:lnSpc>
                <a:spcPct val="120000"/>
              </a:lnSpc>
              <a:buSzPct val="100000"/>
              <a:defRPr/>
            </a:pPr>
            <a:r>
              <a:rPr lang="en-US" dirty="0">
                <a:solidFill>
                  <a:srgbClr val="2F58A7"/>
                </a:solidFill>
                <a:latin typeface="Arial Nova" panose="020B0504020202020204" pitchFamily="34" charset="0"/>
              </a:rPr>
              <a:t>Maintain</a:t>
            </a:r>
            <a:r>
              <a:rPr lang="en-US" dirty="0">
                <a:solidFill>
                  <a:srgbClr val="3F3F3F"/>
                </a:solidFill>
                <a:latin typeface="Arial Nova Light"/>
              </a:rPr>
              <a:t> identifies high-scoring drivers that do not have high impact on customer satisfaction. Maintaining the already high scores for these drivers is important. </a:t>
            </a:r>
          </a:p>
          <a:p>
            <a:pPr lvl="0">
              <a:lnSpc>
                <a:spcPct val="120000"/>
              </a:lnSpc>
              <a:buSzPct val="100000"/>
              <a:defRPr/>
            </a:pPr>
            <a:r>
              <a:rPr lang="en-US" dirty="0">
                <a:solidFill>
                  <a:srgbClr val="3F3F3F"/>
                </a:solidFill>
                <a:latin typeface="Arial Nova" panose="020B0504020202020204" pitchFamily="34" charset="0"/>
              </a:rPr>
              <a:t>Secondary Opportunities </a:t>
            </a:r>
            <a:r>
              <a:rPr lang="en-US" dirty="0">
                <a:solidFill>
                  <a:srgbClr val="3F3F3F"/>
                </a:solidFill>
                <a:latin typeface="Arial Nova Light"/>
              </a:rPr>
              <a:t>are drivers that have low impact on satisfaction and are relatively low scoring.</a:t>
            </a:r>
          </a:p>
        </p:txBody>
      </p:sp>
      <p:sp>
        <p:nvSpPr>
          <p:cNvPr id="5" name="Maintain">
            <a:extLst>
              <a:ext uri="{FF2B5EF4-FFF2-40B4-BE49-F238E27FC236}">
                <a16:creationId xmlns:a16="http://schemas.microsoft.com/office/drawing/2014/main" id="{3E9CE71F-73E3-4C90-9600-C62C584B9CC8}"/>
              </a:ext>
            </a:extLst>
          </p:cNvPr>
          <p:cNvSpPr txBox="1"/>
          <p:nvPr/>
        </p:nvSpPr>
        <p:spPr>
          <a:xfrm>
            <a:off x="4832556" y="1151619"/>
            <a:ext cx="1645920" cy="441963"/>
          </a:xfrm>
          <a:prstGeom prst="rect">
            <a:avLst/>
          </a:prstGeom>
          <a:solidFill>
            <a:schemeClr val="accent4"/>
          </a:solidFill>
          <a:ln>
            <a:noFill/>
          </a:ln>
        </p:spPr>
        <p:style>
          <a:lnRef idx="1">
            <a:schemeClr val="accent4"/>
          </a:lnRef>
          <a:fillRef idx="2">
            <a:schemeClr val="accent4"/>
          </a:fillRef>
          <a:effectRef idx="1">
            <a:schemeClr val="accent4"/>
          </a:effectRef>
          <a:fontRef idx="minor">
            <a:schemeClr val="dk1"/>
          </a:fontRef>
        </p:style>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Nova Light" panose="020B0304020202020204" pitchFamily="34" charset="0"/>
                <a:ea typeface="+mn-ea"/>
                <a:cs typeface="Arial" pitchFamily="34" charset="0"/>
              </a:rPr>
              <a:t>Maintain</a:t>
            </a:r>
          </a:p>
        </p:txBody>
      </p:sp>
      <p:sp>
        <p:nvSpPr>
          <p:cNvPr id="6" name="Strength">
            <a:extLst>
              <a:ext uri="{FF2B5EF4-FFF2-40B4-BE49-F238E27FC236}">
                <a16:creationId xmlns:a16="http://schemas.microsoft.com/office/drawing/2014/main" id="{B1C51F39-A2B3-437B-BDEA-A2FDED0EBD1F}"/>
              </a:ext>
            </a:extLst>
          </p:cNvPr>
          <p:cNvSpPr txBox="1"/>
          <p:nvPr/>
        </p:nvSpPr>
        <p:spPr>
          <a:xfrm>
            <a:off x="10179762" y="1139896"/>
            <a:ext cx="1645920" cy="441963"/>
          </a:xfrm>
          <a:prstGeom prst="rect">
            <a:avLst/>
          </a:prstGeom>
          <a:solidFill>
            <a:schemeClr val="accent2"/>
          </a:solidFill>
          <a:ln>
            <a:noFill/>
          </a:ln>
        </p:spPr>
        <p:style>
          <a:lnRef idx="1">
            <a:schemeClr val="accent4"/>
          </a:lnRef>
          <a:fillRef idx="2">
            <a:schemeClr val="accent4"/>
          </a:fillRef>
          <a:effectRef idx="1">
            <a:schemeClr val="accent4"/>
          </a:effectRef>
          <a:fontRef idx="minor">
            <a:schemeClr val="dk1"/>
          </a:fontRef>
        </p:style>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Nova Light" panose="020B0304020202020204" pitchFamily="34" charset="0"/>
                <a:ea typeface="+mn-ea"/>
                <a:cs typeface="Arial" pitchFamily="34" charset="0"/>
              </a:rPr>
              <a:t>Strength</a:t>
            </a:r>
          </a:p>
        </p:txBody>
      </p:sp>
      <p:sp>
        <p:nvSpPr>
          <p:cNvPr id="7" name="Secondary Opportunity">
            <a:extLst>
              <a:ext uri="{FF2B5EF4-FFF2-40B4-BE49-F238E27FC236}">
                <a16:creationId xmlns:a16="http://schemas.microsoft.com/office/drawing/2014/main" id="{7BFC9273-D33C-4A27-9BD4-140B457EE491}"/>
              </a:ext>
            </a:extLst>
          </p:cNvPr>
          <p:cNvSpPr txBox="1"/>
          <p:nvPr/>
        </p:nvSpPr>
        <p:spPr>
          <a:xfrm>
            <a:off x="4832556" y="5294510"/>
            <a:ext cx="1645920" cy="441963"/>
          </a:xfrm>
          <a:prstGeom prst="rect">
            <a:avLst/>
          </a:prstGeom>
          <a:solidFill>
            <a:schemeClr val="tx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3F3F3F"/>
                </a:solidFill>
                <a:effectLst/>
                <a:uLnTx/>
                <a:uFillTx/>
                <a:latin typeface="Arial Nova Light" panose="020B0304020202020204" pitchFamily="34" charset="0"/>
                <a:ea typeface="+mn-ea"/>
                <a:cs typeface="Arial" pitchFamily="34" charset="0"/>
              </a:rPr>
              <a:t>Secondary Opportunity</a:t>
            </a:r>
          </a:p>
        </p:txBody>
      </p:sp>
      <p:sp>
        <p:nvSpPr>
          <p:cNvPr id="8" name="Top Priority">
            <a:extLst>
              <a:ext uri="{FF2B5EF4-FFF2-40B4-BE49-F238E27FC236}">
                <a16:creationId xmlns:a16="http://schemas.microsoft.com/office/drawing/2014/main" id="{8A85448E-5426-4CA8-AAE8-8B8BAF21427B}"/>
              </a:ext>
            </a:extLst>
          </p:cNvPr>
          <p:cNvSpPr txBox="1"/>
          <p:nvPr/>
        </p:nvSpPr>
        <p:spPr>
          <a:xfrm>
            <a:off x="10168039" y="5294503"/>
            <a:ext cx="1645920" cy="441970"/>
          </a:xfrm>
          <a:prstGeom prst="rect">
            <a:avLst/>
          </a:prstGeom>
          <a:solidFill>
            <a:schemeClr val="accent6">
              <a:lumMod val="75000"/>
            </a:schemeClr>
          </a:solidFill>
          <a:ln>
            <a:solidFill>
              <a:schemeClr val="accent6">
                <a:lumMod val="75000"/>
              </a:schemeClr>
            </a:solidFill>
          </a:ln>
        </p:spPr>
        <p:style>
          <a:lnRef idx="1">
            <a:schemeClr val="accent4"/>
          </a:lnRef>
          <a:fillRef idx="2">
            <a:schemeClr val="accent4"/>
          </a:fillRef>
          <a:effectRef idx="1">
            <a:schemeClr val="accent4"/>
          </a:effectRef>
          <a:fontRef idx="minor">
            <a:schemeClr val="dk1"/>
          </a:fontRef>
        </p:style>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Nova Light" panose="020B0304020202020204" pitchFamily="34" charset="0"/>
                <a:ea typeface="+mn-ea"/>
                <a:cs typeface="Arial" pitchFamily="34" charset="0"/>
              </a:rPr>
              <a:t>Top Priority</a:t>
            </a:r>
          </a:p>
        </p:txBody>
      </p:sp>
    </p:spTree>
    <p:extLst>
      <p:ext uri="{BB962C8B-B14F-4D97-AF65-F5344CB8AC3E}">
        <p14:creationId xmlns:p14="http://schemas.microsoft.com/office/powerpoint/2010/main" val="314871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630EDC-B9DB-460F-BC25-1BB37E304DB0}"/>
              </a:ext>
            </a:extLst>
          </p:cNvPr>
          <p:cNvSpPr/>
          <p:nvPr/>
        </p:nvSpPr>
        <p:spPr>
          <a:xfrm>
            <a:off x="-2" y="-9625"/>
            <a:ext cx="1219200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Light"/>
              <a:ea typeface="+mn-ea"/>
              <a:cs typeface="+mn-cs"/>
            </a:endParaRPr>
          </a:p>
        </p:txBody>
      </p:sp>
      <p:sp>
        <p:nvSpPr>
          <p:cNvPr id="3" name="Isosceles Triangle 2">
            <a:extLst>
              <a:ext uri="{FF2B5EF4-FFF2-40B4-BE49-F238E27FC236}">
                <a16:creationId xmlns:a16="http://schemas.microsoft.com/office/drawing/2014/main" id="{815E7F3C-C262-4E72-A056-1D564018823B}"/>
              </a:ext>
            </a:extLst>
          </p:cNvPr>
          <p:cNvSpPr/>
          <p:nvPr/>
        </p:nvSpPr>
        <p:spPr>
          <a:xfrm rot="5400000">
            <a:off x="2648190" y="-2667001"/>
            <a:ext cx="6857999" cy="12192003"/>
          </a:xfrm>
          <a:prstGeom prst="triangle">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Light"/>
              <a:ea typeface="+mn-ea"/>
              <a:cs typeface="+mn-cs"/>
            </a:endParaRPr>
          </a:p>
        </p:txBody>
      </p:sp>
      <p:sp>
        <p:nvSpPr>
          <p:cNvPr id="5" name="Rectangle 4">
            <a:extLst>
              <a:ext uri="{FF2B5EF4-FFF2-40B4-BE49-F238E27FC236}">
                <a16:creationId xmlns:a16="http://schemas.microsoft.com/office/drawing/2014/main" id="{E1B0289A-EFD8-4F46-8BB1-0F81FA15FF0F}"/>
              </a:ext>
            </a:extLst>
          </p:cNvPr>
          <p:cNvSpPr/>
          <p:nvPr/>
        </p:nvSpPr>
        <p:spPr>
          <a:xfrm>
            <a:off x="1540635" y="2730640"/>
            <a:ext cx="5251787" cy="1396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5546D"/>
              </a:solidFill>
              <a:effectLst/>
              <a:uLnTx/>
              <a:uFillTx/>
              <a:latin typeface="Arial Nova Light"/>
              <a:ea typeface="+mn-ea"/>
              <a:cs typeface="+mn-cs"/>
            </a:endParaRPr>
          </a:p>
        </p:txBody>
      </p:sp>
      <p:sp>
        <p:nvSpPr>
          <p:cNvPr id="6" name="Title 7">
            <a:extLst>
              <a:ext uri="{FF2B5EF4-FFF2-40B4-BE49-F238E27FC236}">
                <a16:creationId xmlns:a16="http://schemas.microsoft.com/office/drawing/2014/main" id="{13B42FBF-6192-499D-A77F-F84B045E3E7D}"/>
              </a:ext>
            </a:extLst>
          </p:cNvPr>
          <p:cNvSpPr txBox="1">
            <a:spLocks/>
          </p:cNvSpPr>
          <p:nvPr/>
        </p:nvSpPr>
        <p:spPr>
          <a:xfrm>
            <a:off x="1568347" y="2557462"/>
            <a:ext cx="5461103" cy="1743075"/>
          </a:xfrm>
          <a:prstGeom prst="rect">
            <a:avLst/>
          </a:prstGeom>
        </p:spPr>
        <p:txBody>
          <a:bodyPr anchor="ctr">
            <a:normAutofit/>
          </a:bodyPr>
          <a:lstStyle>
            <a:lvl1pPr algn="l" defTabSz="914400" rtl="0" eaLnBrk="1" latinLnBrk="0" hangingPunct="1">
              <a:lnSpc>
                <a:spcPct val="90000"/>
              </a:lnSpc>
              <a:spcBef>
                <a:spcPct val="0"/>
              </a:spcBef>
              <a:buNone/>
              <a:defRPr lang="en-US" sz="3600" kern="1200" dirty="0">
                <a:solidFill>
                  <a:schemeClr val="accent1"/>
                </a:solidFill>
                <a:latin typeface="Arial Nova Light" panose="020B03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rgbClr val="FFFFFF"/>
                </a:solidFill>
                <a:effectLst/>
                <a:uLnTx/>
                <a:uFillTx/>
                <a:latin typeface="Arial Nova Light" panose="020B0304020202020204" pitchFamily="34" charset="0"/>
                <a:ea typeface="+mj-ea"/>
                <a:cs typeface="+mj-cs"/>
              </a:rPr>
              <a:t>Key Drivers of Satisfaction</a:t>
            </a:r>
          </a:p>
        </p:txBody>
      </p:sp>
      <p:sp>
        <p:nvSpPr>
          <p:cNvPr id="7" name="Rectangle 6">
            <a:extLst>
              <a:ext uri="{FF2B5EF4-FFF2-40B4-BE49-F238E27FC236}">
                <a16:creationId xmlns:a16="http://schemas.microsoft.com/office/drawing/2014/main" id="{BD312FE2-A853-46D6-95BE-80565B41306A}"/>
              </a:ext>
            </a:extLst>
          </p:cNvPr>
          <p:cNvSpPr/>
          <p:nvPr/>
        </p:nvSpPr>
        <p:spPr>
          <a:xfrm>
            <a:off x="69171" y="2730639"/>
            <a:ext cx="1406767" cy="1396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5546D"/>
              </a:solidFill>
              <a:effectLst/>
              <a:uLnTx/>
              <a:uFillTx/>
              <a:latin typeface="Arial Nova Light"/>
              <a:ea typeface="+mn-ea"/>
              <a:cs typeface="+mn-cs"/>
            </a:endParaRPr>
          </a:p>
        </p:txBody>
      </p:sp>
      <p:sp>
        <p:nvSpPr>
          <p:cNvPr id="8" name="Isosceles Triangle 7">
            <a:extLst>
              <a:ext uri="{FF2B5EF4-FFF2-40B4-BE49-F238E27FC236}">
                <a16:creationId xmlns:a16="http://schemas.microsoft.com/office/drawing/2014/main" id="{0886D22A-F61D-4E53-B394-D423C7780319}"/>
              </a:ext>
            </a:extLst>
          </p:cNvPr>
          <p:cNvSpPr/>
          <p:nvPr/>
        </p:nvSpPr>
        <p:spPr>
          <a:xfrm rot="5400000">
            <a:off x="6546668" y="2976394"/>
            <a:ext cx="1396722" cy="905211"/>
          </a:xfrm>
          <a:prstGeom prst="triangle">
            <a:avLst>
              <a:gd name="adj" fmla="val 4953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Nova Light"/>
              <a:ea typeface="+mn-ea"/>
              <a:cs typeface="+mn-cs"/>
            </a:endParaRPr>
          </a:p>
        </p:txBody>
      </p:sp>
    </p:spTree>
    <p:extLst>
      <p:ext uri="{BB962C8B-B14F-4D97-AF65-F5344CB8AC3E}">
        <p14:creationId xmlns:p14="http://schemas.microsoft.com/office/powerpoint/2010/main" val="2929578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D0805-7C5C-C1BA-44E2-A43364AD89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C8F257-EFCB-A3BC-8139-AB2911245A25}"/>
              </a:ext>
            </a:extLst>
          </p:cNvPr>
          <p:cNvSpPr>
            <a:spLocks noGrp="1"/>
          </p:cNvSpPr>
          <p:nvPr>
            <p:ph type="title"/>
          </p:nvPr>
        </p:nvSpPr>
        <p:spPr/>
        <p:txBody>
          <a:bodyPr>
            <a:normAutofit/>
          </a:bodyPr>
          <a:lstStyle/>
          <a:p>
            <a:r>
              <a:rPr lang="en-US"/>
              <a:t>Outreach </a:t>
            </a:r>
          </a:p>
        </p:txBody>
      </p:sp>
      <p:graphicFrame>
        <p:nvGraphicFramePr>
          <p:cNvPr id="5" name="Chart 4">
            <a:extLst>
              <a:ext uri="{FF2B5EF4-FFF2-40B4-BE49-F238E27FC236}">
                <a16:creationId xmlns:a16="http://schemas.microsoft.com/office/drawing/2014/main" id="{41CAC01C-6616-1259-D297-B285621F2414}"/>
              </a:ext>
            </a:extLst>
          </p:cNvPr>
          <p:cNvGraphicFramePr>
            <a:graphicFrameLocks noGrp="1"/>
          </p:cNvGraphicFramePr>
          <p:nvPr>
            <p:extLst>
              <p:ext uri="{D42A27DB-BD31-4B8C-83A1-F6EECF244321}">
                <p14:modId xmlns:p14="http://schemas.microsoft.com/office/powerpoint/2010/main" val="2944130370"/>
              </p:ext>
            </p:extLst>
          </p:nvPr>
        </p:nvGraphicFramePr>
        <p:xfrm>
          <a:off x="585627" y="1981199"/>
          <a:ext cx="11113079" cy="4673281"/>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a:extLst>
              <a:ext uri="{FF2B5EF4-FFF2-40B4-BE49-F238E27FC236}">
                <a16:creationId xmlns:a16="http://schemas.microsoft.com/office/drawing/2014/main" id="{9C75D414-68AD-D280-3631-9538B21D25E6}"/>
              </a:ext>
            </a:extLst>
          </p:cNvPr>
          <p:cNvGrpSpPr/>
          <p:nvPr/>
        </p:nvGrpSpPr>
        <p:grpSpPr>
          <a:xfrm>
            <a:off x="9898273" y="203519"/>
            <a:ext cx="2123574" cy="479582"/>
            <a:chOff x="9959385" y="216806"/>
            <a:chExt cx="2123574" cy="479582"/>
          </a:xfrm>
        </p:grpSpPr>
        <p:sp>
          <p:nvSpPr>
            <p:cNvPr id="6" name="Rectangle 5">
              <a:extLst>
                <a:ext uri="{FF2B5EF4-FFF2-40B4-BE49-F238E27FC236}">
                  <a16:creationId xmlns:a16="http://schemas.microsoft.com/office/drawing/2014/main" id="{7835BC9F-681E-1B6B-FEC2-A3D8C3D954F4}"/>
                </a:ext>
              </a:extLst>
            </p:cNvPr>
            <p:cNvSpPr/>
            <p:nvPr/>
          </p:nvSpPr>
          <p:spPr>
            <a:xfrm>
              <a:off x="10194002" y="219695"/>
              <a:ext cx="1888957" cy="469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45546D"/>
                  </a:solidFill>
                  <a:effectLst/>
                  <a:uLnTx/>
                  <a:uFillTx/>
                  <a:latin typeface="Arial Nova Light"/>
                  <a:ea typeface="+mn-ea"/>
                  <a:cs typeface="+mn-cs"/>
                </a:rPr>
                <a:t>Impact = </a:t>
              </a:r>
              <a:r>
                <a:rPr lang="en-US" dirty="0">
                  <a:solidFill>
                    <a:srgbClr val="45546D"/>
                  </a:solidFill>
                  <a:latin typeface="Arial Nova Light"/>
                </a:rPr>
                <a:t>1.8</a:t>
              </a:r>
              <a:endParaRPr kumimoji="0" lang="en-US" b="0" i="0" u="none" strike="noStrike" kern="1200" cap="none" spc="0" normalizeH="0" baseline="0" noProof="0" dirty="0">
                <a:ln>
                  <a:noFill/>
                </a:ln>
                <a:solidFill>
                  <a:srgbClr val="45546D"/>
                </a:solidFill>
                <a:effectLst/>
                <a:uLnTx/>
                <a:uFillTx/>
                <a:latin typeface="Arial Nova Light"/>
                <a:ea typeface="+mn-ea"/>
                <a:cs typeface="+mn-cs"/>
              </a:endParaRPr>
            </a:p>
          </p:txBody>
        </p:sp>
        <p:pic>
          <p:nvPicPr>
            <p:cNvPr id="7" name="Graphic 8" descr="Bell outline">
              <a:extLst>
                <a:ext uri="{FF2B5EF4-FFF2-40B4-BE49-F238E27FC236}">
                  <a16:creationId xmlns:a16="http://schemas.microsoft.com/office/drawing/2014/main" id="{26D31338-1BBF-B2A3-689A-C4F0877A380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59385" y="227155"/>
              <a:ext cx="469233" cy="469233"/>
            </a:xfrm>
            <a:prstGeom prst="rect">
              <a:avLst/>
            </a:prstGeom>
          </p:spPr>
        </p:pic>
        <p:cxnSp>
          <p:nvCxnSpPr>
            <p:cNvPr id="8" name="Straight Connector 7">
              <a:extLst>
                <a:ext uri="{FF2B5EF4-FFF2-40B4-BE49-F238E27FC236}">
                  <a16:creationId xmlns:a16="http://schemas.microsoft.com/office/drawing/2014/main" id="{EA761406-D397-90C7-85D5-0B12ACE75554}"/>
                </a:ext>
              </a:extLst>
            </p:cNvPr>
            <p:cNvCxnSpPr/>
            <p:nvPr/>
          </p:nvCxnSpPr>
          <p:spPr>
            <a:xfrm>
              <a:off x="10428618" y="216806"/>
              <a:ext cx="0" cy="469233"/>
            </a:xfrm>
            <a:prstGeom prst="line">
              <a:avLst/>
            </a:prstGeom>
            <a:ln>
              <a:solidFill>
                <a:srgbClr val="0D7988"/>
              </a:solidFill>
            </a:ln>
          </p:spPr>
          <p:style>
            <a:lnRef idx="1">
              <a:schemeClr val="accent1"/>
            </a:lnRef>
            <a:fillRef idx="0">
              <a:schemeClr val="accent1"/>
            </a:fillRef>
            <a:effectRef idx="0">
              <a:schemeClr val="accent1"/>
            </a:effectRef>
            <a:fontRef idx="minor">
              <a:schemeClr val="tx1"/>
            </a:fontRef>
          </p:style>
        </p:cxnSp>
      </p:grpSp>
      <p:sp>
        <p:nvSpPr>
          <p:cNvPr id="4" name="Content Placeholder 2">
            <a:extLst>
              <a:ext uri="{FF2B5EF4-FFF2-40B4-BE49-F238E27FC236}">
                <a16:creationId xmlns:a16="http://schemas.microsoft.com/office/drawing/2014/main" id="{32E45A67-B854-AED2-DB31-B3D8187567E0}"/>
              </a:ext>
            </a:extLst>
          </p:cNvPr>
          <p:cNvSpPr txBox="1">
            <a:spLocks/>
          </p:cNvSpPr>
          <p:nvPr/>
        </p:nvSpPr>
        <p:spPr>
          <a:xfrm>
            <a:off x="424155" y="856969"/>
            <a:ext cx="11205413" cy="1286156"/>
          </a:xfrm>
          <a:prstGeom prst="rect">
            <a:avLst/>
          </a:prstGeom>
        </p:spPr>
        <p:txBody>
          <a:bodyPr/>
          <a:lstStyle>
            <a:lvl1pPr marL="228600" indent="-228600" algn="l" defTabSz="914400" rtl="0" eaLnBrk="1" latinLnBrk="0" hangingPunct="1">
              <a:lnSpc>
                <a:spcPct val="100000"/>
              </a:lnSpc>
              <a:spcBef>
                <a:spcPts val="1000"/>
              </a:spcBef>
              <a:buClr>
                <a:schemeClr val="tx1"/>
              </a:buClr>
              <a:buFont typeface="Wingdings" panose="05000000000000000000" pitchFamily="2" charset="2"/>
              <a:buChar char="§"/>
              <a:defRPr sz="1600" kern="1200">
                <a:solidFill>
                  <a:schemeClr val="tx1"/>
                </a:solidFill>
                <a:latin typeface="Arial Nova Light" panose="020B0304020202020204" pitchFamily="34" charset="0"/>
                <a:ea typeface="+mn-ea"/>
                <a:cs typeface="+mn-cs"/>
              </a:defRPr>
            </a:lvl1pPr>
            <a:lvl2pPr marL="685800" indent="-228600" algn="l" defTabSz="914400" rtl="0" eaLnBrk="1" latinLnBrk="0" hangingPunct="1">
              <a:lnSpc>
                <a:spcPct val="100000"/>
              </a:lnSpc>
              <a:spcBef>
                <a:spcPts val="500"/>
              </a:spcBef>
              <a:buSzPct val="15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2pPr>
            <a:lvl3pPr marL="11430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3pPr>
            <a:lvl4pPr marL="16002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4pPr>
            <a:lvl5pPr marL="20574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600"/>
              </a:spcAft>
            </a:pPr>
            <a:r>
              <a:rPr lang="en-US" dirty="0"/>
              <a:t>Outreach remains a top priority based on its high impact and relatively performance score which is unchanged at 85, an excellent score that still offers opportunity for improvement. </a:t>
            </a:r>
          </a:p>
          <a:p>
            <a:pPr>
              <a:spcBef>
                <a:spcPts val="0"/>
              </a:spcBef>
              <a:spcAft>
                <a:spcPts val="600"/>
              </a:spcAft>
            </a:pPr>
            <a:r>
              <a:rPr lang="en-US" dirty="0"/>
              <a:t>The area showing the most room for improvement is </a:t>
            </a:r>
            <a:r>
              <a:rPr lang="en-US" i="1" dirty="0"/>
              <a:t>information provided on energy savings </a:t>
            </a:r>
            <a:r>
              <a:rPr lang="en-US" dirty="0"/>
              <a:t>with a score of 82 in both 2025 and 2026.  </a:t>
            </a:r>
          </a:p>
        </p:txBody>
      </p:sp>
      <p:sp>
        <p:nvSpPr>
          <p:cNvPr id="10" name="TextBox 9">
            <a:extLst>
              <a:ext uri="{FF2B5EF4-FFF2-40B4-BE49-F238E27FC236}">
                <a16:creationId xmlns:a16="http://schemas.microsoft.com/office/drawing/2014/main" id="{BB07444F-9E8B-B9E8-43FB-ED7066C92CD7}"/>
              </a:ext>
            </a:extLst>
          </p:cNvPr>
          <p:cNvSpPr txBox="1"/>
          <p:nvPr/>
        </p:nvSpPr>
        <p:spPr>
          <a:xfrm>
            <a:off x="2398401" y="6489435"/>
            <a:ext cx="357377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3F3F3F"/>
                </a:solidFill>
                <a:effectLst/>
                <a:uLnTx/>
                <a:uFillTx/>
                <a:latin typeface="Arial Nova Light"/>
                <a:ea typeface="+mn-ea"/>
                <a:cs typeface="+mn-cs"/>
              </a:rPr>
              <a:t>Indicates change is significant at 90% confidence</a:t>
            </a:r>
          </a:p>
        </p:txBody>
      </p:sp>
      <p:sp>
        <p:nvSpPr>
          <p:cNvPr id="12" name="StatUp">
            <a:extLst>
              <a:ext uri="{FF2B5EF4-FFF2-40B4-BE49-F238E27FC236}">
                <a16:creationId xmlns:a16="http://schemas.microsoft.com/office/drawing/2014/main" id="{9C936877-8BB3-ED35-774D-DC0B7069B183}"/>
              </a:ext>
              <a:ext uri="{C183D7F6-B498-43B3-948B-1728B52AA6E4}">
                <adec:decorative xmlns:adec="http://schemas.microsoft.com/office/drawing/2017/decorative" val="1"/>
              </a:ext>
            </a:extLst>
          </p:cNvPr>
          <p:cNvSpPr/>
          <p:nvPr/>
        </p:nvSpPr>
        <p:spPr>
          <a:xfrm>
            <a:off x="2197820" y="6550039"/>
            <a:ext cx="100012" cy="9525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Arial Nova Light"/>
              <a:ea typeface="+mn-ea"/>
              <a:cs typeface="+mn-cs"/>
            </a:endParaRPr>
          </a:p>
        </p:txBody>
      </p:sp>
      <p:sp>
        <p:nvSpPr>
          <p:cNvPr id="14" name="StatDown">
            <a:extLst>
              <a:ext uri="{FF2B5EF4-FFF2-40B4-BE49-F238E27FC236}">
                <a16:creationId xmlns:a16="http://schemas.microsoft.com/office/drawing/2014/main" id="{9ABCC406-159F-75B0-A3DB-69C176F3C202}"/>
              </a:ext>
              <a:ext uri="{C183D7F6-B498-43B3-948B-1728B52AA6E4}">
                <adec:decorative xmlns:adec="http://schemas.microsoft.com/office/drawing/2017/decorative" val="1"/>
              </a:ext>
            </a:extLst>
          </p:cNvPr>
          <p:cNvSpPr/>
          <p:nvPr/>
        </p:nvSpPr>
        <p:spPr>
          <a:xfrm rot="10800000">
            <a:off x="2341959" y="6546210"/>
            <a:ext cx="100012" cy="95250"/>
          </a:xfrm>
          <a:prstGeom prst="triangle">
            <a:avLst/>
          </a:prstGeom>
          <a:solidFill>
            <a:srgbClr val="EF956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Arial Nova Light"/>
              <a:ea typeface="+mn-ea"/>
              <a:cs typeface="+mn-cs"/>
            </a:endParaRPr>
          </a:p>
        </p:txBody>
      </p:sp>
      <p:sp>
        <p:nvSpPr>
          <p:cNvPr id="16" name="TextBox 15">
            <a:extLst>
              <a:ext uri="{FF2B5EF4-FFF2-40B4-BE49-F238E27FC236}">
                <a16:creationId xmlns:a16="http://schemas.microsoft.com/office/drawing/2014/main" id="{0ABF253A-DE39-41EE-9836-CDE742E874B5}"/>
              </a:ext>
            </a:extLst>
          </p:cNvPr>
          <p:cNvSpPr txBox="1"/>
          <p:nvPr/>
        </p:nvSpPr>
        <p:spPr>
          <a:xfrm>
            <a:off x="7049246" y="6441405"/>
            <a:ext cx="375996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3F3F3F"/>
                </a:solidFill>
                <a:effectLst/>
                <a:uLnTx/>
                <a:uFillTx/>
                <a:latin typeface="Arial Nova Light"/>
                <a:ea typeface="+mn-ea"/>
                <a:cs typeface="+mn-cs"/>
              </a:rPr>
              <a:t>* </a:t>
            </a:r>
            <a:r>
              <a:rPr lang="en-US" sz="1000" i="1" dirty="0">
                <a:solidFill>
                  <a:srgbClr val="3F3F3F"/>
                </a:solidFill>
                <a:latin typeface="Arial Nova Light"/>
              </a:rPr>
              <a:t>Scores flagged where sample size &lt; 30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3F3F3F"/>
                </a:solidFill>
                <a:effectLst/>
                <a:uLnTx/>
                <a:uFillTx/>
                <a:latin typeface="Arial Nova Light"/>
                <a:ea typeface="+mn-ea"/>
                <a:cs typeface="+mn-cs"/>
              </a:rPr>
              <a:t>   Interpret results with caution </a:t>
            </a:r>
          </a:p>
        </p:txBody>
      </p:sp>
    </p:spTree>
    <p:extLst>
      <p:ext uri="{BB962C8B-B14F-4D97-AF65-F5344CB8AC3E}">
        <p14:creationId xmlns:p14="http://schemas.microsoft.com/office/powerpoint/2010/main" val="803152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714B9-034A-D5B2-AED4-310C29CDB9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9CE7C5-3F61-4795-00BD-F76D6B568F01}"/>
              </a:ext>
            </a:extLst>
          </p:cNvPr>
          <p:cNvSpPr>
            <a:spLocks noGrp="1"/>
          </p:cNvSpPr>
          <p:nvPr>
            <p:ph type="title"/>
          </p:nvPr>
        </p:nvSpPr>
        <p:spPr/>
        <p:txBody>
          <a:bodyPr>
            <a:normAutofit/>
          </a:bodyPr>
          <a:lstStyle/>
          <a:p>
            <a:r>
              <a:rPr lang="en-US"/>
              <a:t>Call Center Satisfaction </a:t>
            </a:r>
          </a:p>
        </p:txBody>
      </p:sp>
      <p:graphicFrame>
        <p:nvGraphicFramePr>
          <p:cNvPr id="5" name="Chart 4">
            <a:extLst>
              <a:ext uri="{FF2B5EF4-FFF2-40B4-BE49-F238E27FC236}">
                <a16:creationId xmlns:a16="http://schemas.microsoft.com/office/drawing/2014/main" id="{53F19CC1-5E23-23B7-B51F-1F291514F7E7}"/>
              </a:ext>
            </a:extLst>
          </p:cNvPr>
          <p:cNvGraphicFramePr>
            <a:graphicFrameLocks noGrp="1"/>
          </p:cNvGraphicFramePr>
          <p:nvPr>
            <p:extLst>
              <p:ext uri="{D42A27DB-BD31-4B8C-83A1-F6EECF244321}">
                <p14:modId xmlns:p14="http://schemas.microsoft.com/office/powerpoint/2010/main" val="3818592477"/>
              </p:ext>
            </p:extLst>
          </p:nvPr>
        </p:nvGraphicFramePr>
        <p:xfrm>
          <a:off x="923925" y="2124075"/>
          <a:ext cx="10029618" cy="4393748"/>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a:extLst>
              <a:ext uri="{FF2B5EF4-FFF2-40B4-BE49-F238E27FC236}">
                <a16:creationId xmlns:a16="http://schemas.microsoft.com/office/drawing/2014/main" id="{C7B26461-9E8C-DD2E-42D8-B43479F1B04D}"/>
              </a:ext>
            </a:extLst>
          </p:cNvPr>
          <p:cNvGrpSpPr/>
          <p:nvPr/>
        </p:nvGrpSpPr>
        <p:grpSpPr>
          <a:xfrm>
            <a:off x="9898273" y="203519"/>
            <a:ext cx="2123574" cy="479582"/>
            <a:chOff x="9959385" y="216806"/>
            <a:chExt cx="2123574" cy="479582"/>
          </a:xfrm>
        </p:grpSpPr>
        <p:sp>
          <p:nvSpPr>
            <p:cNvPr id="6" name="Rectangle 5">
              <a:extLst>
                <a:ext uri="{FF2B5EF4-FFF2-40B4-BE49-F238E27FC236}">
                  <a16:creationId xmlns:a16="http://schemas.microsoft.com/office/drawing/2014/main" id="{9D4DB0E1-C044-1852-636B-76B49272DD04}"/>
                </a:ext>
              </a:extLst>
            </p:cNvPr>
            <p:cNvSpPr/>
            <p:nvPr/>
          </p:nvSpPr>
          <p:spPr>
            <a:xfrm>
              <a:off x="10194002" y="219695"/>
              <a:ext cx="1888957" cy="469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45546D"/>
                  </a:solidFill>
                  <a:effectLst/>
                  <a:uLnTx/>
                  <a:uFillTx/>
                  <a:latin typeface="Arial Nova Light"/>
                  <a:ea typeface="+mn-ea"/>
                  <a:cs typeface="+mn-cs"/>
                </a:rPr>
                <a:t>Impact = </a:t>
              </a:r>
              <a:r>
                <a:rPr lang="en-US" dirty="0">
                  <a:solidFill>
                    <a:srgbClr val="45546D"/>
                  </a:solidFill>
                  <a:latin typeface="Arial Nova Light"/>
                </a:rPr>
                <a:t>1.8</a:t>
              </a:r>
              <a:endParaRPr kumimoji="0" lang="en-US" b="0" i="0" u="none" strike="noStrike" kern="1200" cap="none" spc="0" normalizeH="0" baseline="0" noProof="0" dirty="0">
                <a:ln>
                  <a:noFill/>
                </a:ln>
                <a:solidFill>
                  <a:srgbClr val="45546D"/>
                </a:solidFill>
                <a:effectLst/>
                <a:uLnTx/>
                <a:uFillTx/>
                <a:latin typeface="Arial Nova Light"/>
                <a:ea typeface="+mn-ea"/>
                <a:cs typeface="+mn-cs"/>
              </a:endParaRPr>
            </a:p>
          </p:txBody>
        </p:sp>
        <p:pic>
          <p:nvPicPr>
            <p:cNvPr id="7" name="Graphic 8" descr="Bell outline">
              <a:extLst>
                <a:ext uri="{FF2B5EF4-FFF2-40B4-BE49-F238E27FC236}">
                  <a16:creationId xmlns:a16="http://schemas.microsoft.com/office/drawing/2014/main" id="{368E3431-95D4-11E6-7B72-0A100A1D864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59385" y="227155"/>
              <a:ext cx="469233" cy="469233"/>
            </a:xfrm>
            <a:prstGeom prst="rect">
              <a:avLst/>
            </a:prstGeom>
          </p:spPr>
        </p:pic>
        <p:cxnSp>
          <p:nvCxnSpPr>
            <p:cNvPr id="8" name="Straight Connector 7">
              <a:extLst>
                <a:ext uri="{FF2B5EF4-FFF2-40B4-BE49-F238E27FC236}">
                  <a16:creationId xmlns:a16="http://schemas.microsoft.com/office/drawing/2014/main" id="{54D99ACA-5004-291D-9E25-685509C5F7D6}"/>
                </a:ext>
              </a:extLst>
            </p:cNvPr>
            <p:cNvCxnSpPr/>
            <p:nvPr/>
          </p:nvCxnSpPr>
          <p:spPr>
            <a:xfrm>
              <a:off x="10428618" y="216806"/>
              <a:ext cx="0" cy="469233"/>
            </a:xfrm>
            <a:prstGeom prst="line">
              <a:avLst/>
            </a:prstGeom>
            <a:ln>
              <a:solidFill>
                <a:srgbClr val="0D7988"/>
              </a:solidFill>
            </a:ln>
          </p:spPr>
          <p:style>
            <a:lnRef idx="1">
              <a:schemeClr val="accent1"/>
            </a:lnRef>
            <a:fillRef idx="0">
              <a:schemeClr val="accent1"/>
            </a:fillRef>
            <a:effectRef idx="0">
              <a:schemeClr val="accent1"/>
            </a:effectRef>
            <a:fontRef idx="minor">
              <a:schemeClr val="tx1"/>
            </a:fontRef>
          </p:style>
        </p:cxnSp>
      </p:grpSp>
      <p:sp>
        <p:nvSpPr>
          <p:cNvPr id="4" name="Content Placeholder 2">
            <a:extLst>
              <a:ext uri="{FF2B5EF4-FFF2-40B4-BE49-F238E27FC236}">
                <a16:creationId xmlns:a16="http://schemas.microsoft.com/office/drawing/2014/main" id="{CEEC91A2-4136-38B4-0744-3606EA2EB22D}"/>
              </a:ext>
            </a:extLst>
          </p:cNvPr>
          <p:cNvSpPr txBox="1">
            <a:spLocks/>
          </p:cNvSpPr>
          <p:nvPr/>
        </p:nvSpPr>
        <p:spPr>
          <a:xfrm>
            <a:off x="493293" y="904704"/>
            <a:ext cx="11205413" cy="572550"/>
          </a:xfrm>
          <a:prstGeom prst="rect">
            <a:avLst/>
          </a:prstGeom>
        </p:spPr>
        <p:txBody>
          <a:bodyPr/>
          <a:lstStyle>
            <a:lvl1pPr marL="228600" indent="-228600" algn="l" defTabSz="914400" rtl="0" eaLnBrk="1" latinLnBrk="0" hangingPunct="1">
              <a:lnSpc>
                <a:spcPct val="100000"/>
              </a:lnSpc>
              <a:spcBef>
                <a:spcPts val="1000"/>
              </a:spcBef>
              <a:buClr>
                <a:schemeClr val="tx1"/>
              </a:buClr>
              <a:buFont typeface="Wingdings" panose="05000000000000000000" pitchFamily="2" charset="2"/>
              <a:buChar char="§"/>
              <a:defRPr sz="1600" kern="1200">
                <a:solidFill>
                  <a:schemeClr val="tx1"/>
                </a:solidFill>
                <a:latin typeface="Arial Nova Light" panose="020B0304020202020204" pitchFamily="34" charset="0"/>
                <a:ea typeface="+mn-ea"/>
                <a:cs typeface="+mn-cs"/>
              </a:defRPr>
            </a:lvl1pPr>
            <a:lvl2pPr marL="685800" indent="-228600" algn="l" defTabSz="914400" rtl="0" eaLnBrk="1" latinLnBrk="0" hangingPunct="1">
              <a:lnSpc>
                <a:spcPct val="100000"/>
              </a:lnSpc>
              <a:spcBef>
                <a:spcPts val="500"/>
              </a:spcBef>
              <a:buSzPct val="15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2pPr>
            <a:lvl3pPr marL="11430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3pPr>
            <a:lvl4pPr marL="16002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4pPr>
            <a:lvl5pPr marL="20574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Call Center Satisfaction Index remains unchanged compared to last year; member ratings suggest that call center experiences are falling short of member expectations. </a:t>
            </a:r>
          </a:p>
          <a:p>
            <a:r>
              <a:rPr lang="en-US" dirty="0"/>
              <a:t>The impact of this driver is high (1.8) among those customers who report having called the call center.  </a:t>
            </a:r>
          </a:p>
        </p:txBody>
      </p:sp>
      <p:sp>
        <p:nvSpPr>
          <p:cNvPr id="10" name="TextBox 9">
            <a:extLst>
              <a:ext uri="{FF2B5EF4-FFF2-40B4-BE49-F238E27FC236}">
                <a16:creationId xmlns:a16="http://schemas.microsoft.com/office/drawing/2014/main" id="{A0E72218-A291-53D1-E200-E31AC9177D0E}"/>
              </a:ext>
            </a:extLst>
          </p:cNvPr>
          <p:cNvSpPr txBox="1"/>
          <p:nvPr/>
        </p:nvSpPr>
        <p:spPr>
          <a:xfrm>
            <a:off x="2398401" y="6489435"/>
            <a:ext cx="357377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3F3F3F"/>
                </a:solidFill>
                <a:effectLst/>
                <a:uLnTx/>
                <a:uFillTx/>
                <a:latin typeface="Arial Nova Light"/>
                <a:ea typeface="+mn-ea"/>
                <a:cs typeface="+mn-cs"/>
              </a:rPr>
              <a:t>Indicates change is significant at 90% confidence</a:t>
            </a:r>
          </a:p>
        </p:txBody>
      </p:sp>
      <p:sp>
        <p:nvSpPr>
          <p:cNvPr id="12" name="StatUp">
            <a:extLst>
              <a:ext uri="{FF2B5EF4-FFF2-40B4-BE49-F238E27FC236}">
                <a16:creationId xmlns:a16="http://schemas.microsoft.com/office/drawing/2014/main" id="{3E6FBCE1-FCD4-771C-0563-1ADFAD93341D}"/>
              </a:ext>
              <a:ext uri="{C183D7F6-B498-43B3-948B-1728B52AA6E4}">
                <adec:decorative xmlns:adec="http://schemas.microsoft.com/office/drawing/2017/decorative" val="1"/>
              </a:ext>
            </a:extLst>
          </p:cNvPr>
          <p:cNvSpPr/>
          <p:nvPr/>
        </p:nvSpPr>
        <p:spPr>
          <a:xfrm>
            <a:off x="2197820" y="6550039"/>
            <a:ext cx="100012" cy="9525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Arial Nova Light"/>
              <a:ea typeface="+mn-ea"/>
              <a:cs typeface="+mn-cs"/>
            </a:endParaRPr>
          </a:p>
        </p:txBody>
      </p:sp>
      <p:sp>
        <p:nvSpPr>
          <p:cNvPr id="14" name="StatDown">
            <a:extLst>
              <a:ext uri="{FF2B5EF4-FFF2-40B4-BE49-F238E27FC236}">
                <a16:creationId xmlns:a16="http://schemas.microsoft.com/office/drawing/2014/main" id="{85D1DDD3-468B-456F-C6BF-20E1115F55A8}"/>
              </a:ext>
              <a:ext uri="{C183D7F6-B498-43B3-948B-1728B52AA6E4}">
                <adec:decorative xmlns:adec="http://schemas.microsoft.com/office/drawing/2017/decorative" val="1"/>
              </a:ext>
            </a:extLst>
          </p:cNvPr>
          <p:cNvSpPr/>
          <p:nvPr/>
        </p:nvSpPr>
        <p:spPr>
          <a:xfrm rot="10800000">
            <a:off x="2341959" y="6546210"/>
            <a:ext cx="100012" cy="95250"/>
          </a:xfrm>
          <a:prstGeom prst="triangle">
            <a:avLst/>
          </a:prstGeom>
          <a:solidFill>
            <a:srgbClr val="EF956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Arial Nova Light"/>
              <a:ea typeface="+mn-ea"/>
              <a:cs typeface="+mn-cs"/>
            </a:endParaRPr>
          </a:p>
        </p:txBody>
      </p:sp>
      <p:sp>
        <p:nvSpPr>
          <p:cNvPr id="16" name="TextBox 15">
            <a:extLst>
              <a:ext uri="{FF2B5EF4-FFF2-40B4-BE49-F238E27FC236}">
                <a16:creationId xmlns:a16="http://schemas.microsoft.com/office/drawing/2014/main" id="{01DBC7D1-746D-3BE7-04C7-8B19DF93F9F1}"/>
              </a:ext>
            </a:extLst>
          </p:cNvPr>
          <p:cNvSpPr txBox="1"/>
          <p:nvPr/>
        </p:nvSpPr>
        <p:spPr>
          <a:xfrm>
            <a:off x="6618947" y="6432006"/>
            <a:ext cx="375996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3F3F3F"/>
                </a:solidFill>
                <a:effectLst/>
                <a:uLnTx/>
                <a:uFillTx/>
                <a:latin typeface="Arial Nova Light"/>
                <a:ea typeface="+mn-ea"/>
                <a:cs typeface="+mn-cs"/>
              </a:rPr>
              <a:t>* </a:t>
            </a:r>
            <a:r>
              <a:rPr lang="en-US" sz="1000" i="1" dirty="0">
                <a:solidFill>
                  <a:srgbClr val="3F3F3F"/>
                </a:solidFill>
                <a:latin typeface="Arial Nova Light"/>
              </a:rPr>
              <a:t>Scores flagged where sample size &lt; 30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3F3F3F"/>
                </a:solidFill>
                <a:effectLst/>
                <a:uLnTx/>
                <a:uFillTx/>
                <a:latin typeface="Arial Nova Light"/>
                <a:ea typeface="+mn-ea"/>
                <a:cs typeface="+mn-cs"/>
              </a:rPr>
              <a:t>   Interpret results with caution </a:t>
            </a:r>
          </a:p>
        </p:txBody>
      </p:sp>
      <p:pic>
        <p:nvPicPr>
          <p:cNvPr id="15" name="Picture 14">
            <a:extLst>
              <a:ext uri="{FF2B5EF4-FFF2-40B4-BE49-F238E27FC236}">
                <a16:creationId xmlns:a16="http://schemas.microsoft.com/office/drawing/2014/main" id="{93419BDA-FD8F-B70A-F520-FC696EDF08C6}"/>
              </a:ext>
            </a:extLst>
          </p:cNvPr>
          <p:cNvPicPr>
            <a:picLocks noChangeAspect="1"/>
          </p:cNvPicPr>
          <p:nvPr/>
        </p:nvPicPr>
        <p:blipFill>
          <a:blip r:embed="rId6"/>
          <a:stretch>
            <a:fillRect/>
          </a:stretch>
        </p:blipFill>
        <p:spPr>
          <a:xfrm>
            <a:off x="8569667" y="4697033"/>
            <a:ext cx="103641" cy="91448"/>
          </a:xfrm>
          <a:prstGeom prst="rect">
            <a:avLst/>
          </a:prstGeom>
        </p:spPr>
      </p:pic>
    </p:spTree>
    <p:extLst>
      <p:ext uri="{BB962C8B-B14F-4D97-AF65-F5344CB8AC3E}">
        <p14:creationId xmlns:p14="http://schemas.microsoft.com/office/powerpoint/2010/main" val="1190513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6A7DE-3471-4F36-BE5D-8CC42B048B16}"/>
              </a:ext>
            </a:extLst>
          </p:cNvPr>
          <p:cNvSpPr>
            <a:spLocks noGrp="1"/>
          </p:cNvSpPr>
          <p:nvPr>
            <p:ph type="title"/>
          </p:nvPr>
        </p:nvSpPr>
        <p:spPr/>
        <p:txBody>
          <a:bodyPr>
            <a:normAutofit/>
          </a:bodyPr>
          <a:lstStyle/>
          <a:p>
            <a:r>
              <a:rPr lang="en-US" dirty="0"/>
              <a:t>Service Reliability </a:t>
            </a:r>
          </a:p>
        </p:txBody>
      </p:sp>
      <p:graphicFrame>
        <p:nvGraphicFramePr>
          <p:cNvPr id="5" name="Chart 4">
            <a:extLst>
              <a:ext uri="{FF2B5EF4-FFF2-40B4-BE49-F238E27FC236}">
                <a16:creationId xmlns:a16="http://schemas.microsoft.com/office/drawing/2014/main" id="{0C4AF85B-5896-4148-9AF9-F19747F8E80C}"/>
              </a:ext>
            </a:extLst>
          </p:cNvPr>
          <p:cNvGraphicFramePr>
            <a:graphicFrameLocks noGrp="1"/>
          </p:cNvGraphicFramePr>
          <p:nvPr/>
        </p:nvGraphicFramePr>
        <p:xfrm>
          <a:off x="885022" y="1868139"/>
          <a:ext cx="10001250" cy="4663891"/>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3A3F3B00-94C5-24EE-EC11-89412037B8DE}"/>
              </a:ext>
            </a:extLst>
          </p:cNvPr>
          <p:cNvSpPr txBox="1"/>
          <p:nvPr/>
        </p:nvSpPr>
        <p:spPr>
          <a:xfrm>
            <a:off x="3529741" y="2075842"/>
            <a:ext cx="109933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F3F3F"/>
                </a:solidFill>
                <a:effectLst/>
                <a:uLnTx/>
                <a:uFillTx/>
                <a:latin typeface="Arial Nova Light"/>
                <a:ea typeface="+mn-ea"/>
                <a:cs typeface="+mn-cs"/>
              </a:rPr>
              <a:t>n= 17,503</a:t>
            </a:r>
          </a:p>
        </p:txBody>
      </p:sp>
      <p:grpSp>
        <p:nvGrpSpPr>
          <p:cNvPr id="6" name="Group 5">
            <a:extLst>
              <a:ext uri="{FF2B5EF4-FFF2-40B4-BE49-F238E27FC236}">
                <a16:creationId xmlns:a16="http://schemas.microsoft.com/office/drawing/2014/main" id="{9C75D414-68AD-D280-3631-9538B21D25E6}"/>
              </a:ext>
            </a:extLst>
          </p:cNvPr>
          <p:cNvGrpSpPr/>
          <p:nvPr/>
        </p:nvGrpSpPr>
        <p:grpSpPr>
          <a:xfrm>
            <a:off x="9976328" y="203520"/>
            <a:ext cx="2123574" cy="479582"/>
            <a:chOff x="9959385" y="216806"/>
            <a:chExt cx="2123574" cy="479582"/>
          </a:xfrm>
        </p:grpSpPr>
        <p:sp>
          <p:nvSpPr>
            <p:cNvPr id="7" name="Rectangle 6">
              <a:extLst>
                <a:ext uri="{FF2B5EF4-FFF2-40B4-BE49-F238E27FC236}">
                  <a16:creationId xmlns:a16="http://schemas.microsoft.com/office/drawing/2014/main" id="{7835BC9F-681E-1B6B-FEC2-A3D8C3D954F4}"/>
                </a:ext>
              </a:extLst>
            </p:cNvPr>
            <p:cNvSpPr/>
            <p:nvPr/>
          </p:nvSpPr>
          <p:spPr>
            <a:xfrm>
              <a:off x="10194002" y="219695"/>
              <a:ext cx="1888957" cy="469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5546D"/>
                  </a:solidFill>
                  <a:effectLst/>
                  <a:uLnTx/>
                  <a:uFillTx/>
                  <a:latin typeface="Arial Nova Light"/>
                  <a:ea typeface="+mn-ea"/>
                  <a:cs typeface="+mn-cs"/>
                </a:rPr>
                <a:t>Impact = 1.6</a:t>
              </a:r>
            </a:p>
          </p:txBody>
        </p:sp>
        <p:pic>
          <p:nvPicPr>
            <p:cNvPr id="8" name="Graphic 8" descr="Bell outline">
              <a:extLst>
                <a:ext uri="{FF2B5EF4-FFF2-40B4-BE49-F238E27FC236}">
                  <a16:creationId xmlns:a16="http://schemas.microsoft.com/office/drawing/2014/main" id="{26D31338-1BBF-B2A3-689A-C4F0877A380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59385" y="227155"/>
              <a:ext cx="469233" cy="469233"/>
            </a:xfrm>
            <a:prstGeom prst="rect">
              <a:avLst/>
            </a:prstGeom>
          </p:spPr>
        </p:pic>
        <p:cxnSp>
          <p:nvCxnSpPr>
            <p:cNvPr id="9" name="Straight Connector 8">
              <a:extLst>
                <a:ext uri="{FF2B5EF4-FFF2-40B4-BE49-F238E27FC236}">
                  <a16:creationId xmlns:a16="http://schemas.microsoft.com/office/drawing/2014/main" id="{EA761406-D397-90C7-85D5-0B12ACE75554}"/>
                </a:ext>
              </a:extLst>
            </p:cNvPr>
            <p:cNvCxnSpPr/>
            <p:nvPr/>
          </p:nvCxnSpPr>
          <p:spPr>
            <a:xfrm>
              <a:off x="10428618" y="216806"/>
              <a:ext cx="0" cy="469233"/>
            </a:xfrm>
            <a:prstGeom prst="line">
              <a:avLst/>
            </a:prstGeom>
            <a:ln>
              <a:solidFill>
                <a:srgbClr val="0D7988"/>
              </a:solidFill>
            </a:ln>
          </p:spPr>
          <p:style>
            <a:lnRef idx="1">
              <a:schemeClr val="accent1"/>
            </a:lnRef>
            <a:fillRef idx="0">
              <a:schemeClr val="accent1"/>
            </a:fillRef>
            <a:effectRef idx="0">
              <a:schemeClr val="accent1"/>
            </a:effectRef>
            <a:fontRef idx="minor">
              <a:schemeClr val="tx1"/>
            </a:fontRef>
          </p:style>
        </p:cxnSp>
      </p:grpSp>
      <p:sp>
        <p:nvSpPr>
          <p:cNvPr id="4" name="Content Placeholder 2">
            <a:extLst>
              <a:ext uri="{FF2B5EF4-FFF2-40B4-BE49-F238E27FC236}">
                <a16:creationId xmlns:a16="http://schemas.microsoft.com/office/drawing/2014/main" id="{74C69789-5126-AA76-1254-9C51D26912A4}"/>
              </a:ext>
            </a:extLst>
          </p:cNvPr>
          <p:cNvSpPr txBox="1">
            <a:spLocks/>
          </p:cNvSpPr>
          <p:nvPr/>
        </p:nvSpPr>
        <p:spPr>
          <a:xfrm>
            <a:off x="493293" y="904704"/>
            <a:ext cx="11205413" cy="572550"/>
          </a:xfrm>
          <a:prstGeom prst="rect">
            <a:avLst/>
          </a:prstGeom>
        </p:spPr>
        <p:txBody>
          <a:bodyPr/>
          <a:lstStyle>
            <a:lvl1pPr marL="228600" indent="-228600" algn="l" defTabSz="914400" rtl="0" eaLnBrk="1" latinLnBrk="0" hangingPunct="1">
              <a:lnSpc>
                <a:spcPct val="100000"/>
              </a:lnSpc>
              <a:spcBef>
                <a:spcPts val="1000"/>
              </a:spcBef>
              <a:buClr>
                <a:schemeClr val="tx1"/>
              </a:buClr>
              <a:buFont typeface="Wingdings" panose="05000000000000000000" pitchFamily="2" charset="2"/>
              <a:buChar char="§"/>
              <a:defRPr sz="1600" kern="1200">
                <a:solidFill>
                  <a:schemeClr val="tx1"/>
                </a:solidFill>
                <a:latin typeface="Arial Nova Light" panose="020B0304020202020204" pitchFamily="34" charset="0"/>
                <a:ea typeface="+mn-ea"/>
                <a:cs typeface="+mn-cs"/>
              </a:defRPr>
            </a:lvl1pPr>
            <a:lvl2pPr marL="685800" indent="-228600" algn="l" defTabSz="914400" rtl="0" eaLnBrk="1" latinLnBrk="0" hangingPunct="1">
              <a:lnSpc>
                <a:spcPct val="100000"/>
              </a:lnSpc>
              <a:spcBef>
                <a:spcPts val="500"/>
              </a:spcBef>
              <a:buSzPct val="15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2pPr>
            <a:lvl3pPr marL="11430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3pPr>
            <a:lvl4pPr marL="16002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4pPr>
            <a:lvl5pPr marL="20574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0"/>
              </a:spcAft>
              <a:buClr>
                <a:srgbClr val="3F3F3F"/>
              </a:buClr>
              <a:buSzTx/>
              <a:buFont typeface="Wingdings" panose="05000000000000000000" pitchFamily="2" charset="2"/>
              <a:buChar char="§"/>
              <a:tabLst/>
              <a:defRPr/>
            </a:pPr>
            <a:endParaRPr kumimoji="0" lang="en-US" sz="1600" b="0" i="0" u="none" strike="noStrike" kern="1200" cap="none" spc="0" normalizeH="0" baseline="0" noProof="0" dirty="0">
              <a:ln>
                <a:noFill/>
              </a:ln>
              <a:solidFill>
                <a:srgbClr val="3F3F3F"/>
              </a:solidFill>
              <a:effectLst/>
              <a:uLnTx/>
              <a:uFillTx/>
              <a:latin typeface="Arial Nova Light" panose="020B0304020202020204" pitchFamily="34" charset="0"/>
              <a:ea typeface="+mn-ea"/>
              <a:cs typeface="+mn-cs"/>
            </a:endParaRPr>
          </a:p>
        </p:txBody>
      </p:sp>
      <p:sp>
        <p:nvSpPr>
          <p:cNvPr id="11" name="TextBox 10">
            <a:extLst>
              <a:ext uri="{FF2B5EF4-FFF2-40B4-BE49-F238E27FC236}">
                <a16:creationId xmlns:a16="http://schemas.microsoft.com/office/drawing/2014/main" id="{CC071EA2-4094-8014-6038-86D6CB1AD3FD}"/>
              </a:ext>
            </a:extLst>
          </p:cNvPr>
          <p:cNvSpPr txBox="1"/>
          <p:nvPr/>
        </p:nvSpPr>
        <p:spPr>
          <a:xfrm>
            <a:off x="2398401" y="6489435"/>
            <a:ext cx="357377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3F3F3F"/>
                </a:solidFill>
                <a:effectLst/>
                <a:uLnTx/>
                <a:uFillTx/>
                <a:latin typeface="Arial Nova Light"/>
                <a:ea typeface="+mn-ea"/>
                <a:cs typeface="+mn-cs"/>
              </a:rPr>
              <a:t>Indicates change is significant at 90% confidence</a:t>
            </a:r>
          </a:p>
        </p:txBody>
      </p:sp>
      <p:sp>
        <p:nvSpPr>
          <p:cNvPr id="13" name="StatUp">
            <a:extLst>
              <a:ext uri="{FF2B5EF4-FFF2-40B4-BE49-F238E27FC236}">
                <a16:creationId xmlns:a16="http://schemas.microsoft.com/office/drawing/2014/main" id="{4119DF0A-5876-89CC-314F-CA9A31BDC593}"/>
              </a:ext>
              <a:ext uri="{C183D7F6-B498-43B3-948B-1728B52AA6E4}">
                <adec:decorative xmlns:adec="http://schemas.microsoft.com/office/drawing/2017/decorative" val="1"/>
              </a:ext>
            </a:extLst>
          </p:cNvPr>
          <p:cNvSpPr/>
          <p:nvPr/>
        </p:nvSpPr>
        <p:spPr>
          <a:xfrm>
            <a:off x="2197820" y="6550039"/>
            <a:ext cx="100012" cy="9525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Arial Nova Light"/>
              <a:ea typeface="+mn-ea"/>
              <a:cs typeface="+mn-cs"/>
            </a:endParaRPr>
          </a:p>
        </p:txBody>
      </p:sp>
      <p:sp>
        <p:nvSpPr>
          <p:cNvPr id="15" name="StatDown">
            <a:extLst>
              <a:ext uri="{FF2B5EF4-FFF2-40B4-BE49-F238E27FC236}">
                <a16:creationId xmlns:a16="http://schemas.microsoft.com/office/drawing/2014/main" id="{73F49FB8-C1C2-BB28-3A54-38F88CECE31C}"/>
              </a:ext>
              <a:ext uri="{C183D7F6-B498-43B3-948B-1728B52AA6E4}">
                <adec:decorative xmlns:adec="http://schemas.microsoft.com/office/drawing/2017/decorative" val="1"/>
              </a:ext>
            </a:extLst>
          </p:cNvPr>
          <p:cNvSpPr/>
          <p:nvPr/>
        </p:nvSpPr>
        <p:spPr>
          <a:xfrm rot="10800000">
            <a:off x="2341959" y="6546210"/>
            <a:ext cx="100012" cy="95250"/>
          </a:xfrm>
          <a:prstGeom prst="triangle">
            <a:avLst/>
          </a:prstGeom>
          <a:solidFill>
            <a:srgbClr val="EF956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Arial Nova Light"/>
              <a:ea typeface="+mn-ea"/>
              <a:cs typeface="+mn-cs"/>
            </a:endParaRPr>
          </a:p>
        </p:txBody>
      </p:sp>
      <p:sp>
        <p:nvSpPr>
          <p:cNvPr id="17" name="TextBox 16">
            <a:extLst>
              <a:ext uri="{FF2B5EF4-FFF2-40B4-BE49-F238E27FC236}">
                <a16:creationId xmlns:a16="http://schemas.microsoft.com/office/drawing/2014/main" id="{2FF857DE-2043-9574-52CA-2F80622D0030}"/>
              </a:ext>
            </a:extLst>
          </p:cNvPr>
          <p:cNvSpPr txBox="1"/>
          <p:nvPr/>
        </p:nvSpPr>
        <p:spPr>
          <a:xfrm>
            <a:off x="6618947" y="6432006"/>
            <a:ext cx="375996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3F3F3F"/>
                </a:solidFill>
                <a:effectLst/>
                <a:uLnTx/>
                <a:uFillTx/>
                <a:latin typeface="Arial Nova Light"/>
                <a:ea typeface="+mn-ea"/>
                <a:cs typeface="+mn-cs"/>
              </a:rPr>
              <a:t>* Scores flagged where sample size &lt; 30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3F3F3F"/>
                </a:solidFill>
                <a:effectLst/>
                <a:uLnTx/>
                <a:uFillTx/>
                <a:latin typeface="Arial Nova Light"/>
                <a:ea typeface="+mn-ea"/>
                <a:cs typeface="+mn-cs"/>
              </a:rPr>
              <a:t>   Interpret results with caution </a:t>
            </a:r>
          </a:p>
        </p:txBody>
      </p:sp>
      <p:sp>
        <p:nvSpPr>
          <p:cNvPr id="10" name="Content Placeholder 2">
            <a:extLst>
              <a:ext uri="{FF2B5EF4-FFF2-40B4-BE49-F238E27FC236}">
                <a16:creationId xmlns:a16="http://schemas.microsoft.com/office/drawing/2014/main" id="{D26A4138-032D-6B3E-48E8-3EF21E71DDD4}"/>
              </a:ext>
            </a:extLst>
          </p:cNvPr>
          <p:cNvSpPr txBox="1">
            <a:spLocks/>
          </p:cNvSpPr>
          <p:nvPr/>
        </p:nvSpPr>
        <p:spPr>
          <a:xfrm>
            <a:off x="562432" y="922713"/>
            <a:ext cx="11205413" cy="572550"/>
          </a:xfrm>
          <a:prstGeom prst="rect">
            <a:avLst/>
          </a:prstGeom>
        </p:spPr>
        <p:txBody>
          <a:bodyPr/>
          <a:lstStyle>
            <a:lvl1pPr marL="228600" indent="-228600" algn="l" defTabSz="914400" rtl="0" eaLnBrk="1" latinLnBrk="0" hangingPunct="1">
              <a:lnSpc>
                <a:spcPct val="100000"/>
              </a:lnSpc>
              <a:spcBef>
                <a:spcPts val="1000"/>
              </a:spcBef>
              <a:buClr>
                <a:schemeClr val="tx1"/>
              </a:buClr>
              <a:buFont typeface="Wingdings" panose="05000000000000000000" pitchFamily="2" charset="2"/>
              <a:buChar char="§"/>
              <a:defRPr sz="1600" kern="1200">
                <a:solidFill>
                  <a:schemeClr val="tx1"/>
                </a:solidFill>
                <a:latin typeface="Arial Nova Light" panose="020B0304020202020204" pitchFamily="34" charset="0"/>
                <a:ea typeface="+mn-ea"/>
                <a:cs typeface="+mn-cs"/>
              </a:defRPr>
            </a:lvl1pPr>
            <a:lvl2pPr marL="685800" indent="-228600" algn="l" defTabSz="914400" rtl="0" eaLnBrk="1" latinLnBrk="0" hangingPunct="1">
              <a:lnSpc>
                <a:spcPct val="100000"/>
              </a:lnSpc>
              <a:spcBef>
                <a:spcPts val="500"/>
              </a:spcBef>
              <a:buSzPct val="15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2pPr>
            <a:lvl3pPr marL="11430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3pPr>
            <a:lvl4pPr marL="16002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4pPr>
            <a:lvl5pPr marL="20574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0"/>
              </a:spcAft>
              <a:buClr>
                <a:srgbClr val="3F3F3F"/>
              </a:buClr>
              <a:buSzTx/>
              <a:buFont typeface="Wingdings" panose="05000000000000000000" pitchFamily="2" charset="2"/>
              <a:buChar char="§"/>
              <a:tabLst/>
              <a:defRPr/>
            </a:pPr>
            <a:r>
              <a:rPr kumimoji="0" lang="en-US" sz="1600" b="0" i="0" u="none" strike="noStrike" kern="1200" cap="none" spc="0" normalizeH="0" baseline="0" noProof="0" dirty="0">
                <a:ln>
                  <a:noFill/>
                </a:ln>
                <a:solidFill>
                  <a:srgbClr val="3F3F3F"/>
                </a:solidFill>
                <a:effectLst/>
                <a:uLnTx/>
                <a:uFillTx/>
                <a:latin typeface="Arial Nova Light" panose="020B0304020202020204" pitchFamily="34" charset="0"/>
                <a:ea typeface="+mn-ea"/>
                <a:cs typeface="+mn-cs"/>
              </a:rPr>
              <a:t>Service Reliability remains a key strength with a relatively high impact and a stable performance score of 91. </a:t>
            </a:r>
          </a:p>
          <a:p>
            <a:pPr marL="228600" marR="0" lvl="0" indent="-228600" algn="l" defTabSz="914400" rtl="0" eaLnBrk="1" fontAlgn="auto" latinLnBrk="0" hangingPunct="1">
              <a:lnSpc>
                <a:spcPct val="100000"/>
              </a:lnSpc>
              <a:spcBef>
                <a:spcPts val="1000"/>
              </a:spcBef>
              <a:spcAft>
                <a:spcPts val="0"/>
              </a:spcAft>
              <a:buClr>
                <a:srgbClr val="3F3F3F"/>
              </a:buClr>
              <a:buSzTx/>
              <a:buFont typeface="Wingdings" panose="05000000000000000000" pitchFamily="2" charset="2"/>
              <a:buChar char="§"/>
              <a:tabLst/>
              <a:defRPr/>
            </a:pPr>
            <a:r>
              <a:rPr kumimoji="0" lang="en-US" sz="1600" b="0" i="1" u="none" strike="noStrike" kern="1200" cap="none" spc="0" normalizeH="0" baseline="0" noProof="0" dirty="0">
                <a:ln>
                  <a:noFill/>
                </a:ln>
                <a:solidFill>
                  <a:srgbClr val="3F3F3F"/>
                </a:solidFill>
                <a:effectLst/>
                <a:uLnTx/>
                <a:uFillTx/>
                <a:latin typeface="Arial Nova Light" panose="020B0304020202020204" pitchFamily="34" charset="0"/>
                <a:ea typeface="+mn-ea"/>
                <a:cs typeface="+mn-cs"/>
              </a:rPr>
              <a:t>Timeliness of power outage status updates </a:t>
            </a:r>
            <a:r>
              <a:rPr kumimoji="0" lang="en-US" sz="1600" b="0" i="0" u="none" strike="noStrike" kern="1200" cap="none" spc="0" normalizeH="0" baseline="0" noProof="0" dirty="0">
                <a:ln>
                  <a:noFill/>
                </a:ln>
                <a:solidFill>
                  <a:srgbClr val="3F3F3F"/>
                </a:solidFill>
                <a:effectLst/>
                <a:uLnTx/>
                <a:uFillTx/>
                <a:latin typeface="Arial Nova Light" panose="020B0304020202020204" pitchFamily="34" charset="0"/>
                <a:ea typeface="+mn-ea"/>
                <a:cs typeface="+mn-cs"/>
              </a:rPr>
              <a:t>provides the most opportunity for improvement despite the already excellent score of 87. </a:t>
            </a:r>
          </a:p>
        </p:txBody>
      </p:sp>
      <p:sp>
        <p:nvSpPr>
          <p:cNvPr id="16" name="StatDown">
            <a:extLst>
              <a:ext uri="{FF2B5EF4-FFF2-40B4-BE49-F238E27FC236}">
                <a16:creationId xmlns:a16="http://schemas.microsoft.com/office/drawing/2014/main" id="{A4F736B9-13D8-E06A-88A7-D305B31A91F4}"/>
              </a:ext>
              <a:ext uri="{C183D7F6-B498-43B3-948B-1728B52AA6E4}">
                <adec:decorative xmlns:adec="http://schemas.microsoft.com/office/drawing/2017/decorative" val="1"/>
              </a:ext>
            </a:extLst>
          </p:cNvPr>
          <p:cNvSpPr/>
          <p:nvPr/>
        </p:nvSpPr>
        <p:spPr>
          <a:xfrm rot="10800000">
            <a:off x="9463539" y="4419789"/>
            <a:ext cx="100012" cy="95250"/>
          </a:xfrm>
          <a:prstGeom prst="triangle">
            <a:avLst/>
          </a:prstGeom>
          <a:solidFill>
            <a:srgbClr val="EF956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Arial Nova Light"/>
              <a:ea typeface="+mn-ea"/>
              <a:cs typeface="+mn-cs"/>
            </a:endParaRPr>
          </a:p>
        </p:txBody>
      </p:sp>
    </p:spTree>
    <p:extLst>
      <p:ext uri="{BB962C8B-B14F-4D97-AF65-F5344CB8AC3E}">
        <p14:creationId xmlns:p14="http://schemas.microsoft.com/office/powerpoint/2010/main" val="3350300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37AF4-E9B5-6064-0B81-1BB3AF899B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C019AF-3490-D96C-A428-B4ED4ECACFFB}"/>
              </a:ext>
            </a:extLst>
          </p:cNvPr>
          <p:cNvSpPr>
            <a:spLocks noGrp="1"/>
          </p:cNvSpPr>
          <p:nvPr>
            <p:ph type="title"/>
          </p:nvPr>
        </p:nvSpPr>
        <p:spPr/>
        <p:txBody>
          <a:bodyPr>
            <a:normAutofit/>
          </a:bodyPr>
          <a:lstStyle/>
          <a:p>
            <a:r>
              <a:rPr lang="en-US"/>
              <a:t>Website Satisfaction </a:t>
            </a:r>
          </a:p>
        </p:txBody>
      </p:sp>
      <p:graphicFrame>
        <p:nvGraphicFramePr>
          <p:cNvPr id="5" name="Chart 4">
            <a:extLst>
              <a:ext uri="{FF2B5EF4-FFF2-40B4-BE49-F238E27FC236}">
                <a16:creationId xmlns:a16="http://schemas.microsoft.com/office/drawing/2014/main" id="{109854A0-221C-BFED-59CA-303F9A1BADFD}"/>
              </a:ext>
            </a:extLst>
          </p:cNvPr>
          <p:cNvGraphicFramePr>
            <a:graphicFrameLocks noGrp="1"/>
          </p:cNvGraphicFramePr>
          <p:nvPr>
            <p:extLst>
              <p:ext uri="{D42A27DB-BD31-4B8C-83A1-F6EECF244321}">
                <p14:modId xmlns:p14="http://schemas.microsoft.com/office/powerpoint/2010/main" val="1683182642"/>
              </p:ext>
            </p:extLst>
          </p:nvPr>
        </p:nvGraphicFramePr>
        <p:xfrm>
          <a:off x="1525772" y="1690078"/>
          <a:ext cx="8841733" cy="4754397"/>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a:extLst>
              <a:ext uri="{FF2B5EF4-FFF2-40B4-BE49-F238E27FC236}">
                <a16:creationId xmlns:a16="http://schemas.microsoft.com/office/drawing/2014/main" id="{AB1E72E6-61A3-2009-C887-6D90FDA1D1B7}"/>
              </a:ext>
            </a:extLst>
          </p:cNvPr>
          <p:cNvGrpSpPr/>
          <p:nvPr/>
        </p:nvGrpSpPr>
        <p:grpSpPr>
          <a:xfrm>
            <a:off x="9898273" y="203519"/>
            <a:ext cx="2123574" cy="479582"/>
            <a:chOff x="9959385" y="216806"/>
            <a:chExt cx="2123574" cy="479582"/>
          </a:xfrm>
        </p:grpSpPr>
        <p:sp>
          <p:nvSpPr>
            <p:cNvPr id="6" name="Rectangle 5">
              <a:extLst>
                <a:ext uri="{FF2B5EF4-FFF2-40B4-BE49-F238E27FC236}">
                  <a16:creationId xmlns:a16="http://schemas.microsoft.com/office/drawing/2014/main" id="{4810605F-3FA5-0A90-25BB-F8EB8C85CD08}"/>
                </a:ext>
              </a:extLst>
            </p:cNvPr>
            <p:cNvSpPr/>
            <p:nvPr/>
          </p:nvSpPr>
          <p:spPr>
            <a:xfrm>
              <a:off x="10194002" y="219695"/>
              <a:ext cx="1888957" cy="469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45546D"/>
                  </a:solidFill>
                  <a:effectLst/>
                  <a:uLnTx/>
                  <a:uFillTx/>
                  <a:latin typeface="Arial Nova Light"/>
                  <a:ea typeface="+mn-ea"/>
                  <a:cs typeface="+mn-cs"/>
                </a:rPr>
                <a:t>Impact = </a:t>
              </a:r>
              <a:r>
                <a:rPr lang="en-US" dirty="0">
                  <a:solidFill>
                    <a:srgbClr val="45546D"/>
                  </a:solidFill>
                  <a:latin typeface="Arial Nova Light"/>
                </a:rPr>
                <a:t>1.5</a:t>
              </a:r>
              <a:endParaRPr kumimoji="0" lang="en-US" b="0" i="0" u="none" strike="noStrike" kern="1200" cap="none" spc="0" normalizeH="0" baseline="0" noProof="0" dirty="0">
                <a:ln>
                  <a:noFill/>
                </a:ln>
                <a:solidFill>
                  <a:srgbClr val="45546D"/>
                </a:solidFill>
                <a:effectLst/>
                <a:uLnTx/>
                <a:uFillTx/>
                <a:latin typeface="Arial Nova Light"/>
                <a:ea typeface="+mn-ea"/>
                <a:cs typeface="+mn-cs"/>
              </a:endParaRPr>
            </a:p>
          </p:txBody>
        </p:sp>
        <p:pic>
          <p:nvPicPr>
            <p:cNvPr id="7" name="Graphic 8" descr="Bell outline">
              <a:extLst>
                <a:ext uri="{FF2B5EF4-FFF2-40B4-BE49-F238E27FC236}">
                  <a16:creationId xmlns:a16="http://schemas.microsoft.com/office/drawing/2014/main" id="{1A368819-D830-6CCA-B67F-E1AB1C624A9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59385" y="227155"/>
              <a:ext cx="469233" cy="469233"/>
            </a:xfrm>
            <a:prstGeom prst="rect">
              <a:avLst/>
            </a:prstGeom>
          </p:spPr>
        </p:pic>
        <p:cxnSp>
          <p:nvCxnSpPr>
            <p:cNvPr id="9" name="Straight Connector 8">
              <a:extLst>
                <a:ext uri="{FF2B5EF4-FFF2-40B4-BE49-F238E27FC236}">
                  <a16:creationId xmlns:a16="http://schemas.microsoft.com/office/drawing/2014/main" id="{4C59A295-B995-8014-6BCD-77BE75B43502}"/>
                </a:ext>
              </a:extLst>
            </p:cNvPr>
            <p:cNvCxnSpPr/>
            <p:nvPr/>
          </p:nvCxnSpPr>
          <p:spPr>
            <a:xfrm>
              <a:off x="10428618" y="216806"/>
              <a:ext cx="0" cy="469233"/>
            </a:xfrm>
            <a:prstGeom prst="line">
              <a:avLst/>
            </a:prstGeom>
            <a:ln>
              <a:solidFill>
                <a:srgbClr val="0D7988"/>
              </a:solidFill>
            </a:ln>
          </p:spPr>
          <p:style>
            <a:lnRef idx="1">
              <a:schemeClr val="accent1"/>
            </a:lnRef>
            <a:fillRef idx="0">
              <a:schemeClr val="accent1"/>
            </a:fillRef>
            <a:effectRef idx="0">
              <a:schemeClr val="accent1"/>
            </a:effectRef>
            <a:fontRef idx="minor">
              <a:schemeClr val="tx1"/>
            </a:fontRef>
          </p:style>
        </p:cxnSp>
      </p:grpSp>
      <p:sp>
        <p:nvSpPr>
          <p:cNvPr id="4" name="Content Placeholder 2">
            <a:extLst>
              <a:ext uri="{FF2B5EF4-FFF2-40B4-BE49-F238E27FC236}">
                <a16:creationId xmlns:a16="http://schemas.microsoft.com/office/drawing/2014/main" id="{435BF906-E8E9-ACFC-DCF9-58AFBC07EFFA}"/>
              </a:ext>
            </a:extLst>
          </p:cNvPr>
          <p:cNvSpPr txBox="1">
            <a:spLocks/>
          </p:cNvSpPr>
          <p:nvPr/>
        </p:nvSpPr>
        <p:spPr>
          <a:xfrm>
            <a:off x="493293" y="904704"/>
            <a:ext cx="11205413" cy="572550"/>
          </a:xfrm>
          <a:prstGeom prst="rect">
            <a:avLst/>
          </a:prstGeom>
        </p:spPr>
        <p:txBody>
          <a:bodyPr/>
          <a:lstStyle>
            <a:lvl1pPr marL="228600" indent="-228600" algn="l" defTabSz="914400" rtl="0" eaLnBrk="1" latinLnBrk="0" hangingPunct="1">
              <a:lnSpc>
                <a:spcPct val="100000"/>
              </a:lnSpc>
              <a:spcBef>
                <a:spcPts val="1000"/>
              </a:spcBef>
              <a:buClr>
                <a:schemeClr val="tx1"/>
              </a:buClr>
              <a:buFont typeface="Wingdings" panose="05000000000000000000" pitchFamily="2" charset="2"/>
              <a:buChar char="§"/>
              <a:defRPr sz="1600" kern="1200">
                <a:solidFill>
                  <a:schemeClr val="tx1"/>
                </a:solidFill>
                <a:latin typeface="Arial Nova Light" panose="020B0304020202020204" pitchFamily="34" charset="0"/>
                <a:ea typeface="+mn-ea"/>
                <a:cs typeface="+mn-cs"/>
              </a:defRPr>
            </a:lvl1pPr>
            <a:lvl2pPr marL="685800" indent="-228600" algn="l" defTabSz="914400" rtl="0" eaLnBrk="1" latinLnBrk="0" hangingPunct="1">
              <a:lnSpc>
                <a:spcPct val="100000"/>
              </a:lnSpc>
              <a:spcBef>
                <a:spcPts val="500"/>
              </a:spcBef>
              <a:buSzPct val="15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2pPr>
            <a:lvl3pPr marL="11430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3pPr>
            <a:lvl4pPr marL="16002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4pPr>
            <a:lvl5pPr marL="20574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Members rate the website highly (89), and its continued strong performance makes it a meaningful driver of the overall ACSI score.</a:t>
            </a:r>
          </a:p>
        </p:txBody>
      </p:sp>
      <p:sp>
        <p:nvSpPr>
          <p:cNvPr id="10" name="TextBox 9">
            <a:extLst>
              <a:ext uri="{FF2B5EF4-FFF2-40B4-BE49-F238E27FC236}">
                <a16:creationId xmlns:a16="http://schemas.microsoft.com/office/drawing/2014/main" id="{2604A2A9-7580-85A5-4407-DF14577C5BF5}"/>
              </a:ext>
            </a:extLst>
          </p:cNvPr>
          <p:cNvSpPr txBox="1"/>
          <p:nvPr/>
        </p:nvSpPr>
        <p:spPr>
          <a:xfrm>
            <a:off x="2398401" y="6489435"/>
            <a:ext cx="357377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3F3F3F"/>
                </a:solidFill>
                <a:effectLst/>
                <a:uLnTx/>
                <a:uFillTx/>
                <a:latin typeface="Arial Nova Light"/>
                <a:ea typeface="+mn-ea"/>
                <a:cs typeface="+mn-cs"/>
              </a:rPr>
              <a:t>Indicates change is significant at 90% confidence</a:t>
            </a:r>
          </a:p>
        </p:txBody>
      </p:sp>
      <p:sp>
        <p:nvSpPr>
          <p:cNvPr id="12" name="StatUp">
            <a:extLst>
              <a:ext uri="{FF2B5EF4-FFF2-40B4-BE49-F238E27FC236}">
                <a16:creationId xmlns:a16="http://schemas.microsoft.com/office/drawing/2014/main" id="{A3EF3128-796D-4740-59D7-C0BB97F8D49C}"/>
              </a:ext>
              <a:ext uri="{C183D7F6-B498-43B3-948B-1728B52AA6E4}">
                <adec:decorative xmlns:adec="http://schemas.microsoft.com/office/drawing/2017/decorative" val="1"/>
              </a:ext>
            </a:extLst>
          </p:cNvPr>
          <p:cNvSpPr/>
          <p:nvPr/>
        </p:nvSpPr>
        <p:spPr>
          <a:xfrm>
            <a:off x="2197820" y="6550039"/>
            <a:ext cx="100012" cy="9525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Arial Nova Light"/>
              <a:ea typeface="+mn-ea"/>
              <a:cs typeface="+mn-cs"/>
            </a:endParaRPr>
          </a:p>
        </p:txBody>
      </p:sp>
      <p:sp>
        <p:nvSpPr>
          <p:cNvPr id="14" name="StatDown">
            <a:extLst>
              <a:ext uri="{FF2B5EF4-FFF2-40B4-BE49-F238E27FC236}">
                <a16:creationId xmlns:a16="http://schemas.microsoft.com/office/drawing/2014/main" id="{ED4E2EB7-9CAA-D376-AA99-E2EC2FF5A586}"/>
              </a:ext>
              <a:ext uri="{C183D7F6-B498-43B3-948B-1728B52AA6E4}">
                <adec:decorative xmlns:adec="http://schemas.microsoft.com/office/drawing/2017/decorative" val="1"/>
              </a:ext>
            </a:extLst>
          </p:cNvPr>
          <p:cNvSpPr/>
          <p:nvPr/>
        </p:nvSpPr>
        <p:spPr>
          <a:xfrm rot="10800000">
            <a:off x="2341959" y="6546210"/>
            <a:ext cx="100012" cy="95250"/>
          </a:xfrm>
          <a:prstGeom prst="triangle">
            <a:avLst/>
          </a:prstGeom>
          <a:solidFill>
            <a:srgbClr val="EF956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Arial Nova Light"/>
              <a:ea typeface="+mn-ea"/>
              <a:cs typeface="+mn-cs"/>
            </a:endParaRPr>
          </a:p>
        </p:txBody>
      </p:sp>
      <p:sp>
        <p:nvSpPr>
          <p:cNvPr id="16" name="TextBox 15">
            <a:extLst>
              <a:ext uri="{FF2B5EF4-FFF2-40B4-BE49-F238E27FC236}">
                <a16:creationId xmlns:a16="http://schemas.microsoft.com/office/drawing/2014/main" id="{D883B056-720F-8959-28A0-4CAB1319A06E}"/>
              </a:ext>
            </a:extLst>
          </p:cNvPr>
          <p:cNvSpPr txBox="1"/>
          <p:nvPr/>
        </p:nvSpPr>
        <p:spPr>
          <a:xfrm>
            <a:off x="6618947" y="6432006"/>
            <a:ext cx="375996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3F3F3F"/>
                </a:solidFill>
                <a:effectLst/>
                <a:uLnTx/>
                <a:uFillTx/>
                <a:latin typeface="Arial Nova Light"/>
                <a:ea typeface="+mn-ea"/>
                <a:cs typeface="+mn-cs"/>
              </a:rPr>
              <a:t>* </a:t>
            </a:r>
            <a:r>
              <a:rPr lang="en-US" sz="1000" i="1" dirty="0">
                <a:solidFill>
                  <a:srgbClr val="3F3F3F"/>
                </a:solidFill>
                <a:latin typeface="Arial Nova Light"/>
              </a:rPr>
              <a:t>Scores flagged where sample size &lt; 30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3F3F3F"/>
                </a:solidFill>
                <a:effectLst/>
                <a:uLnTx/>
                <a:uFillTx/>
                <a:latin typeface="Arial Nova Light"/>
                <a:ea typeface="+mn-ea"/>
                <a:cs typeface="+mn-cs"/>
              </a:rPr>
              <a:t>   Interpret results with caution </a:t>
            </a:r>
          </a:p>
        </p:txBody>
      </p:sp>
      <p:sp>
        <p:nvSpPr>
          <p:cNvPr id="18" name="StatUp">
            <a:extLst>
              <a:ext uri="{FF2B5EF4-FFF2-40B4-BE49-F238E27FC236}">
                <a16:creationId xmlns:a16="http://schemas.microsoft.com/office/drawing/2014/main" id="{70B76756-22F0-073D-D50B-12698DFB0C63}"/>
              </a:ext>
              <a:ext uri="{C183D7F6-B498-43B3-948B-1728B52AA6E4}">
                <adec:decorative xmlns:adec="http://schemas.microsoft.com/office/drawing/2017/decorative" val="1"/>
              </a:ext>
            </a:extLst>
          </p:cNvPr>
          <p:cNvSpPr/>
          <p:nvPr/>
        </p:nvSpPr>
        <p:spPr>
          <a:xfrm>
            <a:off x="9055820" y="4561513"/>
            <a:ext cx="100012" cy="9525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Arial Nova Light"/>
              <a:ea typeface="+mn-ea"/>
              <a:cs typeface="+mn-cs"/>
            </a:endParaRPr>
          </a:p>
        </p:txBody>
      </p:sp>
    </p:spTree>
    <p:extLst>
      <p:ext uri="{BB962C8B-B14F-4D97-AF65-F5344CB8AC3E}">
        <p14:creationId xmlns:p14="http://schemas.microsoft.com/office/powerpoint/2010/main" val="17376032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6A7DE-3471-4F36-BE5D-8CC42B048B16}"/>
              </a:ext>
            </a:extLst>
          </p:cNvPr>
          <p:cNvSpPr>
            <a:spLocks noGrp="1"/>
          </p:cNvSpPr>
          <p:nvPr>
            <p:ph type="title"/>
          </p:nvPr>
        </p:nvSpPr>
        <p:spPr/>
        <p:txBody>
          <a:bodyPr>
            <a:normAutofit/>
          </a:bodyPr>
          <a:lstStyle/>
          <a:p>
            <a:r>
              <a:rPr lang="en-US" dirty="0"/>
              <a:t>Billing and Payments</a:t>
            </a:r>
          </a:p>
        </p:txBody>
      </p:sp>
      <p:graphicFrame>
        <p:nvGraphicFramePr>
          <p:cNvPr id="5" name="Chart 4">
            <a:extLst>
              <a:ext uri="{FF2B5EF4-FFF2-40B4-BE49-F238E27FC236}">
                <a16:creationId xmlns:a16="http://schemas.microsoft.com/office/drawing/2014/main" id="{0C4AF85B-5896-4148-9AF9-F19747F8E80C}"/>
              </a:ext>
            </a:extLst>
          </p:cNvPr>
          <p:cNvGraphicFramePr>
            <a:graphicFrameLocks noGrp="1"/>
          </p:cNvGraphicFramePr>
          <p:nvPr>
            <p:extLst>
              <p:ext uri="{D42A27DB-BD31-4B8C-83A1-F6EECF244321}">
                <p14:modId xmlns:p14="http://schemas.microsoft.com/office/powerpoint/2010/main" val="286555433"/>
              </p:ext>
            </p:extLst>
          </p:nvPr>
        </p:nvGraphicFramePr>
        <p:xfrm>
          <a:off x="493294" y="1683054"/>
          <a:ext cx="10972800" cy="4929578"/>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a:extLst>
              <a:ext uri="{FF2B5EF4-FFF2-40B4-BE49-F238E27FC236}">
                <a16:creationId xmlns:a16="http://schemas.microsoft.com/office/drawing/2014/main" id="{63AF371F-7A3C-C548-B46D-C5289ACF194B}"/>
              </a:ext>
            </a:extLst>
          </p:cNvPr>
          <p:cNvGrpSpPr/>
          <p:nvPr/>
        </p:nvGrpSpPr>
        <p:grpSpPr>
          <a:xfrm>
            <a:off x="9898273" y="203519"/>
            <a:ext cx="2123574" cy="479582"/>
            <a:chOff x="9959385" y="216806"/>
            <a:chExt cx="2123574" cy="479582"/>
          </a:xfrm>
        </p:grpSpPr>
        <p:sp>
          <p:nvSpPr>
            <p:cNvPr id="6" name="Rectangle 5">
              <a:extLst>
                <a:ext uri="{FF2B5EF4-FFF2-40B4-BE49-F238E27FC236}">
                  <a16:creationId xmlns:a16="http://schemas.microsoft.com/office/drawing/2014/main" id="{163C2572-7DD7-03EF-8A5C-933125E3F46F}"/>
                </a:ext>
              </a:extLst>
            </p:cNvPr>
            <p:cNvSpPr/>
            <p:nvPr/>
          </p:nvSpPr>
          <p:spPr>
            <a:xfrm>
              <a:off x="10194002" y="219695"/>
              <a:ext cx="1888957" cy="469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45546D"/>
                  </a:solidFill>
                  <a:effectLst/>
                  <a:uLnTx/>
                  <a:uFillTx/>
                  <a:latin typeface="Arial Nova Light"/>
                  <a:ea typeface="+mn-ea"/>
                  <a:cs typeface="+mn-cs"/>
                </a:rPr>
                <a:t>Impact = 0.9</a:t>
              </a:r>
            </a:p>
          </p:txBody>
        </p:sp>
        <p:pic>
          <p:nvPicPr>
            <p:cNvPr id="7" name="Graphic 8" descr="Bell outline">
              <a:extLst>
                <a:ext uri="{FF2B5EF4-FFF2-40B4-BE49-F238E27FC236}">
                  <a16:creationId xmlns:a16="http://schemas.microsoft.com/office/drawing/2014/main" id="{8BB6A4F9-F4A7-AEC8-DABA-BAA4D60BEFE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59385" y="227155"/>
              <a:ext cx="469233" cy="469233"/>
            </a:xfrm>
            <a:prstGeom prst="rect">
              <a:avLst/>
            </a:prstGeom>
          </p:spPr>
        </p:pic>
        <p:cxnSp>
          <p:nvCxnSpPr>
            <p:cNvPr id="8" name="Straight Connector 7">
              <a:extLst>
                <a:ext uri="{FF2B5EF4-FFF2-40B4-BE49-F238E27FC236}">
                  <a16:creationId xmlns:a16="http://schemas.microsoft.com/office/drawing/2014/main" id="{B50F517F-FA28-50C9-F273-5866F6275302}"/>
                </a:ext>
              </a:extLst>
            </p:cNvPr>
            <p:cNvCxnSpPr/>
            <p:nvPr/>
          </p:nvCxnSpPr>
          <p:spPr>
            <a:xfrm>
              <a:off x="10428618" y="216806"/>
              <a:ext cx="0" cy="469233"/>
            </a:xfrm>
            <a:prstGeom prst="line">
              <a:avLst/>
            </a:prstGeom>
            <a:ln>
              <a:solidFill>
                <a:srgbClr val="0D7988"/>
              </a:solidFill>
            </a:ln>
          </p:spPr>
          <p:style>
            <a:lnRef idx="1">
              <a:schemeClr val="accent1"/>
            </a:lnRef>
            <a:fillRef idx="0">
              <a:schemeClr val="accent1"/>
            </a:fillRef>
            <a:effectRef idx="0">
              <a:schemeClr val="accent1"/>
            </a:effectRef>
            <a:fontRef idx="minor">
              <a:schemeClr val="tx1"/>
            </a:fontRef>
          </p:style>
        </p:cxnSp>
      </p:grpSp>
      <p:sp>
        <p:nvSpPr>
          <p:cNvPr id="4" name="Content Placeholder 2">
            <a:extLst>
              <a:ext uri="{FF2B5EF4-FFF2-40B4-BE49-F238E27FC236}">
                <a16:creationId xmlns:a16="http://schemas.microsoft.com/office/drawing/2014/main" id="{3A78DAEF-9B5F-15DB-1727-F89845B5E6DE}"/>
              </a:ext>
            </a:extLst>
          </p:cNvPr>
          <p:cNvSpPr txBox="1">
            <a:spLocks/>
          </p:cNvSpPr>
          <p:nvPr/>
        </p:nvSpPr>
        <p:spPr>
          <a:xfrm>
            <a:off x="493293" y="904704"/>
            <a:ext cx="11205413" cy="572550"/>
          </a:xfrm>
          <a:prstGeom prst="rect">
            <a:avLst/>
          </a:prstGeom>
        </p:spPr>
        <p:txBody>
          <a:bodyPr/>
          <a:lstStyle>
            <a:lvl1pPr marL="228600" indent="-228600" algn="l" defTabSz="914400" rtl="0" eaLnBrk="1" latinLnBrk="0" hangingPunct="1">
              <a:lnSpc>
                <a:spcPct val="100000"/>
              </a:lnSpc>
              <a:spcBef>
                <a:spcPts val="1000"/>
              </a:spcBef>
              <a:buClr>
                <a:schemeClr val="tx1"/>
              </a:buClr>
              <a:buFont typeface="Wingdings" panose="05000000000000000000" pitchFamily="2" charset="2"/>
              <a:buChar char="§"/>
              <a:defRPr sz="1600" kern="1200">
                <a:solidFill>
                  <a:schemeClr val="tx1"/>
                </a:solidFill>
                <a:latin typeface="Arial Nova Light" panose="020B0304020202020204" pitchFamily="34" charset="0"/>
                <a:ea typeface="+mn-ea"/>
                <a:cs typeface="+mn-cs"/>
              </a:defRPr>
            </a:lvl1pPr>
            <a:lvl2pPr marL="685800" indent="-228600" algn="l" defTabSz="914400" rtl="0" eaLnBrk="1" latinLnBrk="0" hangingPunct="1">
              <a:lnSpc>
                <a:spcPct val="100000"/>
              </a:lnSpc>
              <a:spcBef>
                <a:spcPts val="500"/>
              </a:spcBef>
              <a:buSzPct val="15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2pPr>
            <a:lvl3pPr marL="11430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3pPr>
            <a:lvl4pPr marL="16002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4pPr>
            <a:lvl5pPr marL="20574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Cooperatives receive an exceptional score of 93 for Billing and Payments with the rating for the </a:t>
            </a:r>
            <a:r>
              <a:rPr lang="en-US" i="1" dirty="0"/>
              <a:t>ease of understanding your bill </a:t>
            </a:r>
            <a:r>
              <a:rPr lang="en-US" dirty="0"/>
              <a:t>receiving the lowest score at 91.  </a:t>
            </a:r>
          </a:p>
        </p:txBody>
      </p:sp>
      <p:sp>
        <p:nvSpPr>
          <p:cNvPr id="10" name="TextBox 9">
            <a:extLst>
              <a:ext uri="{FF2B5EF4-FFF2-40B4-BE49-F238E27FC236}">
                <a16:creationId xmlns:a16="http://schemas.microsoft.com/office/drawing/2014/main" id="{EE4D965D-9042-C5A8-29EB-F7F76B8B0AEC}"/>
              </a:ext>
            </a:extLst>
          </p:cNvPr>
          <p:cNvSpPr txBox="1"/>
          <p:nvPr/>
        </p:nvSpPr>
        <p:spPr>
          <a:xfrm>
            <a:off x="2398401" y="6489435"/>
            <a:ext cx="357377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3F3F3F"/>
                </a:solidFill>
                <a:effectLst/>
                <a:uLnTx/>
                <a:uFillTx/>
                <a:latin typeface="Arial Nova Light"/>
                <a:ea typeface="+mn-ea"/>
                <a:cs typeface="+mn-cs"/>
              </a:rPr>
              <a:t>Indicates change is significant at 90% confidence</a:t>
            </a:r>
          </a:p>
        </p:txBody>
      </p:sp>
      <p:sp>
        <p:nvSpPr>
          <p:cNvPr id="12" name="StatUp">
            <a:extLst>
              <a:ext uri="{FF2B5EF4-FFF2-40B4-BE49-F238E27FC236}">
                <a16:creationId xmlns:a16="http://schemas.microsoft.com/office/drawing/2014/main" id="{9682BD94-6C3F-B9FE-5810-567AB3BBF9EF}"/>
              </a:ext>
              <a:ext uri="{C183D7F6-B498-43B3-948B-1728B52AA6E4}">
                <adec:decorative xmlns:adec="http://schemas.microsoft.com/office/drawing/2017/decorative" val="1"/>
              </a:ext>
            </a:extLst>
          </p:cNvPr>
          <p:cNvSpPr/>
          <p:nvPr/>
        </p:nvSpPr>
        <p:spPr>
          <a:xfrm>
            <a:off x="2197820" y="6550039"/>
            <a:ext cx="100012" cy="9525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Arial Nova Light"/>
              <a:ea typeface="+mn-ea"/>
              <a:cs typeface="+mn-cs"/>
            </a:endParaRPr>
          </a:p>
        </p:txBody>
      </p:sp>
      <p:sp>
        <p:nvSpPr>
          <p:cNvPr id="14" name="StatDown">
            <a:extLst>
              <a:ext uri="{FF2B5EF4-FFF2-40B4-BE49-F238E27FC236}">
                <a16:creationId xmlns:a16="http://schemas.microsoft.com/office/drawing/2014/main" id="{229A3B49-7340-189D-C8E8-4EA200FCE6C2}"/>
              </a:ext>
              <a:ext uri="{C183D7F6-B498-43B3-948B-1728B52AA6E4}">
                <adec:decorative xmlns:adec="http://schemas.microsoft.com/office/drawing/2017/decorative" val="1"/>
              </a:ext>
            </a:extLst>
          </p:cNvPr>
          <p:cNvSpPr/>
          <p:nvPr/>
        </p:nvSpPr>
        <p:spPr>
          <a:xfrm rot="10800000">
            <a:off x="2341959" y="6546210"/>
            <a:ext cx="100012" cy="95250"/>
          </a:xfrm>
          <a:prstGeom prst="triangle">
            <a:avLst/>
          </a:prstGeom>
          <a:solidFill>
            <a:srgbClr val="EF956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Arial Nova Light"/>
              <a:ea typeface="+mn-ea"/>
              <a:cs typeface="+mn-cs"/>
            </a:endParaRPr>
          </a:p>
        </p:txBody>
      </p:sp>
      <p:sp>
        <p:nvSpPr>
          <p:cNvPr id="18" name="TextBox 17">
            <a:extLst>
              <a:ext uri="{FF2B5EF4-FFF2-40B4-BE49-F238E27FC236}">
                <a16:creationId xmlns:a16="http://schemas.microsoft.com/office/drawing/2014/main" id="{BCC46080-0C65-E2BC-6F93-CE1D6F0806DC}"/>
              </a:ext>
            </a:extLst>
          </p:cNvPr>
          <p:cNvSpPr txBox="1"/>
          <p:nvPr/>
        </p:nvSpPr>
        <p:spPr>
          <a:xfrm>
            <a:off x="6618947" y="6432006"/>
            <a:ext cx="375996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3F3F3F"/>
                </a:solidFill>
                <a:effectLst/>
                <a:uLnTx/>
                <a:uFillTx/>
                <a:latin typeface="Arial Nova Light"/>
                <a:ea typeface="+mn-ea"/>
                <a:cs typeface="+mn-cs"/>
              </a:rPr>
              <a:t>* </a:t>
            </a:r>
            <a:r>
              <a:rPr lang="en-US" sz="1000" i="1" dirty="0">
                <a:solidFill>
                  <a:srgbClr val="3F3F3F"/>
                </a:solidFill>
                <a:latin typeface="Arial Nova Light"/>
              </a:rPr>
              <a:t>Scores flagged where sample size &lt; 30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3F3F3F"/>
                </a:solidFill>
                <a:effectLst/>
                <a:uLnTx/>
                <a:uFillTx/>
                <a:latin typeface="Arial Nova Light"/>
                <a:ea typeface="+mn-ea"/>
                <a:cs typeface="+mn-cs"/>
              </a:rPr>
              <a:t>   Interpret results with caution </a:t>
            </a:r>
          </a:p>
        </p:txBody>
      </p:sp>
    </p:spTree>
    <p:extLst>
      <p:ext uri="{BB962C8B-B14F-4D97-AF65-F5344CB8AC3E}">
        <p14:creationId xmlns:p14="http://schemas.microsoft.com/office/powerpoint/2010/main" val="1608958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AF0B0-0088-1401-0326-AE8C987554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462769-DAAF-71B1-4A5A-ED27D13C26D7}"/>
              </a:ext>
            </a:extLst>
          </p:cNvPr>
          <p:cNvSpPr>
            <a:spLocks noGrp="1"/>
          </p:cNvSpPr>
          <p:nvPr>
            <p:ph type="title"/>
          </p:nvPr>
        </p:nvSpPr>
        <p:spPr/>
        <p:txBody>
          <a:bodyPr>
            <a:normAutofit/>
          </a:bodyPr>
          <a:lstStyle/>
          <a:p>
            <a:r>
              <a:rPr lang="en-US" dirty="0"/>
              <a:t>Call Center Representatives </a:t>
            </a:r>
          </a:p>
        </p:txBody>
      </p:sp>
      <p:sp>
        <p:nvSpPr>
          <p:cNvPr id="11" name="Text Placeholder 10">
            <a:extLst>
              <a:ext uri="{FF2B5EF4-FFF2-40B4-BE49-F238E27FC236}">
                <a16:creationId xmlns:a16="http://schemas.microsoft.com/office/drawing/2014/main" id="{DD1963BB-06B2-FBCE-623C-4ADEE3E4A07A}"/>
              </a:ext>
            </a:extLst>
          </p:cNvPr>
          <p:cNvSpPr>
            <a:spLocks noGrp="1"/>
          </p:cNvSpPr>
          <p:nvPr>
            <p:ph type="body" sz="quarter" idx="10"/>
          </p:nvPr>
        </p:nvSpPr>
        <p:spPr/>
        <p:txBody>
          <a:bodyPr/>
          <a:lstStyle/>
          <a:p>
            <a:r>
              <a:rPr lang="en-US" dirty="0"/>
              <a:t>While the relative impact is low, maintaining a high level of performance among the Call Center Representatives is necessary to keep member satisfaction from diminishing. With current performance scores remaining among the highest rates, the declines in 2026 should not be considered a major concern but rather something to continue to  monitor going forward.  </a:t>
            </a:r>
          </a:p>
          <a:p>
            <a:pPr marL="0" indent="0">
              <a:buNone/>
            </a:pPr>
            <a:endParaRPr lang="en-US" dirty="0"/>
          </a:p>
        </p:txBody>
      </p:sp>
      <p:graphicFrame>
        <p:nvGraphicFramePr>
          <p:cNvPr id="5" name="Chart 4">
            <a:extLst>
              <a:ext uri="{FF2B5EF4-FFF2-40B4-BE49-F238E27FC236}">
                <a16:creationId xmlns:a16="http://schemas.microsoft.com/office/drawing/2014/main" id="{B32C08AB-8539-3680-5D45-32303F97426D}"/>
              </a:ext>
            </a:extLst>
          </p:cNvPr>
          <p:cNvGraphicFramePr>
            <a:graphicFrameLocks noGrp="1"/>
          </p:cNvGraphicFramePr>
          <p:nvPr>
            <p:extLst>
              <p:ext uri="{D42A27DB-BD31-4B8C-83A1-F6EECF244321}">
                <p14:modId xmlns:p14="http://schemas.microsoft.com/office/powerpoint/2010/main" val="2484947294"/>
              </p:ext>
            </p:extLst>
          </p:nvPr>
        </p:nvGraphicFramePr>
        <p:xfrm>
          <a:off x="609600" y="1858526"/>
          <a:ext cx="10972800" cy="4754106"/>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a:extLst>
              <a:ext uri="{FF2B5EF4-FFF2-40B4-BE49-F238E27FC236}">
                <a16:creationId xmlns:a16="http://schemas.microsoft.com/office/drawing/2014/main" id="{0DB10271-BD91-2CA0-F8CE-25F407ECB136}"/>
              </a:ext>
            </a:extLst>
          </p:cNvPr>
          <p:cNvGrpSpPr/>
          <p:nvPr/>
        </p:nvGrpSpPr>
        <p:grpSpPr>
          <a:xfrm>
            <a:off x="9898273" y="203519"/>
            <a:ext cx="2123574" cy="479582"/>
            <a:chOff x="9959385" y="216806"/>
            <a:chExt cx="2123574" cy="479582"/>
          </a:xfrm>
        </p:grpSpPr>
        <p:sp>
          <p:nvSpPr>
            <p:cNvPr id="6" name="Rectangle 5">
              <a:extLst>
                <a:ext uri="{FF2B5EF4-FFF2-40B4-BE49-F238E27FC236}">
                  <a16:creationId xmlns:a16="http://schemas.microsoft.com/office/drawing/2014/main" id="{D5A76B01-7B0C-696D-8C68-2E29B1A36B29}"/>
                </a:ext>
              </a:extLst>
            </p:cNvPr>
            <p:cNvSpPr/>
            <p:nvPr/>
          </p:nvSpPr>
          <p:spPr>
            <a:xfrm>
              <a:off x="10194002" y="219695"/>
              <a:ext cx="1888957" cy="469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45546D"/>
                  </a:solidFill>
                  <a:effectLst/>
                  <a:uLnTx/>
                  <a:uFillTx/>
                  <a:latin typeface="Arial Nova Light"/>
                  <a:ea typeface="+mn-ea"/>
                  <a:cs typeface="+mn-cs"/>
                </a:rPr>
                <a:t>Impact = 0.0</a:t>
              </a:r>
            </a:p>
          </p:txBody>
        </p:sp>
        <p:pic>
          <p:nvPicPr>
            <p:cNvPr id="7" name="Graphic 8" descr="Bell outline">
              <a:extLst>
                <a:ext uri="{FF2B5EF4-FFF2-40B4-BE49-F238E27FC236}">
                  <a16:creationId xmlns:a16="http://schemas.microsoft.com/office/drawing/2014/main" id="{23BE37AB-4F37-5F25-B23F-A7DFFA98A9F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59385" y="227155"/>
              <a:ext cx="469233" cy="469233"/>
            </a:xfrm>
            <a:prstGeom prst="rect">
              <a:avLst/>
            </a:prstGeom>
          </p:spPr>
        </p:pic>
        <p:cxnSp>
          <p:nvCxnSpPr>
            <p:cNvPr id="8" name="Straight Connector 7">
              <a:extLst>
                <a:ext uri="{FF2B5EF4-FFF2-40B4-BE49-F238E27FC236}">
                  <a16:creationId xmlns:a16="http://schemas.microsoft.com/office/drawing/2014/main" id="{6B9DC045-2877-A2C2-5F0A-F73C0B0B5AA6}"/>
                </a:ext>
              </a:extLst>
            </p:cNvPr>
            <p:cNvCxnSpPr/>
            <p:nvPr/>
          </p:nvCxnSpPr>
          <p:spPr>
            <a:xfrm>
              <a:off x="10428618" y="216806"/>
              <a:ext cx="0" cy="469233"/>
            </a:xfrm>
            <a:prstGeom prst="line">
              <a:avLst/>
            </a:prstGeom>
            <a:ln>
              <a:solidFill>
                <a:srgbClr val="0D7988"/>
              </a:solidFill>
            </a:ln>
          </p:spPr>
          <p:style>
            <a:lnRef idx="1">
              <a:schemeClr val="accent1"/>
            </a:lnRef>
            <a:fillRef idx="0">
              <a:schemeClr val="accent1"/>
            </a:fillRef>
            <a:effectRef idx="0">
              <a:schemeClr val="accent1"/>
            </a:effectRef>
            <a:fontRef idx="minor">
              <a:schemeClr val="tx1"/>
            </a:fontRef>
          </p:style>
        </p:cxnSp>
      </p:grpSp>
      <p:sp>
        <p:nvSpPr>
          <p:cNvPr id="4" name="Content Placeholder 2">
            <a:extLst>
              <a:ext uri="{FF2B5EF4-FFF2-40B4-BE49-F238E27FC236}">
                <a16:creationId xmlns:a16="http://schemas.microsoft.com/office/drawing/2014/main" id="{BB372D52-9573-EBDF-BDB2-0AC919EB55FE}"/>
              </a:ext>
            </a:extLst>
          </p:cNvPr>
          <p:cNvSpPr txBox="1">
            <a:spLocks/>
          </p:cNvSpPr>
          <p:nvPr/>
        </p:nvSpPr>
        <p:spPr>
          <a:xfrm>
            <a:off x="493293" y="904704"/>
            <a:ext cx="11205413" cy="572550"/>
          </a:xfrm>
          <a:prstGeom prst="rect">
            <a:avLst/>
          </a:prstGeom>
        </p:spPr>
        <p:txBody>
          <a:bodyPr/>
          <a:lstStyle>
            <a:lvl1pPr marL="228600" indent="-228600" algn="l" defTabSz="914400" rtl="0" eaLnBrk="1" latinLnBrk="0" hangingPunct="1">
              <a:lnSpc>
                <a:spcPct val="100000"/>
              </a:lnSpc>
              <a:spcBef>
                <a:spcPts val="1000"/>
              </a:spcBef>
              <a:buClr>
                <a:schemeClr val="tx1"/>
              </a:buClr>
              <a:buFont typeface="Wingdings" panose="05000000000000000000" pitchFamily="2" charset="2"/>
              <a:buChar char="§"/>
              <a:defRPr sz="1600" kern="1200">
                <a:solidFill>
                  <a:schemeClr val="tx1"/>
                </a:solidFill>
                <a:latin typeface="Arial Nova Light" panose="020B0304020202020204" pitchFamily="34" charset="0"/>
                <a:ea typeface="+mn-ea"/>
                <a:cs typeface="+mn-cs"/>
              </a:defRPr>
            </a:lvl1pPr>
            <a:lvl2pPr marL="685800" indent="-228600" algn="l" defTabSz="914400" rtl="0" eaLnBrk="1" latinLnBrk="0" hangingPunct="1">
              <a:lnSpc>
                <a:spcPct val="100000"/>
              </a:lnSpc>
              <a:spcBef>
                <a:spcPts val="500"/>
              </a:spcBef>
              <a:buSzPct val="15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2pPr>
            <a:lvl3pPr marL="11430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3pPr>
            <a:lvl4pPr marL="16002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4pPr>
            <a:lvl5pPr marL="2057400" indent="-228600" algn="l" defTabSz="914400" rtl="0" eaLnBrk="1" latinLnBrk="0" hangingPunct="1">
              <a:lnSpc>
                <a:spcPct val="100000"/>
              </a:lnSpc>
              <a:spcBef>
                <a:spcPts val="500"/>
              </a:spcBef>
              <a:buSzPct val="100000"/>
              <a:buFont typeface="Arial Nova Light" panose="020B0304020202020204" pitchFamily="34" charset="0"/>
              <a:buChar char="›"/>
              <a:defRPr sz="1600" kern="1200">
                <a:solidFill>
                  <a:schemeClr val="tx1"/>
                </a:solidFill>
                <a:latin typeface="Arial Nova Light" panose="020B03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10" name="TextBox 9">
            <a:extLst>
              <a:ext uri="{FF2B5EF4-FFF2-40B4-BE49-F238E27FC236}">
                <a16:creationId xmlns:a16="http://schemas.microsoft.com/office/drawing/2014/main" id="{8FB63A9C-6777-E7BB-8F63-D14E08EF6EB1}"/>
              </a:ext>
            </a:extLst>
          </p:cNvPr>
          <p:cNvSpPr txBox="1"/>
          <p:nvPr/>
        </p:nvSpPr>
        <p:spPr>
          <a:xfrm>
            <a:off x="2398401" y="6489435"/>
            <a:ext cx="357377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3F3F3F"/>
                </a:solidFill>
                <a:effectLst/>
                <a:uLnTx/>
                <a:uFillTx/>
                <a:latin typeface="Arial Nova Light"/>
                <a:ea typeface="+mn-ea"/>
                <a:cs typeface="+mn-cs"/>
              </a:rPr>
              <a:t>Indicates change is significant at 90% confidence</a:t>
            </a:r>
          </a:p>
        </p:txBody>
      </p:sp>
      <p:sp>
        <p:nvSpPr>
          <p:cNvPr id="12" name="StatUp">
            <a:extLst>
              <a:ext uri="{FF2B5EF4-FFF2-40B4-BE49-F238E27FC236}">
                <a16:creationId xmlns:a16="http://schemas.microsoft.com/office/drawing/2014/main" id="{88AEC6F1-EB6D-925B-2D7A-FEAED4F078ED}"/>
              </a:ext>
              <a:ext uri="{C183D7F6-B498-43B3-948B-1728B52AA6E4}">
                <adec:decorative xmlns:adec="http://schemas.microsoft.com/office/drawing/2017/decorative" val="1"/>
              </a:ext>
            </a:extLst>
          </p:cNvPr>
          <p:cNvSpPr/>
          <p:nvPr/>
        </p:nvSpPr>
        <p:spPr>
          <a:xfrm>
            <a:off x="2197820" y="6550039"/>
            <a:ext cx="100012" cy="9525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Arial Nova Light"/>
              <a:ea typeface="+mn-ea"/>
              <a:cs typeface="+mn-cs"/>
            </a:endParaRPr>
          </a:p>
        </p:txBody>
      </p:sp>
      <p:sp>
        <p:nvSpPr>
          <p:cNvPr id="14" name="StatDown">
            <a:extLst>
              <a:ext uri="{FF2B5EF4-FFF2-40B4-BE49-F238E27FC236}">
                <a16:creationId xmlns:a16="http://schemas.microsoft.com/office/drawing/2014/main" id="{B6382B0A-42B1-C51C-CB0E-BC320E489979}"/>
              </a:ext>
              <a:ext uri="{C183D7F6-B498-43B3-948B-1728B52AA6E4}">
                <adec:decorative xmlns:adec="http://schemas.microsoft.com/office/drawing/2017/decorative" val="1"/>
              </a:ext>
            </a:extLst>
          </p:cNvPr>
          <p:cNvSpPr/>
          <p:nvPr/>
        </p:nvSpPr>
        <p:spPr>
          <a:xfrm rot="10800000">
            <a:off x="2341959" y="6546210"/>
            <a:ext cx="100012" cy="95250"/>
          </a:xfrm>
          <a:prstGeom prst="triangle">
            <a:avLst/>
          </a:prstGeom>
          <a:solidFill>
            <a:srgbClr val="EF956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Arial Nova Light"/>
              <a:ea typeface="+mn-ea"/>
              <a:cs typeface="+mn-cs"/>
            </a:endParaRPr>
          </a:p>
        </p:txBody>
      </p:sp>
      <p:sp>
        <p:nvSpPr>
          <p:cNvPr id="16" name="StatDown">
            <a:extLst>
              <a:ext uri="{FF2B5EF4-FFF2-40B4-BE49-F238E27FC236}">
                <a16:creationId xmlns:a16="http://schemas.microsoft.com/office/drawing/2014/main" id="{D8FAD360-A56A-4C2D-5446-2641E8C14F28}"/>
              </a:ext>
              <a:ext uri="{C183D7F6-B498-43B3-948B-1728B52AA6E4}">
                <adec:decorative xmlns:adec="http://schemas.microsoft.com/office/drawing/2017/decorative" val="1"/>
              </a:ext>
            </a:extLst>
          </p:cNvPr>
          <p:cNvSpPr/>
          <p:nvPr/>
        </p:nvSpPr>
        <p:spPr>
          <a:xfrm rot="10800000">
            <a:off x="9898273" y="4201784"/>
            <a:ext cx="100012" cy="95250"/>
          </a:xfrm>
          <a:prstGeom prst="triangle">
            <a:avLst/>
          </a:prstGeom>
          <a:solidFill>
            <a:srgbClr val="EF956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Arial Nova Light"/>
              <a:ea typeface="+mn-ea"/>
              <a:cs typeface="+mn-cs"/>
            </a:endParaRPr>
          </a:p>
        </p:txBody>
      </p:sp>
      <p:sp>
        <p:nvSpPr>
          <p:cNvPr id="20" name="StatDown">
            <a:extLst>
              <a:ext uri="{FF2B5EF4-FFF2-40B4-BE49-F238E27FC236}">
                <a16:creationId xmlns:a16="http://schemas.microsoft.com/office/drawing/2014/main" id="{FDD03C2B-9604-A2FA-F025-C86E566CB78F}"/>
              </a:ext>
              <a:ext uri="{C183D7F6-B498-43B3-948B-1728B52AA6E4}">
                <adec:decorative xmlns:adec="http://schemas.microsoft.com/office/drawing/2017/decorative" val="1"/>
              </a:ext>
            </a:extLst>
          </p:cNvPr>
          <p:cNvSpPr/>
          <p:nvPr/>
        </p:nvSpPr>
        <p:spPr>
          <a:xfrm rot="10800000">
            <a:off x="9997736" y="3529191"/>
            <a:ext cx="100012" cy="95250"/>
          </a:xfrm>
          <a:prstGeom prst="triangle">
            <a:avLst/>
          </a:prstGeom>
          <a:solidFill>
            <a:srgbClr val="EF956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Arial Nova Light"/>
              <a:ea typeface="+mn-ea"/>
              <a:cs typeface="+mn-cs"/>
            </a:endParaRPr>
          </a:p>
        </p:txBody>
      </p:sp>
      <p:sp>
        <p:nvSpPr>
          <p:cNvPr id="22" name="StatDown">
            <a:extLst>
              <a:ext uri="{FF2B5EF4-FFF2-40B4-BE49-F238E27FC236}">
                <a16:creationId xmlns:a16="http://schemas.microsoft.com/office/drawing/2014/main" id="{7B3ED9F0-6F80-8DA1-0E26-29BA96221229}"/>
              </a:ext>
              <a:ext uri="{C183D7F6-B498-43B3-948B-1728B52AA6E4}">
                <adec:decorative xmlns:adec="http://schemas.microsoft.com/office/drawing/2017/decorative" val="1"/>
              </a:ext>
            </a:extLst>
          </p:cNvPr>
          <p:cNvSpPr/>
          <p:nvPr/>
        </p:nvSpPr>
        <p:spPr>
          <a:xfrm rot="10800000">
            <a:off x="9898273" y="2165864"/>
            <a:ext cx="100012" cy="95250"/>
          </a:xfrm>
          <a:prstGeom prst="triangle">
            <a:avLst/>
          </a:prstGeom>
          <a:solidFill>
            <a:srgbClr val="EF956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0000"/>
              </a:solidFill>
              <a:effectLst/>
              <a:uLnTx/>
              <a:uFillTx/>
              <a:latin typeface="Arial Nova Light"/>
              <a:ea typeface="+mn-ea"/>
              <a:cs typeface="+mn-cs"/>
            </a:endParaRPr>
          </a:p>
        </p:txBody>
      </p:sp>
      <p:sp>
        <p:nvSpPr>
          <p:cNvPr id="26" name="TextBox 25">
            <a:extLst>
              <a:ext uri="{FF2B5EF4-FFF2-40B4-BE49-F238E27FC236}">
                <a16:creationId xmlns:a16="http://schemas.microsoft.com/office/drawing/2014/main" id="{2DDCAA52-BE65-16E2-E62B-458B0E20FF62}"/>
              </a:ext>
            </a:extLst>
          </p:cNvPr>
          <p:cNvSpPr txBox="1"/>
          <p:nvPr/>
        </p:nvSpPr>
        <p:spPr>
          <a:xfrm>
            <a:off x="6618947" y="6432006"/>
            <a:ext cx="375996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3F3F3F"/>
                </a:solidFill>
                <a:effectLst/>
                <a:uLnTx/>
                <a:uFillTx/>
                <a:latin typeface="Arial Nova Light"/>
                <a:ea typeface="+mn-ea"/>
                <a:cs typeface="+mn-cs"/>
              </a:rPr>
              <a:t>* </a:t>
            </a:r>
            <a:r>
              <a:rPr lang="en-US" sz="1000" i="1" dirty="0">
                <a:solidFill>
                  <a:srgbClr val="3F3F3F"/>
                </a:solidFill>
                <a:latin typeface="Arial Nova Light"/>
              </a:rPr>
              <a:t>Scores flagged where sample size &lt; 30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3F3F3F"/>
                </a:solidFill>
                <a:effectLst/>
                <a:uLnTx/>
                <a:uFillTx/>
                <a:latin typeface="Arial Nova Light"/>
                <a:ea typeface="+mn-ea"/>
                <a:cs typeface="+mn-cs"/>
              </a:rPr>
              <a:t>   Interpret results with caution </a:t>
            </a:r>
          </a:p>
        </p:txBody>
      </p:sp>
    </p:spTree>
    <p:extLst>
      <p:ext uri="{BB962C8B-B14F-4D97-AF65-F5344CB8AC3E}">
        <p14:creationId xmlns:p14="http://schemas.microsoft.com/office/powerpoint/2010/main" val="16904231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_AT_INFO" val=""/>
</p:tagLst>
</file>

<file path=ppt/tags/tag2.xml><?xml version="1.0" encoding="utf-8"?>
<p:tagLst xmlns:a="http://schemas.openxmlformats.org/drawingml/2006/main" xmlns:r="http://schemas.openxmlformats.org/officeDocument/2006/relationships" xmlns:p="http://schemas.openxmlformats.org/presentationml/2006/main">
  <p:tag name="E_AT_INFO" val=" "/>
  <p:tag name="RUNINCOMPASS" val="RunInComPass"/>
</p:tagLst>
</file>

<file path=ppt/tags/tag3.xml><?xml version="1.0" encoding="utf-8"?>
<p:tagLst xmlns:a="http://schemas.openxmlformats.org/drawingml/2006/main" xmlns:r="http://schemas.openxmlformats.org/officeDocument/2006/relationships" xmlns:p="http://schemas.openxmlformats.org/presentationml/2006/main">
  <p:tag name="OF23498390" val="23498390"/>
</p:tagLst>
</file>

<file path=ppt/theme/theme1.xml><?xml version="1.0" encoding="utf-8"?>
<a:theme xmlns:a="http://schemas.openxmlformats.org/drawingml/2006/main" name="CFI Group MPT 2.0">
  <a:themeElements>
    <a:clrScheme name="Custom 9">
      <a:dk1>
        <a:srgbClr val="3F3F3F"/>
      </a:dk1>
      <a:lt1>
        <a:srgbClr val="FFFFFF"/>
      </a:lt1>
      <a:dk2>
        <a:srgbClr val="595959"/>
      </a:dk2>
      <a:lt2>
        <a:srgbClr val="F2F2F2"/>
      </a:lt2>
      <a:accent1>
        <a:srgbClr val="45546D"/>
      </a:accent1>
      <a:accent2>
        <a:srgbClr val="0D7988"/>
      </a:accent2>
      <a:accent3>
        <a:srgbClr val="06BA63"/>
      </a:accent3>
      <a:accent4>
        <a:srgbClr val="2F58A7"/>
      </a:accent4>
      <a:accent5>
        <a:srgbClr val="A1CAEC"/>
      </a:accent5>
      <a:accent6>
        <a:srgbClr val="EF9562"/>
      </a:accent6>
      <a:hlink>
        <a:srgbClr val="0563C1"/>
      </a:hlink>
      <a:folHlink>
        <a:srgbClr val="954F72"/>
      </a:folHlink>
    </a:clrScheme>
    <a:fontScheme name="CFI Group">
      <a:majorFont>
        <a:latin typeface="Arial Nova Light"/>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FI Group MPT 2.0">
  <a:themeElements>
    <a:clrScheme name="Custom 9">
      <a:dk1>
        <a:srgbClr val="3F3F3F"/>
      </a:dk1>
      <a:lt1>
        <a:srgbClr val="FFFFFF"/>
      </a:lt1>
      <a:dk2>
        <a:srgbClr val="595959"/>
      </a:dk2>
      <a:lt2>
        <a:srgbClr val="F2F2F2"/>
      </a:lt2>
      <a:accent1>
        <a:srgbClr val="45546D"/>
      </a:accent1>
      <a:accent2>
        <a:srgbClr val="0D7988"/>
      </a:accent2>
      <a:accent3>
        <a:srgbClr val="06BA63"/>
      </a:accent3>
      <a:accent4>
        <a:srgbClr val="2F58A7"/>
      </a:accent4>
      <a:accent5>
        <a:srgbClr val="A1CAEC"/>
      </a:accent5>
      <a:accent6>
        <a:srgbClr val="EF9562"/>
      </a:accent6>
      <a:hlink>
        <a:srgbClr val="0563C1"/>
      </a:hlink>
      <a:folHlink>
        <a:srgbClr val="954F72"/>
      </a:folHlink>
    </a:clrScheme>
    <a:fontScheme name="CFI Group">
      <a:majorFont>
        <a:latin typeface="Arial Nova Light"/>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D090CCEAD03054EBD3B904161C663D8" ma:contentTypeVersion="14" ma:contentTypeDescription="Create a new document." ma:contentTypeScope="" ma:versionID="c1dffd7f8e5384fc0d2b3b917a203009">
  <xsd:schema xmlns:xsd="http://www.w3.org/2001/XMLSchema" xmlns:xs="http://www.w3.org/2001/XMLSchema" xmlns:p="http://schemas.microsoft.com/office/2006/metadata/properties" xmlns:ns2="e8e05d41-fd09-4241-ba85-48e4a9b970c8" xmlns:ns3="db842df2-94a2-49ac-8983-b93a2b20b147" targetNamespace="http://schemas.microsoft.com/office/2006/metadata/properties" ma:root="true" ma:fieldsID="10dc60548ff4c7caff1b6adf3679d2b2" ns2:_="" ns3:_="">
    <xsd:import namespace="e8e05d41-fd09-4241-ba85-48e4a9b970c8"/>
    <xsd:import namespace="db842df2-94a2-49ac-8983-b93a2b20b14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e05d41-fd09-4241-ba85-48e4a9b970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807c19c-ae36-4fdc-9286-0f21e0ad621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b842df2-94a2-49ac-8983-b93a2b20b147"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b29e9906-45b9-4ce5-82fe-2169ef14abcc}" ma:internalName="TaxCatchAll" ma:showField="CatchAllData" ma:web="db842df2-94a2-49ac-8983-b93a2b20b14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8e05d41-fd09-4241-ba85-48e4a9b970c8">
      <Terms xmlns="http://schemas.microsoft.com/office/infopath/2007/PartnerControls"/>
    </lcf76f155ced4ddcb4097134ff3c332f>
    <TaxCatchAll xmlns="db842df2-94a2-49ac-8983-b93a2b20b147" xsi:nil="true"/>
  </documentManagement>
</p:properties>
</file>

<file path=customXml/itemProps1.xml><?xml version="1.0" encoding="utf-8"?>
<ds:datastoreItem xmlns:ds="http://schemas.openxmlformats.org/officeDocument/2006/customXml" ds:itemID="{527EC3D8-5A0D-4555-A746-ABFABFE49FD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e05d41-fd09-4241-ba85-48e4a9b970c8"/>
    <ds:schemaRef ds:uri="db842df2-94a2-49ac-8983-b93a2b20b1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6885F2F-41CE-44C8-B585-DC767D029F90}">
  <ds:schemaRefs>
    <ds:schemaRef ds:uri="http://schemas.microsoft.com/sharepoint/v3/contenttype/forms"/>
  </ds:schemaRefs>
</ds:datastoreItem>
</file>

<file path=customXml/itemProps3.xml><?xml version="1.0" encoding="utf-8"?>
<ds:datastoreItem xmlns:ds="http://schemas.openxmlformats.org/officeDocument/2006/customXml" ds:itemID="{E2C9B76B-99D9-4738-88D0-CF001C051A0B}">
  <ds:schemaRefs>
    <ds:schemaRef ds:uri="e8e05d41-fd09-4241-ba85-48e4a9b970c8"/>
    <ds:schemaRef ds:uri="http://schemas.microsoft.com/office/2006/documentManagement/types"/>
    <ds:schemaRef ds:uri="http://purl.org/dc/terms/"/>
    <ds:schemaRef ds:uri="http://purl.org/dc/elements/1.1/"/>
    <ds:schemaRef ds:uri="http://schemas.microsoft.com/office/2006/metadata/properties"/>
    <ds:schemaRef ds:uri="db842df2-94a2-49ac-8983-b93a2b20b147"/>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2252</TotalTime>
  <Words>1532</Words>
  <Application>Microsoft Office PowerPoint</Application>
  <PresentationFormat>Widescreen</PresentationFormat>
  <Paragraphs>254</Paragraphs>
  <Slides>21</Slides>
  <Notes>18</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21</vt:i4>
      </vt:variant>
    </vt:vector>
  </HeadingPairs>
  <TitlesOfParts>
    <vt:vector size="35" baseType="lpstr">
      <vt:lpstr>Microsoft YaHei</vt:lpstr>
      <vt:lpstr>Aptos</vt:lpstr>
      <vt:lpstr>Arial</vt:lpstr>
      <vt:lpstr>Arial Nova</vt:lpstr>
      <vt:lpstr>Arial Nova Light</vt:lpstr>
      <vt:lpstr>Arial,Sans-Serif</vt:lpstr>
      <vt:lpstr>Calibri</vt:lpstr>
      <vt:lpstr>Courier New,monospace</vt:lpstr>
      <vt:lpstr>Montserrat</vt:lpstr>
      <vt:lpstr>Montserrat Light</vt:lpstr>
      <vt:lpstr>Wingdings</vt:lpstr>
      <vt:lpstr>Wingdings,Sans-Serif</vt:lpstr>
      <vt:lpstr>CFI Group MPT 2.0</vt:lpstr>
      <vt:lpstr>2_CFI Group MPT 2.0</vt:lpstr>
      <vt:lpstr>PowerPoint Presentation</vt:lpstr>
      <vt:lpstr>Agenda </vt:lpstr>
      <vt:lpstr>PowerPoint Presentation</vt:lpstr>
      <vt:lpstr>About the ACSI®</vt:lpstr>
      <vt:lpstr>Understanding the ACSI® Syndicated Model </vt:lpstr>
      <vt:lpstr>The Core ACSI® Model</vt:lpstr>
      <vt:lpstr>PowerPoint Presentation</vt:lpstr>
      <vt:lpstr>Cooperative Advantage Methodology Overview</vt:lpstr>
      <vt:lpstr>Regional and National Participation</vt:lpstr>
      <vt:lpstr>2026 National Cooperative Advantage ACSI Score</vt:lpstr>
      <vt:lpstr>ACSI Scores by Member Identity</vt:lpstr>
      <vt:lpstr>PowerPoint Presentation</vt:lpstr>
      <vt:lpstr>Cooperative Advantage Model Scores, Industry Impacts</vt:lpstr>
      <vt:lpstr>Satisfaction Priority Matrix </vt:lpstr>
      <vt:lpstr>PowerPoint Presentation</vt:lpstr>
      <vt:lpstr>Outreach </vt:lpstr>
      <vt:lpstr>Call Center Satisfaction </vt:lpstr>
      <vt:lpstr>Service Reliability </vt:lpstr>
      <vt:lpstr>Website Satisfaction </vt:lpstr>
      <vt:lpstr>Billing and Payments</vt:lpstr>
      <vt:lpstr>Call Center Representatives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Keesler Federal Credit Union  Member Satisfaction Review</dc:title>
  <dc:creator>Emmaline Ham</dc:creator>
  <cp:lastModifiedBy>Hoelger, Angelika</cp:lastModifiedBy>
  <cp:revision>20</cp:revision>
  <dcterms:created xsi:type="dcterms:W3CDTF">2020-05-08T17:33:57Z</dcterms:created>
  <dcterms:modified xsi:type="dcterms:W3CDTF">2026-07-17T13:20:18Z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467400.000000000</vt:lpwstr>
  </property>
  <property fmtid="{D5CDD505-2E9C-101B-9397-08002B2CF9AE}" pid="3" name="MediaServiceImageTags">
    <vt:lpwstr/>
  </property>
  <property fmtid="{D5CDD505-2E9C-101B-9397-08002B2CF9AE}" pid="4" name="ContentTypeId">
    <vt:lpwstr>0x010100ED090CCEAD03054EBD3B904161C663D8</vt:lpwstr>
  </property>
</Properties>
</file>